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99" r:id="rId2"/>
    <p:sldId id="342" r:id="rId3"/>
    <p:sldId id="344" r:id="rId4"/>
    <p:sldId id="345" r:id="rId5"/>
    <p:sldId id="258" r:id="rId6"/>
    <p:sldId id="348" r:id="rId7"/>
    <p:sldId id="349" r:id="rId8"/>
    <p:sldId id="351" r:id="rId9"/>
    <p:sldId id="352" r:id="rId10"/>
    <p:sldId id="353" r:id="rId11"/>
    <p:sldId id="355" r:id="rId12"/>
    <p:sldId id="357" r:id="rId13"/>
    <p:sldId id="356" r:id="rId14"/>
    <p:sldId id="358" r:id="rId15"/>
    <p:sldId id="289" r:id="rId16"/>
    <p:sldId id="290" r:id="rId17"/>
    <p:sldId id="291" r:id="rId18"/>
    <p:sldId id="294" r:id="rId19"/>
    <p:sldId id="301" r:id="rId20"/>
    <p:sldId id="295" r:id="rId21"/>
    <p:sldId id="262" r:id="rId22"/>
    <p:sldId id="276" r:id="rId23"/>
    <p:sldId id="293" r:id="rId24"/>
    <p:sldId id="292" r:id="rId25"/>
    <p:sldId id="296" r:id="rId26"/>
    <p:sldId id="385" r:id="rId27"/>
    <p:sldId id="386" r:id="rId28"/>
    <p:sldId id="387" r:id="rId29"/>
    <p:sldId id="388" r:id="rId30"/>
    <p:sldId id="359" r:id="rId31"/>
    <p:sldId id="360" r:id="rId32"/>
    <p:sldId id="361" r:id="rId33"/>
    <p:sldId id="362" r:id="rId34"/>
    <p:sldId id="390" r:id="rId35"/>
    <p:sldId id="391" r:id="rId36"/>
    <p:sldId id="392" r:id="rId37"/>
    <p:sldId id="393" r:id="rId38"/>
    <p:sldId id="394" r:id="rId39"/>
    <p:sldId id="395" r:id="rId40"/>
    <p:sldId id="396" r:id="rId41"/>
    <p:sldId id="398" r:id="rId42"/>
    <p:sldId id="399" r:id="rId43"/>
    <p:sldId id="400" r:id="rId44"/>
    <p:sldId id="401" r:id="rId45"/>
    <p:sldId id="403" r:id="rId46"/>
    <p:sldId id="404" r:id="rId47"/>
    <p:sldId id="405" r:id="rId48"/>
    <p:sldId id="378" r:id="rId49"/>
    <p:sldId id="379" r:id="rId50"/>
    <p:sldId id="407" r:id="rId51"/>
    <p:sldId id="380" r:id="rId52"/>
    <p:sldId id="381" r:id="rId53"/>
    <p:sldId id="326" r:id="rId54"/>
    <p:sldId id="319" r:id="rId55"/>
    <p:sldId id="328" r:id="rId56"/>
    <p:sldId id="321" r:id="rId57"/>
    <p:sldId id="322" r:id="rId58"/>
    <p:sldId id="323" r:id="rId59"/>
    <p:sldId id="327" r:id="rId60"/>
    <p:sldId id="325" r:id="rId61"/>
    <p:sldId id="382" r:id="rId62"/>
    <p:sldId id="383" r:id="rId63"/>
  </p:sldIdLst>
  <p:sldSz cx="12192000" cy="6858000"/>
  <p:notesSz cx="6858000" cy="9144000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0BE5C1"/>
    <a:srgbClr val="FFFF00"/>
    <a:srgbClr val="FF00FF"/>
    <a:srgbClr val="52EA06"/>
    <a:srgbClr val="0129EF"/>
    <a:srgbClr val="A6E40C"/>
    <a:srgbClr val="311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3" autoAdjust="0"/>
    <p:restoredTop sz="94660"/>
  </p:normalViewPr>
  <p:slideViewPr>
    <p:cSldViewPr snapToGrid="0">
      <p:cViewPr varScale="1">
        <p:scale>
          <a:sx n="64" d="100"/>
          <a:sy n="64" d="100"/>
        </p:scale>
        <p:origin x="1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HN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7C8637-AEE6-408F-899A-62C10DEFC744}" type="datetimeFigureOut">
              <a:rPr lang="es-HN" smtClean="0"/>
              <a:t>11 feb 2025</a:t>
            </a:fld>
            <a:endParaRPr lang="es-HN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HN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HN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4D23E7-F02B-4E0A-9DEB-F7427715344C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356264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HN" smtClean="0"/>
          </a:p>
        </p:txBody>
      </p:sp>
      <p:sp>
        <p:nvSpPr>
          <p:cNvPr id="4813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D17819F-E14C-4ECB-BAFB-8D6372B2BA61}" type="slidenum">
              <a:rPr lang="es-ES">
                <a:solidFill>
                  <a:prstClr val="black"/>
                </a:solidFill>
              </a:rPr>
              <a:pPr eaLnBrk="1" hangingPunct="1"/>
              <a:t>10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300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45AAB-0B0F-4927-A3E5-65CFF9AD2F35}" type="datetimeFigureOut">
              <a:rPr lang="es-SV" smtClean="0"/>
              <a:t>11/2/2025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3064B-4456-4EAF-B830-F189B22B511F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313734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45AAB-0B0F-4927-A3E5-65CFF9AD2F35}" type="datetimeFigureOut">
              <a:rPr lang="es-SV" smtClean="0"/>
              <a:t>11/2/2025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3064B-4456-4EAF-B830-F189B22B511F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30018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45AAB-0B0F-4927-A3E5-65CFF9AD2F35}" type="datetimeFigureOut">
              <a:rPr lang="es-SV" smtClean="0"/>
              <a:t>11/2/2025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3064B-4456-4EAF-B830-F189B22B511F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438475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45AAB-0B0F-4927-A3E5-65CFF9AD2F35}" type="datetimeFigureOut">
              <a:rPr lang="es-SV" smtClean="0"/>
              <a:t>11/2/2025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3064B-4456-4EAF-B830-F189B22B511F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213766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45AAB-0B0F-4927-A3E5-65CFF9AD2F35}" type="datetimeFigureOut">
              <a:rPr lang="es-SV" smtClean="0"/>
              <a:t>11/2/2025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3064B-4456-4EAF-B830-F189B22B511F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706522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45AAB-0B0F-4927-A3E5-65CFF9AD2F35}" type="datetimeFigureOut">
              <a:rPr lang="es-SV" smtClean="0"/>
              <a:t>11/2/2025</a:t>
            </a:fld>
            <a:endParaRPr lang="es-SV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3064B-4456-4EAF-B830-F189B22B511F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984346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45AAB-0B0F-4927-A3E5-65CFF9AD2F35}" type="datetimeFigureOut">
              <a:rPr lang="es-SV" smtClean="0"/>
              <a:t>11/2/2025</a:t>
            </a:fld>
            <a:endParaRPr lang="es-SV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3064B-4456-4EAF-B830-F189B22B511F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560635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45AAB-0B0F-4927-A3E5-65CFF9AD2F35}" type="datetimeFigureOut">
              <a:rPr lang="es-SV" smtClean="0"/>
              <a:t>11/2/2025</a:t>
            </a:fld>
            <a:endParaRPr lang="es-SV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3064B-4456-4EAF-B830-F189B22B511F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803308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45AAB-0B0F-4927-A3E5-65CFF9AD2F35}" type="datetimeFigureOut">
              <a:rPr lang="es-SV" smtClean="0"/>
              <a:t>11/2/2025</a:t>
            </a:fld>
            <a:endParaRPr lang="es-SV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3064B-4456-4EAF-B830-F189B22B511F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976692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45AAB-0B0F-4927-A3E5-65CFF9AD2F35}" type="datetimeFigureOut">
              <a:rPr lang="es-SV" smtClean="0"/>
              <a:t>11/2/2025</a:t>
            </a:fld>
            <a:endParaRPr lang="es-SV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3064B-4456-4EAF-B830-F189B22B511F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762666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SV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45AAB-0B0F-4927-A3E5-65CFF9AD2F35}" type="datetimeFigureOut">
              <a:rPr lang="es-SV" smtClean="0"/>
              <a:t>11/2/2025</a:t>
            </a:fld>
            <a:endParaRPr lang="es-SV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3064B-4456-4EAF-B830-F189B22B511F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097458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45AAB-0B0F-4927-A3E5-65CFF9AD2F35}" type="datetimeFigureOut">
              <a:rPr lang="es-SV" smtClean="0"/>
              <a:t>11/2/2025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3064B-4456-4EAF-B830-F189B22B511F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535927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g"/><Relationship Id="rId4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hyperlink" Target="https://www.google.com/imgres?imgurl=https://tecnoiglesia.com/wp-content/uploads/2015/04/los-miserables-1.jpg&amp;imgrefurl=https://tecnoiglesia.com/2015/04/wolverine-sera-el-apostol-pablo/&amp;docid=9IK8XPg0IcGQKM&amp;tbnid=WnfeCP7zEhJpnM:&amp;vet=1&amp;w=930&amp;h=702&amp;client=firefox-b-ab&amp;bih=613&amp;biw=1366&amp;ved=2ahUKEwj85NmjvZfeAhWpnOAKHczGAbcQxiAoAnoECAEQEw&amp;iact=c&amp;ictx=1" TargetMode="External"/><Relationship Id="rId4" Type="http://schemas.openxmlformats.org/officeDocument/2006/relationships/image" Target="../media/image93.jp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jp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1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 bwMode="auto">
          <a:xfrm>
            <a:off x="9045714" y="-1"/>
            <a:ext cx="3146286" cy="161013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SV" sz="2800" kern="0" dirty="0" smtClean="0">
                <a:solidFill>
                  <a:srgbClr val="000000"/>
                </a:solidFill>
                <a:latin typeface="Arial Black" panose="020B0A04020102020204" pitchFamily="34" charset="0"/>
                <a:cs typeface="Arial"/>
              </a:rPr>
              <a:t>6. PABLO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SV" sz="2800" kern="0" dirty="0" smtClean="0">
                <a:solidFill>
                  <a:srgbClr val="000000"/>
                </a:solidFill>
                <a:latin typeface="Arial Black" panose="020B0A04020102020204" pitchFamily="34" charset="0"/>
                <a:cs typeface="Arial"/>
              </a:rPr>
              <a:t>de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SV" sz="2800" kern="0" dirty="0" smtClean="0">
                <a:solidFill>
                  <a:srgbClr val="000000"/>
                </a:solidFill>
                <a:latin typeface="Arial Black" panose="020B0A04020102020204" pitchFamily="34" charset="0"/>
                <a:cs typeface="Arial"/>
              </a:rPr>
              <a:t>TARSO. </a:t>
            </a:r>
            <a:endParaRPr lang="es-SV" sz="2800" kern="0" dirty="0">
              <a:solidFill>
                <a:srgbClr val="000000"/>
              </a:solidFill>
              <a:latin typeface="Arial Black" panose="020B0A04020102020204" pitchFamily="34" charset="0"/>
              <a:cs typeface="Arial"/>
            </a:endParaRPr>
          </a:p>
        </p:txBody>
      </p:sp>
      <p:sp>
        <p:nvSpPr>
          <p:cNvPr id="7" name="Subtítulo 2"/>
          <p:cNvSpPr txBox="1">
            <a:spLocks/>
          </p:cNvSpPr>
          <p:nvPr/>
        </p:nvSpPr>
        <p:spPr>
          <a:xfrm>
            <a:off x="9045714" y="5148469"/>
            <a:ext cx="3146286" cy="1709531"/>
          </a:xfrm>
          <a:prstGeom prst="rect">
            <a:avLst/>
          </a:prstGeom>
          <a:solidFill>
            <a:srgbClr val="61EB15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0011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           Diócesis de Yoro.</a:t>
            </a:r>
            <a:r>
              <a:rPr kumimoji="0" lang="es-HN" sz="23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  </a:t>
            </a:r>
          </a:p>
          <a:p>
            <a:pPr marL="0" marR="0" lvl="0" indent="0" defTabSz="90011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HN" sz="23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s-HN" sz="2300" b="1" dirty="0" smtClean="0">
                <a:solidFill>
                  <a:prstClr val="black"/>
                </a:solidFill>
                <a:latin typeface="Calibri Light" panose="020F0302020204030204"/>
              </a:rPr>
              <a:t>       </a:t>
            </a:r>
            <a:r>
              <a:rPr kumimoji="0" lang="es-HN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Comisión de  </a:t>
            </a:r>
          </a:p>
          <a:p>
            <a:pPr marL="0" marR="0" lvl="0" indent="0" defTabSz="90011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HN" sz="23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s-HN" sz="2300" b="1" dirty="0" smtClean="0">
                <a:solidFill>
                  <a:prstClr val="black"/>
                </a:solidFill>
                <a:latin typeface="Calibri Light" panose="020F0302020204030204"/>
              </a:rPr>
              <a:t>          </a:t>
            </a:r>
            <a:r>
              <a:rPr kumimoji="0" lang="es-HN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Formación.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 </a:t>
            </a:r>
            <a:r>
              <a:rPr kumimoji="0" lang="es-H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Curso 4°. Nuevo Testamento</a:t>
            </a:r>
            <a:endParaRPr kumimoji="0" lang="es-H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1825" y="5357191"/>
            <a:ext cx="768098" cy="78967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28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8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Curriculum Pablo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BD88"/>
              </a:clrFrom>
              <a:clrTo>
                <a:srgbClr val="FDBD88">
                  <a:alpha val="0"/>
                </a:srgbClr>
              </a:clrTo>
            </a:clrChange>
            <a:lum bright="-12000" contrast="30000"/>
          </a:blip>
          <a:srcRect l="2690" t="7350" r="2743" b="6104"/>
          <a:stretch/>
        </p:blipFill>
        <p:spPr bwMode="auto">
          <a:xfrm>
            <a:off x="34246" y="610946"/>
            <a:ext cx="12072135" cy="6411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</p:pic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0" y="0"/>
            <a:ext cx="12140628" cy="702202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s-E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1948253" y="0"/>
            <a:ext cx="66688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36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PABLO de TARSO. </a:t>
            </a:r>
            <a:r>
              <a:rPr lang="es-ES" sz="36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Biografía </a:t>
            </a:r>
            <a:endParaRPr lang="es-ES" sz="36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26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3747053" cy="692497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fontAlgn="base"/>
            <a:r>
              <a:rPr lang="es-ES_tradnl" sz="2800" b="1" dirty="0"/>
              <a:t>Pablo </a:t>
            </a:r>
            <a:r>
              <a:rPr lang="es-ES_tradnl" sz="2800" b="1" dirty="0" smtClean="0"/>
              <a:t>realizó 4 viajes misioneros . Recorrió </a:t>
            </a:r>
            <a:r>
              <a:rPr lang="es-ES_tradnl" sz="2800" b="1" dirty="0"/>
              <a:t>unos </a:t>
            </a:r>
            <a:r>
              <a:rPr lang="es-ES_tradnl" sz="2800" b="1" dirty="0" smtClean="0"/>
              <a:t>14.725 </a:t>
            </a:r>
            <a:r>
              <a:rPr lang="es-ES_tradnl" sz="2800" b="1" dirty="0"/>
              <a:t>km </a:t>
            </a:r>
            <a:r>
              <a:rPr lang="es-ES_tradnl" sz="2800" b="1" dirty="0" smtClean="0"/>
              <a:t>en 14 años, por tierra y el mar </a:t>
            </a:r>
            <a:r>
              <a:rPr lang="es-ES_tradnl" sz="2800" b="1" dirty="0"/>
              <a:t>Mediterráneo</a:t>
            </a:r>
            <a:r>
              <a:rPr lang="es-ES_tradnl" sz="3200" b="1" dirty="0" smtClean="0"/>
              <a:t>.</a:t>
            </a:r>
          </a:p>
          <a:p>
            <a:pPr fontAlgn="base"/>
            <a:endParaRPr lang="es-ES_tradnl" sz="2800" b="1" dirty="0"/>
          </a:p>
          <a:p>
            <a:pPr fontAlgn="base"/>
            <a:r>
              <a:rPr lang="es-ES_tradnl" sz="2800" b="1" dirty="0" smtClean="0"/>
              <a:t>Primer viaje </a:t>
            </a:r>
          </a:p>
          <a:p>
            <a:pPr fontAlgn="base"/>
            <a:r>
              <a:rPr lang="es-ES_tradnl" sz="2800" b="1" dirty="0" smtClean="0"/>
              <a:t>(Hechos 13, 1- 14, 28)</a:t>
            </a:r>
            <a:endParaRPr lang="es-ES_tradnl" sz="2800" b="1" dirty="0"/>
          </a:p>
          <a:p>
            <a:pPr fontAlgn="base">
              <a:buFont typeface="Arial" panose="020B0604020202020204" pitchFamily="34" charset="0"/>
              <a:buChar char="•"/>
            </a:pPr>
            <a:r>
              <a:rPr lang="es-ES_tradnl" sz="2400" b="1" dirty="0"/>
              <a:t>Época:</a:t>
            </a:r>
            <a:r>
              <a:rPr lang="es-ES_tradnl" sz="2400" dirty="0"/>
              <a:t> </a:t>
            </a:r>
            <a:r>
              <a:rPr lang="es-ES_tradnl" sz="2400" dirty="0" smtClean="0"/>
              <a:t>47–49 </a:t>
            </a:r>
            <a:r>
              <a:rPr lang="es-ES_tradnl" sz="2400" dirty="0"/>
              <a:t>d. C.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s-ES_tradnl" sz="2400" b="1" dirty="0"/>
              <a:t>Acompañado por:</a:t>
            </a:r>
            <a:r>
              <a:rPr lang="es-ES_tradnl" sz="2400" dirty="0"/>
              <a:t> Bernabé y Juan </a:t>
            </a:r>
            <a:r>
              <a:rPr lang="es-ES_tradnl" sz="2400" dirty="0" smtClean="0"/>
              <a:t>Marcos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s-ES_tradnl" sz="2400" dirty="0"/>
          </a:p>
          <a:p>
            <a:pPr fontAlgn="base">
              <a:buFont typeface="Arial" panose="020B0604020202020204" pitchFamily="34" charset="0"/>
              <a:buChar char="•"/>
            </a:pPr>
            <a:r>
              <a:rPr lang="es-ES_tradnl" sz="2400" b="1" dirty="0"/>
              <a:t>Destinos principales:</a:t>
            </a:r>
            <a:r>
              <a:rPr lang="es-ES_tradnl" sz="2400" dirty="0"/>
              <a:t> Chipre, </a:t>
            </a:r>
            <a:r>
              <a:rPr lang="es-ES_tradnl" sz="2400" dirty="0" smtClean="0"/>
              <a:t>Turquía 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s-ES_tradnl" sz="2400" dirty="0" smtClean="0"/>
          </a:p>
          <a:p>
            <a:pPr fontAlgn="base">
              <a:buFont typeface="Arial" panose="020B0604020202020204" pitchFamily="34" charset="0"/>
              <a:buChar char="•"/>
            </a:pPr>
            <a:r>
              <a:rPr lang="es-ES_tradnl" sz="2400" b="1" dirty="0" smtClean="0"/>
              <a:t>Distancia</a:t>
            </a:r>
            <a:r>
              <a:rPr lang="es-ES_tradnl" sz="2400" b="1" dirty="0"/>
              <a:t>:</a:t>
            </a:r>
            <a:r>
              <a:rPr lang="es-ES_tradnl" sz="2400" dirty="0"/>
              <a:t> unos 2250 km (1400 millas)</a:t>
            </a:r>
            <a:endParaRPr lang="es-ES_tradnl" sz="2400" dirty="0">
              <a:effectLst/>
            </a:endParaRPr>
          </a:p>
        </p:txBody>
      </p:sp>
      <p:pic>
        <p:nvPicPr>
          <p:cNvPr id="4098" name="Picture 2" descr="viaje s pabl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4" b="5726"/>
          <a:stretch/>
        </p:blipFill>
        <p:spPr bwMode="auto">
          <a:xfrm>
            <a:off x="3747053" y="-129210"/>
            <a:ext cx="9214361" cy="727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2743200" cy="6858000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marL="285750" indent="-285750" fontAlgn="base">
              <a:buFont typeface="Wingdings" panose="05000000000000000000" pitchFamily="2" charset="2"/>
              <a:buChar char="§"/>
            </a:pPr>
            <a:r>
              <a:rPr lang="es-ES_tradnl" sz="2400" b="1" dirty="0">
                <a:latin typeface="Ensign:Sans"/>
              </a:rPr>
              <a:t>Segundo viaje </a:t>
            </a:r>
            <a:r>
              <a:rPr lang="es-ES_tradnl" sz="2400" b="1" dirty="0" smtClean="0">
                <a:latin typeface="Ensign:Sans"/>
              </a:rPr>
              <a:t>(Hechos 15, 36-18,22)</a:t>
            </a:r>
            <a:endParaRPr lang="es-ES_tradnl" sz="2400" b="1" dirty="0">
              <a:latin typeface="Ensign:Sans"/>
            </a:endParaRPr>
          </a:p>
          <a:p>
            <a:pPr marL="285750" indent="-285750" fontAlgn="base">
              <a:buFont typeface="Wingdings" panose="05000000000000000000" pitchFamily="2" charset="2"/>
              <a:buChar char="§"/>
            </a:pPr>
            <a:r>
              <a:rPr lang="es-ES_tradnl" sz="2400" b="1" dirty="0">
                <a:solidFill>
                  <a:srgbClr val="212225"/>
                </a:solidFill>
                <a:latin typeface="Ensign:Serif"/>
              </a:rPr>
              <a:t>Época:</a:t>
            </a:r>
            <a:r>
              <a:rPr lang="es-ES_tradnl" sz="2400" dirty="0">
                <a:solidFill>
                  <a:srgbClr val="212225"/>
                </a:solidFill>
                <a:latin typeface="inherit"/>
              </a:rPr>
              <a:t> </a:t>
            </a:r>
            <a:r>
              <a:rPr lang="es-ES_tradnl" sz="2400" dirty="0" smtClean="0">
                <a:solidFill>
                  <a:srgbClr val="212225"/>
                </a:solidFill>
                <a:latin typeface="inherit"/>
              </a:rPr>
              <a:t>hacia </a:t>
            </a:r>
            <a:r>
              <a:rPr lang="es-ES_tradnl" sz="2400" dirty="0">
                <a:solidFill>
                  <a:srgbClr val="212225"/>
                </a:solidFill>
                <a:latin typeface="inherit"/>
              </a:rPr>
              <a:t>50–53 d. </a:t>
            </a:r>
            <a:r>
              <a:rPr lang="es-ES_tradnl" sz="2400" dirty="0" smtClean="0">
                <a:solidFill>
                  <a:srgbClr val="212225"/>
                </a:solidFill>
                <a:latin typeface="inherit"/>
              </a:rPr>
              <a:t>C.</a:t>
            </a:r>
          </a:p>
          <a:p>
            <a:pPr marL="285750" indent="-285750" fontAlgn="base">
              <a:buFont typeface="Wingdings" panose="05000000000000000000" pitchFamily="2" charset="2"/>
              <a:buChar char="§"/>
            </a:pPr>
            <a:r>
              <a:rPr lang="es-ES_tradnl" sz="2400" b="1" dirty="0" smtClean="0">
                <a:solidFill>
                  <a:srgbClr val="212225"/>
                </a:solidFill>
                <a:latin typeface="Ensign:Serif"/>
              </a:rPr>
              <a:t>Acompañado </a:t>
            </a:r>
            <a:r>
              <a:rPr lang="es-ES_tradnl" sz="2400" b="1" dirty="0">
                <a:solidFill>
                  <a:srgbClr val="212225"/>
                </a:solidFill>
                <a:latin typeface="Ensign:Serif"/>
              </a:rPr>
              <a:t>por:</a:t>
            </a:r>
            <a:r>
              <a:rPr lang="es-ES_tradnl" sz="2400" dirty="0">
                <a:solidFill>
                  <a:srgbClr val="212225"/>
                </a:solidFill>
                <a:latin typeface="inherit"/>
              </a:rPr>
              <a:t> </a:t>
            </a:r>
            <a:r>
              <a:rPr lang="es-ES_tradnl" sz="2400" dirty="0" err="1">
                <a:solidFill>
                  <a:srgbClr val="212225"/>
                </a:solidFill>
                <a:latin typeface="inherit"/>
              </a:rPr>
              <a:t>Silas</a:t>
            </a:r>
            <a:r>
              <a:rPr lang="es-ES_tradnl" sz="2400" dirty="0">
                <a:solidFill>
                  <a:srgbClr val="212225"/>
                </a:solidFill>
                <a:latin typeface="inherit"/>
              </a:rPr>
              <a:t>, Timoteo, </a:t>
            </a:r>
            <a:r>
              <a:rPr lang="es-ES_tradnl" sz="2400" dirty="0" smtClean="0">
                <a:solidFill>
                  <a:srgbClr val="212225"/>
                </a:solidFill>
                <a:latin typeface="inherit"/>
              </a:rPr>
              <a:t>Priscila, </a:t>
            </a:r>
            <a:r>
              <a:rPr lang="es-ES_tradnl" sz="2400" dirty="0">
                <a:solidFill>
                  <a:srgbClr val="212225"/>
                </a:solidFill>
                <a:latin typeface="inherit"/>
              </a:rPr>
              <a:t>Aquila, y </a:t>
            </a:r>
            <a:r>
              <a:rPr lang="es-ES_tradnl" sz="2400" dirty="0" smtClean="0">
                <a:solidFill>
                  <a:srgbClr val="212225"/>
                </a:solidFill>
                <a:latin typeface="inherit"/>
              </a:rPr>
              <a:t>Lucas</a:t>
            </a:r>
          </a:p>
          <a:p>
            <a:pPr marL="285750" indent="-285750" fontAlgn="base">
              <a:buFont typeface="Wingdings" panose="05000000000000000000" pitchFamily="2" charset="2"/>
              <a:buChar char="§"/>
            </a:pPr>
            <a:endParaRPr lang="es-ES_tradnl" sz="2400" dirty="0" smtClean="0">
              <a:solidFill>
                <a:srgbClr val="212225"/>
              </a:solidFill>
              <a:latin typeface="inherit"/>
            </a:endParaRPr>
          </a:p>
          <a:p>
            <a:pPr marL="285750" indent="-285750" fontAlgn="base">
              <a:buFont typeface="Wingdings" panose="05000000000000000000" pitchFamily="2" charset="2"/>
              <a:buChar char="§"/>
            </a:pPr>
            <a:r>
              <a:rPr lang="es-ES_tradnl" sz="2400" b="1" dirty="0" smtClean="0">
                <a:solidFill>
                  <a:srgbClr val="212225"/>
                </a:solidFill>
                <a:latin typeface="Ensign:Serif"/>
              </a:rPr>
              <a:t>Destinos </a:t>
            </a:r>
            <a:r>
              <a:rPr lang="es-ES_tradnl" sz="2400" b="1" dirty="0">
                <a:solidFill>
                  <a:srgbClr val="212225"/>
                </a:solidFill>
                <a:latin typeface="Ensign:Serif"/>
              </a:rPr>
              <a:t>principales:</a:t>
            </a:r>
            <a:r>
              <a:rPr lang="es-ES_tradnl" sz="2400" dirty="0">
                <a:solidFill>
                  <a:srgbClr val="212225"/>
                </a:solidFill>
                <a:latin typeface="inherit"/>
              </a:rPr>
              <a:t> </a:t>
            </a:r>
          </a:p>
          <a:p>
            <a:pPr fontAlgn="base"/>
            <a:r>
              <a:rPr lang="es-ES_tradnl" sz="2400" dirty="0" smtClean="0">
                <a:solidFill>
                  <a:srgbClr val="212225"/>
                </a:solidFill>
                <a:latin typeface="inherit"/>
              </a:rPr>
              <a:t>   Siria</a:t>
            </a:r>
            <a:r>
              <a:rPr lang="es-ES_tradnl" sz="2400" dirty="0">
                <a:solidFill>
                  <a:srgbClr val="212225"/>
                </a:solidFill>
                <a:latin typeface="inherit"/>
              </a:rPr>
              <a:t>, </a:t>
            </a:r>
            <a:r>
              <a:rPr lang="es-ES_tradnl" sz="2400" dirty="0" smtClean="0">
                <a:solidFill>
                  <a:srgbClr val="212225"/>
                </a:solidFill>
                <a:latin typeface="inherit"/>
              </a:rPr>
              <a:t>Turquía,</a:t>
            </a:r>
          </a:p>
          <a:p>
            <a:pPr fontAlgn="base"/>
            <a:r>
              <a:rPr lang="es-ES_tradnl" sz="2400" dirty="0">
                <a:solidFill>
                  <a:srgbClr val="212225"/>
                </a:solidFill>
                <a:latin typeface="inherit"/>
              </a:rPr>
              <a:t> </a:t>
            </a:r>
            <a:r>
              <a:rPr lang="es-ES_tradnl" sz="2400" dirty="0" smtClean="0">
                <a:solidFill>
                  <a:srgbClr val="212225"/>
                </a:solidFill>
                <a:latin typeface="inherit"/>
              </a:rPr>
              <a:t> Grecia,</a:t>
            </a:r>
          </a:p>
          <a:p>
            <a:pPr fontAlgn="base"/>
            <a:r>
              <a:rPr lang="es-ES_tradnl" sz="2400" dirty="0">
                <a:solidFill>
                  <a:srgbClr val="212225"/>
                </a:solidFill>
                <a:latin typeface="inherit"/>
              </a:rPr>
              <a:t> </a:t>
            </a:r>
            <a:r>
              <a:rPr lang="es-ES_tradnl" sz="2400" dirty="0" smtClean="0">
                <a:solidFill>
                  <a:srgbClr val="212225"/>
                </a:solidFill>
                <a:latin typeface="inherit"/>
              </a:rPr>
              <a:t> </a:t>
            </a:r>
            <a:r>
              <a:rPr lang="es-ES_tradnl" sz="2400" dirty="0" smtClean="0">
                <a:solidFill>
                  <a:srgbClr val="212225"/>
                </a:solidFill>
                <a:latin typeface="inherit"/>
              </a:rPr>
              <a:t>Jerusalén</a:t>
            </a:r>
          </a:p>
          <a:p>
            <a:pPr marL="285750" indent="-285750" fontAlgn="base">
              <a:buFont typeface="Wingdings" panose="05000000000000000000" pitchFamily="2" charset="2"/>
              <a:buChar char="§"/>
            </a:pPr>
            <a:r>
              <a:rPr lang="es-ES_tradnl" sz="2400" b="1" dirty="0" smtClean="0">
                <a:solidFill>
                  <a:srgbClr val="212225"/>
                </a:solidFill>
                <a:latin typeface="Ensign:Serif"/>
              </a:rPr>
              <a:t>Distancia</a:t>
            </a:r>
            <a:r>
              <a:rPr lang="es-ES_tradnl" sz="2400" b="1" dirty="0">
                <a:solidFill>
                  <a:srgbClr val="212225"/>
                </a:solidFill>
                <a:latin typeface="Ensign:Serif"/>
              </a:rPr>
              <a:t>:</a:t>
            </a:r>
            <a:r>
              <a:rPr lang="es-ES_tradnl" sz="2400" dirty="0">
                <a:solidFill>
                  <a:srgbClr val="212225"/>
                </a:solidFill>
                <a:latin typeface="inherit"/>
              </a:rPr>
              <a:t> unos </a:t>
            </a:r>
            <a:r>
              <a:rPr lang="es-ES_tradnl" sz="2400" dirty="0" smtClean="0">
                <a:solidFill>
                  <a:srgbClr val="212225"/>
                </a:solidFill>
                <a:latin typeface="inherit"/>
              </a:rPr>
              <a:t>4.500 </a:t>
            </a:r>
            <a:r>
              <a:rPr lang="es-ES_tradnl" sz="2400" dirty="0">
                <a:solidFill>
                  <a:srgbClr val="212225"/>
                </a:solidFill>
                <a:latin typeface="inherit"/>
              </a:rPr>
              <a:t>km </a:t>
            </a:r>
            <a:endParaRPr lang="es-ES_tradnl" sz="2400" b="0" i="0" dirty="0">
              <a:solidFill>
                <a:srgbClr val="212225"/>
              </a:solidFill>
              <a:effectLst/>
              <a:latin typeface="inherit"/>
            </a:endParaRPr>
          </a:p>
        </p:txBody>
      </p:sp>
      <p:pic>
        <p:nvPicPr>
          <p:cNvPr id="3074" name="Picture 2" descr="viajes s pab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625" y="0"/>
            <a:ext cx="96807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7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2425148" cy="6817251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fontAlgn="base"/>
            <a:r>
              <a:rPr lang="es-ES_tradnl" sz="2300" b="1" dirty="0">
                <a:latin typeface="Ensign:Sans"/>
              </a:rPr>
              <a:t>Tercer viaje </a:t>
            </a:r>
            <a:endParaRPr lang="es-ES_tradnl" sz="2300" b="1" dirty="0" smtClean="0">
              <a:latin typeface="Ensign:Sans"/>
            </a:endParaRPr>
          </a:p>
          <a:p>
            <a:pPr fontAlgn="base"/>
            <a:r>
              <a:rPr lang="es-ES_tradnl" sz="2300" b="1" dirty="0" smtClean="0">
                <a:latin typeface="Ensign:Sans"/>
              </a:rPr>
              <a:t>Hechos 18, 23 </a:t>
            </a:r>
            <a:r>
              <a:rPr lang="la-001" sz="2300" b="1" dirty="0" smtClean="0">
                <a:latin typeface="Ensign:Sans"/>
              </a:rPr>
              <a:t>–</a:t>
            </a:r>
            <a:r>
              <a:rPr lang="es-ES_tradnl" sz="2300" b="1" dirty="0" smtClean="0">
                <a:latin typeface="Ensign:Sans"/>
              </a:rPr>
              <a:t> 25, 15)</a:t>
            </a:r>
          </a:p>
          <a:p>
            <a:pPr fontAlgn="base"/>
            <a:endParaRPr lang="es-ES_tradnl" sz="2300" b="1" dirty="0" smtClean="0">
              <a:latin typeface="Ensign:Sans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s-ES_tradnl" sz="2300" b="1" dirty="0" smtClean="0">
                <a:solidFill>
                  <a:srgbClr val="212225"/>
                </a:solidFill>
                <a:latin typeface="Ensign:Serif"/>
              </a:rPr>
              <a:t>Época</a:t>
            </a:r>
            <a:r>
              <a:rPr lang="es-ES_tradnl" sz="2300" b="1" dirty="0">
                <a:solidFill>
                  <a:srgbClr val="212225"/>
                </a:solidFill>
                <a:latin typeface="Ensign:Serif"/>
              </a:rPr>
              <a:t>:</a:t>
            </a:r>
            <a:r>
              <a:rPr lang="es-ES_tradnl" sz="2300" dirty="0">
                <a:solidFill>
                  <a:srgbClr val="212225"/>
                </a:solidFill>
                <a:latin typeface="inherit"/>
              </a:rPr>
              <a:t> </a:t>
            </a:r>
            <a:r>
              <a:rPr lang="es-ES_tradnl" sz="2300" dirty="0" smtClean="0">
                <a:solidFill>
                  <a:srgbClr val="212225"/>
                </a:solidFill>
                <a:latin typeface="inherit"/>
              </a:rPr>
              <a:t>cerca  </a:t>
            </a:r>
            <a:r>
              <a:rPr lang="es-ES_tradnl" sz="2300" dirty="0">
                <a:solidFill>
                  <a:srgbClr val="212225"/>
                </a:solidFill>
                <a:latin typeface="inherit"/>
              </a:rPr>
              <a:t>de 54–58 d. C</a:t>
            </a:r>
            <a:r>
              <a:rPr lang="es-ES_tradnl" sz="2300" dirty="0" smtClean="0">
                <a:solidFill>
                  <a:srgbClr val="212225"/>
                </a:solidFill>
                <a:latin typeface="inherit"/>
              </a:rPr>
              <a:t>.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s-HN" sz="2300" dirty="0" smtClean="0">
              <a:solidFill>
                <a:srgbClr val="212225"/>
              </a:solidFill>
              <a:latin typeface="inherit"/>
            </a:endParaRPr>
          </a:p>
          <a:p>
            <a:pPr fontAlgn="base">
              <a:buFont typeface="Arial" panose="020B0604020202020204" pitchFamily="34" charset="0"/>
              <a:buChar char="•"/>
            </a:pPr>
            <a:endParaRPr lang="es-ES_tradnl" sz="2300" dirty="0">
              <a:solidFill>
                <a:srgbClr val="212225"/>
              </a:solidFill>
              <a:latin typeface="inherit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s-ES_tradnl" sz="2300" b="1" dirty="0">
                <a:solidFill>
                  <a:srgbClr val="212225"/>
                </a:solidFill>
                <a:latin typeface="Ensign:Serif"/>
              </a:rPr>
              <a:t>Acompañado por:</a:t>
            </a:r>
            <a:r>
              <a:rPr lang="es-ES_tradnl" sz="2300" dirty="0">
                <a:solidFill>
                  <a:srgbClr val="212225"/>
                </a:solidFill>
                <a:latin typeface="inherit"/>
              </a:rPr>
              <a:t> Timoteo, Lucas y </a:t>
            </a:r>
            <a:r>
              <a:rPr lang="es-ES_tradnl" sz="2300" dirty="0" smtClean="0">
                <a:solidFill>
                  <a:srgbClr val="212225"/>
                </a:solidFill>
                <a:latin typeface="inherit"/>
              </a:rPr>
              <a:t>otros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s-HN" sz="2300" dirty="0" smtClean="0">
              <a:solidFill>
                <a:srgbClr val="212225"/>
              </a:solidFill>
              <a:latin typeface="inherit"/>
            </a:endParaRPr>
          </a:p>
          <a:p>
            <a:pPr fontAlgn="base">
              <a:buFont typeface="Arial" panose="020B0604020202020204" pitchFamily="34" charset="0"/>
              <a:buChar char="•"/>
            </a:pPr>
            <a:endParaRPr lang="es-ES_tradnl" sz="2300" dirty="0">
              <a:solidFill>
                <a:srgbClr val="212225"/>
              </a:solidFill>
              <a:latin typeface="inherit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s-ES_tradnl" sz="2300" b="1" dirty="0">
                <a:solidFill>
                  <a:srgbClr val="212225"/>
                </a:solidFill>
                <a:latin typeface="Ensign:Serif"/>
              </a:rPr>
              <a:t>Destinos principales:</a:t>
            </a:r>
            <a:r>
              <a:rPr lang="es-ES_tradnl" sz="2300" dirty="0">
                <a:solidFill>
                  <a:srgbClr val="212225"/>
                </a:solidFill>
                <a:latin typeface="inherit"/>
              </a:rPr>
              <a:t> </a:t>
            </a:r>
            <a:endParaRPr lang="es-ES_tradnl" sz="2300" dirty="0" smtClean="0">
              <a:solidFill>
                <a:srgbClr val="212225"/>
              </a:solidFill>
              <a:latin typeface="inherit"/>
            </a:endParaRPr>
          </a:p>
          <a:p>
            <a:pPr fontAlgn="base"/>
            <a:r>
              <a:rPr lang="es-ES_tradnl" sz="2300" dirty="0" smtClean="0">
                <a:solidFill>
                  <a:srgbClr val="212225"/>
                </a:solidFill>
                <a:latin typeface="inherit"/>
              </a:rPr>
              <a:t>Turquía</a:t>
            </a:r>
            <a:r>
              <a:rPr lang="es-ES_tradnl" sz="2300" dirty="0">
                <a:solidFill>
                  <a:srgbClr val="212225"/>
                </a:solidFill>
                <a:latin typeface="inherit"/>
              </a:rPr>
              <a:t>, Grecia, Líbano, Israel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s-ES_tradnl" sz="2300" b="1" dirty="0">
                <a:solidFill>
                  <a:srgbClr val="212225"/>
                </a:solidFill>
                <a:latin typeface="Ensign:Serif"/>
              </a:rPr>
              <a:t>Distancia:</a:t>
            </a:r>
            <a:r>
              <a:rPr lang="es-ES_tradnl" sz="2300" dirty="0">
                <a:solidFill>
                  <a:srgbClr val="212225"/>
                </a:solidFill>
                <a:latin typeface="inherit"/>
              </a:rPr>
              <a:t> unos 4350 km </a:t>
            </a:r>
            <a:endParaRPr lang="es-ES_tradnl" sz="2300" b="0" i="0" dirty="0">
              <a:solidFill>
                <a:srgbClr val="212225"/>
              </a:solidFill>
              <a:effectLst/>
              <a:latin typeface="inherit"/>
            </a:endParaRPr>
          </a:p>
        </p:txBody>
      </p:sp>
      <p:pic>
        <p:nvPicPr>
          <p:cNvPr id="2052" name="Picture 4" descr="viajes pab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732" y="0"/>
            <a:ext cx="9884268" cy="681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91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129209"/>
            <a:ext cx="2822713" cy="7478970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fontAlgn="base"/>
            <a:endParaRPr lang="es-ES_tradnl" sz="2400" b="1" dirty="0" smtClean="0">
              <a:latin typeface="Ensign:Sans"/>
            </a:endParaRPr>
          </a:p>
          <a:p>
            <a:pPr fontAlgn="base"/>
            <a:r>
              <a:rPr lang="es-ES_tradnl" sz="2400" b="1" dirty="0" smtClean="0">
                <a:latin typeface="Ensign:Sans"/>
              </a:rPr>
              <a:t>Cuarto viaje:</a:t>
            </a:r>
          </a:p>
          <a:p>
            <a:pPr fontAlgn="base"/>
            <a:r>
              <a:rPr lang="es-ES_tradnl" sz="2400" b="1" dirty="0" smtClean="0">
                <a:latin typeface="Ensign:Sans"/>
              </a:rPr>
              <a:t>(Hechos 27 1 -28, 16) </a:t>
            </a:r>
          </a:p>
          <a:p>
            <a:pPr fontAlgn="base"/>
            <a:endParaRPr lang="es-ES_tradnl" sz="2400" b="1" dirty="0">
              <a:solidFill>
                <a:srgbClr val="212225"/>
              </a:solidFill>
              <a:latin typeface="Ensign:Sans"/>
            </a:endParaRPr>
          </a:p>
          <a:p>
            <a:pPr marL="342900" indent="-342900" fontAlgn="base">
              <a:buFont typeface="Wingdings" panose="05000000000000000000" pitchFamily="2" charset="2"/>
              <a:buChar char="§"/>
            </a:pPr>
            <a:r>
              <a:rPr lang="es-ES_tradnl" sz="2400" b="1" dirty="0" smtClean="0">
                <a:solidFill>
                  <a:srgbClr val="212225"/>
                </a:solidFill>
                <a:latin typeface="Ensign:Serif"/>
              </a:rPr>
              <a:t>Época</a:t>
            </a:r>
            <a:r>
              <a:rPr lang="es-ES_tradnl" sz="2400" b="1" dirty="0">
                <a:solidFill>
                  <a:srgbClr val="212225"/>
                </a:solidFill>
                <a:latin typeface="Ensign:Serif"/>
              </a:rPr>
              <a:t>:</a:t>
            </a:r>
            <a:r>
              <a:rPr lang="es-ES_tradnl" sz="2400" dirty="0">
                <a:solidFill>
                  <a:srgbClr val="212225"/>
                </a:solidFill>
                <a:latin typeface="inherit"/>
              </a:rPr>
              <a:t> </a:t>
            </a:r>
            <a:r>
              <a:rPr lang="es-ES_tradnl" sz="2400" dirty="0" smtClean="0">
                <a:solidFill>
                  <a:srgbClr val="212225"/>
                </a:solidFill>
                <a:latin typeface="inherit"/>
              </a:rPr>
              <a:t>59–60 </a:t>
            </a:r>
            <a:r>
              <a:rPr lang="es-ES_tradnl" sz="2400" dirty="0">
                <a:solidFill>
                  <a:srgbClr val="212225"/>
                </a:solidFill>
                <a:latin typeface="inherit"/>
              </a:rPr>
              <a:t>d. </a:t>
            </a:r>
            <a:r>
              <a:rPr lang="es-ES_tradnl" sz="2400" dirty="0" smtClean="0">
                <a:solidFill>
                  <a:srgbClr val="212225"/>
                </a:solidFill>
                <a:latin typeface="inherit"/>
              </a:rPr>
              <a:t>C.</a:t>
            </a:r>
          </a:p>
          <a:p>
            <a:pPr marL="342900" indent="-342900" fontAlgn="base">
              <a:buFont typeface="Wingdings" panose="05000000000000000000" pitchFamily="2" charset="2"/>
              <a:buChar char="§"/>
            </a:pPr>
            <a:r>
              <a:rPr lang="es-ES_tradnl" sz="2400" b="1" dirty="0" smtClean="0">
                <a:solidFill>
                  <a:srgbClr val="212225"/>
                </a:solidFill>
                <a:latin typeface="Ensign:Serif"/>
              </a:rPr>
              <a:t>Acompañado </a:t>
            </a:r>
            <a:r>
              <a:rPr lang="es-ES_tradnl" sz="2400" b="1" dirty="0">
                <a:solidFill>
                  <a:srgbClr val="212225"/>
                </a:solidFill>
                <a:latin typeface="Ensign:Serif"/>
              </a:rPr>
              <a:t>por:</a:t>
            </a:r>
            <a:r>
              <a:rPr lang="es-ES_tradnl" sz="2400" dirty="0">
                <a:solidFill>
                  <a:srgbClr val="212225"/>
                </a:solidFill>
                <a:latin typeface="inherit"/>
              </a:rPr>
              <a:t> guardias romanos, Lucas y </a:t>
            </a:r>
            <a:r>
              <a:rPr lang="es-ES_tradnl" sz="2400" dirty="0" smtClean="0">
                <a:solidFill>
                  <a:srgbClr val="212225"/>
                </a:solidFill>
                <a:latin typeface="inherit"/>
              </a:rPr>
              <a:t>otros</a:t>
            </a:r>
          </a:p>
          <a:p>
            <a:pPr marL="342900" indent="-342900" fontAlgn="base">
              <a:buFont typeface="Wingdings" panose="05000000000000000000" pitchFamily="2" charset="2"/>
              <a:buChar char="§"/>
            </a:pPr>
            <a:r>
              <a:rPr lang="es-ES_tradnl" sz="2400" b="1" dirty="0" smtClean="0">
                <a:solidFill>
                  <a:srgbClr val="212225"/>
                </a:solidFill>
                <a:latin typeface="Ensign:Serif"/>
              </a:rPr>
              <a:t>Destinos </a:t>
            </a:r>
            <a:r>
              <a:rPr lang="es-ES_tradnl" sz="2400" b="1" dirty="0">
                <a:solidFill>
                  <a:srgbClr val="212225"/>
                </a:solidFill>
                <a:latin typeface="Ensign:Serif"/>
              </a:rPr>
              <a:t>principales:</a:t>
            </a:r>
            <a:r>
              <a:rPr lang="es-ES_tradnl" sz="2400" dirty="0">
                <a:solidFill>
                  <a:srgbClr val="212225"/>
                </a:solidFill>
                <a:latin typeface="inherit"/>
              </a:rPr>
              <a:t> </a:t>
            </a:r>
            <a:endParaRPr lang="es-ES_tradnl" sz="2400" dirty="0" smtClean="0">
              <a:solidFill>
                <a:srgbClr val="212225"/>
              </a:solidFill>
              <a:latin typeface="inherit"/>
            </a:endParaRPr>
          </a:p>
          <a:p>
            <a:pPr marL="342900" indent="-342900" fontAlgn="base">
              <a:buFont typeface="Wingdings" panose="05000000000000000000" pitchFamily="2" charset="2"/>
              <a:buChar char="§"/>
            </a:pPr>
            <a:r>
              <a:rPr lang="es-ES_tradnl" sz="2400" dirty="0" smtClean="0">
                <a:solidFill>
                  <a:srgbClr val="212225"/>
                </a:solidFill>
                <a:latin typeface="inherit"/>
              </a:rPr>
              <a:t>Israel</a:t>
            </a:r>
            <a:r>
              <a:rPr lang="es-ES_tradnl" sz="2400" dirty="0">
                <a:solidFill>
                  <a:srgbClr val="212225"/>
                </a:solidFill>
                <a:latin typeface="inherit"/>
              </a:rPr>
              <a:t>, Líbano, Turquía, Creta, Malta, Sicilia, </a:t>
            </a:r>
            <a:r>
              <a:rPr lang="es-ES_tradnl" sz="2400" dirty="0" smtClean="0">
                <a:solidFill>
                  <a:srgbClr val="212225"/>
                </a:solidFill>
                <a:latin typeface="inherit"/>
              </a:rPr>
              <a:t>Roma</a:t>
            </a:r>
          </a:p>
          <a:p>
            <a:pPr marL="342900" indent="-342900" fontAlgn="base">
              <a:buFont typeface="Wingdings" panose="05000000000000000000" pitchFamily="2" charset="2"/>
              <a:buChar char="§"/>
            </a:pPr>
            <a:r>
              <a:rPr lang="es-ES_tradnl" sz="2400" b="1" dirty="0" smtClean="0">
                <a:solidFill>
                  <a:srgbClr val="212225"/>
                </a:solidFill>
                <a:latin typeface="Ensign:Serif"/>
              </a:rPr>
              <a:t>Distancia</a:t>
            </a:r>
            <a:r>
              <a:rPr lang="es-ES_tradnl" sz="2400" b="1" dirty="0">
                <a:solidFill>
                  <a:srgbClr val="212225"/>
                </a:solidFill>
                <a:latin typeface="Ensign:Serif"/>
              </a:rPr>
              <a:t>:</a:t>
            </a:r>
            <a:r>
              <a:rPr lang="es-ES_tradnl" sz="2400" dirty="0">
                <a:solidFill>
                  <a:srgbClr val="212225"/>
                </a:solidFill>
                <a:latin typeface="inherit"/>
              </a:rPr>
              <a:t> unos 3600 </a:t>
            </a:r>
            <a:r>
              <a:rPr lang="es-ES_tradnl" sz="2400" dirty="0" smtClean="0">
                <a:solidFill>
                  <a:srgbClr val="212225"/>
                </a:solidFill>
                <a:latin typeface="inherit"/>
              </a:rPr>
              <a:t>km</a:t>
            </a:r>
          </a:p>
          <a:p>
            <a:pPr fontAlgn="base"/>
            <a:endParaRPr lang="es-ES_tradnl" sz="2400" b="0" i="0" dirty="0">
              <a:solidFill>
                <a:srgbClr val="212225"/>
              </a:solidFill>
              <a:effectLst/>
              <a:latin typeface="inherit"/>
            </a:endParaRPr>
          </a:p>
        </p:txBody>
      </p:sp>
      <p:pic>
        <p:nvPicPr>
          <p:cNvPr id="1026" name="Picture 2" descr="viajes pablo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383" y="0"/>
            <a:ext cx="95813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25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3771"/>
          </a:xfrm>
          <a:solidFill>
            <a:srgbClr val="0BE5C1"/>
          </a:solidFill>
        </p:spPr>
        <p:txBody>
          <a:bodyPr>
            <a:normAutofit/>
          </a:bodyPr>
          <a:lstStyle/>
          <a:p>
            <a:pPr algn="ctr"/>
            <a:r>
              <a:rPr lang="es-SV" b="1" dirty="0" smtClean="0">
                <a:latin typeface="Arial Black" panose="020B0A04020102020204" pitchFamily="34" charset="0"/>
              </a:rPr>
              <a:t>¿Cuántas cartas escribió Pablo?</a:t>
            </a:r>
            <a:endParaRPr lang="es-SV" b="1" dirty="0">
              <a:latin typeface="Arial Black" panose="020B0A040201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682171"/>
            <a:ext cx="12192000" cy="6175829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es-SV" b="1" dirty="0" smtClean="0"/>
              <a:t>13 </a:t>
            </a:r>
            <a:r>
              <a:rPr lang="es-SV" b="1" dirty="0"/>
              <a:t>cartas </a:t>
            </a:r>
            <a:endParaRPr lang="es-SV" b="1" dirty="0" smtClean="0"/>
          </a:p>
          <a:p>
            <a:pPr algn="just"/>
            <a:r>
              <a:rPr lang="es-SV" b="1" dirty="0" smtClean="0"/>
              <a:t> </a:t>
            </a:r>
            <a:r>
              <a:rPr lang="es-SV" b="1" dirty="0"/>
              <a:t>9 dirigidas a </a:t>
            </a:r>
            <a:r>
              <a:rPr lang="es-SV" b="1" dirty="0" smtClean="0"/>
              <a:t>siete </a:t>
            </a:r>
            <a:r>
              <a:rPr lang="es-SV" b="1" dirty="0"/>
              <a:t>iglesias </a:t>
            </a:r>
            <a:endParaRPr lang="es-SV" b="1" dirty="0" smtClean="0"/>
          </a:p>
          <a:p>
            <a:pPr lvl="1" algn="just"/>
            <a:r>
              <a:rPr lang="es-SV" sz="2000" b="1" dirty="0" smtClean="0"/>
              <a:t>(</a:t>
            </a:r>
            <a:r>
              <a:rPr lang="es-SV" sz="2000" b="1" dirty="0"/>
              <a:t>1 y 2 </a:t>
            </a:r>
            <a:r>
              <a:rPr lang="es-SV" sz="2000" b="1" dirty="0" smtClean="0"/>
              <a:t>Tesalonicenses), </a:t>
            </a:r>
          </a:p>
          <a:p>
            <a:pPr lvl="1" algn="just"/>
            <a:r>
              <a:rPr lang="es-SV" sz="2000" b="1" dirty="0" smtClean="0"/>
              <a:t>1 </a:t>
            </a:r>
            <a:r>
              <a:rPr lang="es-SV" sz="2000" b="1" dirty="0"/>
              <a:t>y 2 </a:t>
            </a:r>
            <a:r>
              <a:rPr lang="es-SV" sz="2000" b="1" dirty="0" smtClean="0"/>
              <a:t>Corintios</a:t>
            </a:r>
            <a:r>
              <a:rPr lang="es-SV" sz="2000" b="1" dirty="0"/>
              <a:t>, </a:t>
            </a:r>
            <a:endParaRPr lang="es-SV" sz="2000" b="1" dirty="0" smtClean="0"/>
          </a:p>
          <a:p>
            <a:pPr lvl="1" algn="just"/>
            <a:r>
              <a:rPr lang="es-SV" sz="2000" b="1" dirty="0" smtClean="0"/>
              <a:t>Gálatas,</a:t>
            </a:r>
          </a:p>
          <a:p>
            <a:pPr lvl="1" algn="just"/>
            <a:r>
              <a:rPr lang="es-SV" sz="2000" b="1" dirty="0" smtClean="0"/>
              <a:t>Romanos</a:t>
            </a:r>
            <a:r>
              <a:rPr lang="es-SV" sz="2000" b="1" dirty="0"/>
              <a:t>, </a:t>
            </a:r>
            <a:endParaRPr lang="es-SV" sz="2000" b="1" dirty="0" smtClean="0"/>
          </a:p>
          <a:p>
            <a:pPr lvl="1" algn="just"/>
            <a:r>
              <a:rPr lang="es-SV" sz="2000" b="1" dirty="0" smtClean="0"/>
              <a:t>Efesios</a:t>
            </a:r>
            <a:r>
              <a:rPr lang="es-SV" sz="2000" b="1" dirty="0"/>
              <a:t>, </a:t>
            </a:r>
            <a:endParaRPr lang="es-SV" sz="2000" b="1" dirty="0" smtClean="0"/>
          </a:p>
          <a:p>
            <a:pPr lvl="1" algn="just"/>
            <a:r>
              <a:rPr lang="es-SV" sz="2000" b="1" dirty="0" smtClean="0"/>
              <a:t>Colosenses</a:t>
            </a:r>
            <a:r>
              <a:rPr lang="es-SV" sz="2000" b="1" dirty="0"/>
              <a:t>, </a:t>
            </a:r>
            <a:endParaRPr lang="es-SV" sz="2000" b="1" dirty="0" smtClean="0"/>
          </a:p>
          <a:p>
            <a:pPr lvl="1" algn="just"/>
            <a:r>
              <a:rPr lang="es-SV" sz="2000" b="1" dirty="0" smtClean="0"/>
              <a:t>Filipenses</a:t>
            </a:r>
          </a:p>
          <a:p>
            <a:r>
              <a:rPr lang="es-SV" b="1" dirty="0" smtClean="0"/>
              <a:t>4 </a:t>
            </a:r>
            <a:r>
              <a:rPr lang="es-SV" b="1" dirty="0"/>
              <a:t>a </a:t>
            </a:r>
            <a:r>
              <a:rPr lang="es-SV" b="1" dirty="0" smtClean="0"/>
              <a:t>personas particulares</a:t>
            </a:r>
          </a:p>
          <a:p>
            <a:pPr lvl="1"/>
            <a:r>
              <a:rPr lang="es-SV" sz="2000" b="1" dirty="0" smtClean="0"/>
              <a:t>Filemón</a:t>
            </a:r>
            <a:r>
              <a:rPr lang="es-SV" sz="2000" b="1" dirty="0"/>
              <a:t>, </a:t>
            </a:r>
            <a:r>
              <a:rPr lang="es-SV" sz="2000" b="1" dirty="0" smtClean="0"/>
              <a:t>1 </a:t>
            </a:r>
            <a:r>
              <a:rPr lang="es-SV" sz="2000" b="1" dirty="0"/>
              <a:t>y 2 Timoteo, </a:t>
            </a:r>
            <a:r>
              <a:rPr lang="es-SV" sz="2000" b="1" dirty="0" smtClean="0"/>
              <a:t> Tito</a:t>
            </a:r>
          </a:p>
          <a:p>
            <a:r>
              <a:rPr lang="es-SV" b="1" dirty="0" smtClean="0"/>
              <a:t>Unas </a:t>
            </a:r>
            <a:r>
              <a:rPr lang="es-SV" b="1" dirty="0"/>
              <a:t>fueron escritas </a:t>
            </a:r>
            <a:r>
              <a:rPr lang="es-SV" b="1" dirty="0" smtClean="0"/>
              <a:t>en tiempos de sus viajes: 1 </a:t>
            </a:r>
            <a:r>
              <a:rPr lang="es-SV" b="1" dirty="0"/>
              <a:t>y 2 Tes, 1 y 2 Cor, Gal, </a:t>
            </a:r>
            <a:r>
              <a:rPr lang="es-SV" b="1" dirty="0" smtClean="0"/>
              <a:t>Rom.</a:t>
            </a:r>
          </a:p>
          <a:p>
            <a:r>
              <a:rPr lang="es-SV" b="1" dirty="0" smtClean="0"/>
              <a:t>Otras </a:t>
            </a:r>
            <a:r>
              <a:rPr lang="es-SV" b="1" dirty="0"/>
              <a:t>estando en prisión. Se las llama </a:t>
            </a:r>
            <a:r>
              <a:rPr lang="es-SV" b="1" dirty="0" smtClean="0"/>
              <a:t>cartas </a:t>
            </a:r>
            <a:r>
              <a:rPr lang="es-SV" b="1" dirty="0"/>
              <a:t>de la </a:t>
            </a:r>
            <a:r>
              <a:rPr lang="es-SV" b="1" dirty="0" smtClean="0"/>
              <a:t>cautividad: </a:t>
            </a:r>
            <a:r>
              <a:rPr lang="es-SV" b="1" dirty="0" err="1" smtClean="0"/>
              <a:t>Ef</a:t>
            </a:r>
            <a:r>
              <a:rPr lang="es-SV" b="1" dirty="0"/>
              <a:t>, Flp, Col, </a:t>
            </a:r>
            <a:r>
              <a:rPr lang="es-SV" b="1" dirty="0" smtClean="0"/>
              <a:t>Flm</a:t>
            </a:r>
            <a:r>
              <a:rPr lang="es-SV" b="1" dirty="0"/>
              <a:t>. </a:t>
            </a:r>
          </a:p>
          <a:p>
            <a:r>
              <a:rPr lang="es-SV" b="1" dirty="0" smtClean="0"/>
              <a:t>Tres </a:t>
            </a:r>
            <a:r>
              <a:rPr lang="es-SV" b="1" dirty="0"/>
              <a:t>cartas reciben el nombre de </a:t>
            </a:r>
            <a:r>
              <a:rPr lang="es-SV" b="1" dirty="0" smtClean="0"/>
              <a:t>Pastorales</a:t>
            </a:r>
            <a:r>
              <a:rPr lang="es-SV" b="1" dirty="0"/>
              <a:t>, porque están dirigidas a </a:t>
            </a:r>
            <a:r>
              <a:rPr lang="es-SV" b="1" dirty="0" smtClean="0"/>
              <a:t>pastores: </a:t>
            </a:r>
            <a:r>
              <a:rPr lang="es-SV" sz="2400" b="1" dirty="0" smtClean="0"/>
              <a:t>1 </a:t>
            </a:r>
            <a:r>
              <a:rPr lang="es-SV" sz="2400" b="1" dirty="0"/>
              <a:t>y 2 Tim, </a:t>
            </a:r>
            <a:r>
              <a:rPr lang="es-SV" sz="2400" b="1" dirty="0" smtClean="0"/>
              <a:t>Tito. </a:t>
            </a:r>
            <a:r>
              <a:rPr lang="es-SV" sz="2400" b="1" u="sng" dirty="0" smtClean="0"/>
              <a:t>Hebreos no fue escrita por San Pablo</a:t>
            </a:r>
            <a:r>
              <a:rPr lang="es-SV" b="1" dirty="0"/>
              <a:t/>
            </a:r>
            <a:br>
              <a:rPr lang="es-SV" b="1" dirty="0"/>
            </a:br>
            <a:endParaRPr lang="es-SV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3328" y="682171"/>
            <a:ext cx="2647966" cy="419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8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" y="-55334"/>
            <a:ext cx="12192000" cy="648152"/>
          </a:xfrm>
          <a:solidFill>
            <a:srgbClr val="0BE5C1"/>
          </a:solidFill>
        </p:spPr>
        <p:txBody>
          <a:bodyPr>
            <a:normAutofit fontScale="90000"/>
          </a:bodyPr>
          <a:lstStyle/>
          <a:p>
            <a:pPr algn="ctr"/>
            <a:r>
              <a:rPr lang="es-SV" b="1" dirty="0" smtClean="0">
                <a:latin typeface="Arial Black" panose="020B0A04020102020204" pitchFamily="34" charset="0"/>
              </a:rPr>
              <a:t>¿Cómo se escribían cartas entonces?</a:t>
            </a:r>
            <a:endParaRPr lang="es-SV" b="1" dirty="0">
              <a:latin typeface="Arial Black" panose="020B0A040201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" y="592819"/>
            <a:ext cx="6832599" cy="6265182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55000" lnSpcReduction="20000"/>
          </a:bodyPr>
          <a:lstStyle/>
          <a:p>
            <a:pPr algn="just"/>
            <a:r>
              <a:rPr lang="es-SV" sz="3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la </a:t>
            </a:r>
            <a:r>
              <a:rPr lang="es-SV" sz="3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antigüedad no todos sabían leer ni existía servicio regular de correo. </a:t>
            </a:r>
            <a:endParaRPr lang="es-SV" sz="3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es-SV" sz="3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Cuando </a:t>
            </a:r>
            <a:r>
              <a:rPr lang="es-SV" sz="3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escribía, lo normal era llamar un escribano al que se le dictaba el contenido de la carta. </a:t>
            </a:r>
            <a:endParaRPr lang="es-SV" sz="3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es-SV" sz="3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</a:t>
            </a:r>
            <a:r>
              <a:rPr lang="es-SV" sz="3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enviaba al destinatario aprovechando una persona o caravana que iba al lugar donde residía. </a:t>
            </a:r>
            <a:endParaRPr lang="es-SV" sz="3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es-SV" sz="3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Finalmente </a:t>
            </a:r>
            <a:r>
              <a:rPr lang="es-SV" sz="3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destinatario </a:t>
            </a:r>
            <a:r>
              <a:rPr lang="es-SV" sz="3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escuchaba </a:t>
            </a:r>
            <a:r>
              <a:rPr lang="es-SV" sz="3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contenido leído por uno que sabía </a:t>
            </a:r>
            <a:r>
              <a:rPr lang="es-SV" sz="3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leer</a:t>
            </a:r>
            <a:r>
              <a:rPr lang="es-SV" sz="3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endParaRPr lang="es-SV" sz="3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es-SV" sz="3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s-SV" sz="3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SV" sz="3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Esto explica la estructura normal de las cartas </a:t>
            </a:r>
            <a:r>
              <a:rPr lang="es-SV" sz="3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</a:t>
            </a:r>
            <a:r>
              <a:rPr lang="es-SV" sz="3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antigüedad, que constaban </a:t>
            </a:r>
            <a:r>
              <a:rPr lang="es-SV" sz="3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de:</a:t>
            </a:r>
          </a:p>
          <a:p>
            <a:pPr algn="just"/>
            <a:endParaRPr lang="es-SV" sz="3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just"/>
            <a:r>
              <a:rPr lang="es-SV" sz="3600" b="1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Introducción,</a:t>
            </a:r>
            <a:r>
              <a:rPr lang="es-SV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compuesta </a:t>
            </a:r>
            <a:r>
              <a:rPr lang="es-SV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nombre de remitente y </a:t>
            </a:r>
            <a:r>
              <a:rPr lang="es-SV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destinatario</a:t>
            </a:r>
            <a:r>
              <a:rPr lang="es-SV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y saludo. </a:t>
            </a:r>
            <a:endParaRPr lang="es-SV" sz="3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just"/>
            <a:r>
              <a:rPr lang="es-SV" sz="3600" b="1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remitente</a:t>
            </a:r>
            <a:r>
              <a:rPr lang="es-SV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</a:t>
            </a:r>
            <a:r>
              <a:rPr lang="es-SV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tercera </a:t>
            </a:r>
            <a:r>
              <a:rPr lang="es-SV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persona </a:t>
            </a:r>
            <a:r>
              <a:rPr lang="es-SV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 singular porque se supone que la </a:t>
            </a:r>
            <a:r>
              <a:rPr lang="es-SV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carta </a:t>
            </a:r>
            <a:r>
              <a:rPr lang="es-SV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leerá uno diferente del remitente, </a:t>
            </a:r>
            <a:endParaRPr lang="es-SV" sz="3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2" algn="just"/>
            <a:r>
              <a:rPr lang="es-SV" sz="2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Así por </a:t>
            </a:r>
            <a:r>
              <a:rPr lang="es-SV" sz="2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ejemplo, en las cartas latinas Cicerón a </a:t>
            </a:r>
            <a:r>
              <a:rPr lang="es-SV" sz="2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Tulia</a:t>
            </a:r>
            <a:r>
              <a:rPr lang="es-SV" sz="2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salud, que es como si el lector dijera a </a:t>
            </a:r>
            <a:r>
              <a:rPr lang="es-SV" sz="2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Tulia </a:t>
            </a:r>
            <a:r>
              <a:rPr lang="es-SV" sz="2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oyente Cicerón te saluda. </a:t>
            </a:r>
          </a:p>
          <a:p>
            <a:pPr lvl="1" algn="just"/>
            <a:r>
              <a:rPr lang="es-SV" sz="3600" b="1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Cuerpo</a:t>
            </a:r>
            <a:r>
              <a:rPr lang="es-SV" sz="3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SV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que </a:t>
            </a:r>
            <a:r>
              <a:rPr lang="es-SV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expone </a:t>
            </a:r>
            <a:r>
              <a:rPr lang="es-SV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 que se desea </a:t>
            </a:r>
            <a:r>
              <a:rPr lang="es-SV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comunicar. </a:t>
            </a:r>
          </a:p>
          <a:p>
            <a:pPr lvl="1" algn="just"/>
            <a:r>
              <a:rPr lang="es-SV" sz="3600" b="1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Despedida</a:t>
            </a:r>
            <a:r>
              <a:rPr lang="es-SV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 </a:t>
            </a:r>
            <a:r>
              <a:rPr lang="es-SV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saludos finales. </a:t>
            </a:r>
            <a:endParaRPr lang="es-SV" sz="3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just"/>
            <a:r>
              <a:rPr lang="es-SV" dirty="0"/>
              <a:t/>
            </a:r>
            <a:br>
              <a:rPr lang="es-SV" dirty="0"/>
            </a:br>
            <a:endParaRPr lang="es-SV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600" y="592818"/>
            <a:ext cx="5495544" cy="274777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600" y="3855339"/>
            <a:ext cx="5311913" cy="265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94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711200"/>
            <a:ext cx="12192000" cy="6146799"/>
          </a:xfrm>
          <a:solidFill>
            <a:schemeClr val="accent4"/>
          </a:solidFill>
        </p:spPr>
        <p:txBody>
          <a:bodyPr>
            <a:normAutofit/>
          </a:bodyPr>
          <a:lstStyle/>
          <a:p>
            <a:pPr algn="just"/>
            <a:r>
              <a:rPr lang="es-SV" dirty="0"/>
              <a:t>E</a:t>
            </a:r>
            <a:r>
              <a:rPr lang="es-SV" dirty="0" smtClean="0"/>
              <a:t>n aquella época </a:t>
            </a:r>
            <a:r>
              <a:rPr lang="es-SV" dirty="0"/>
              <a:t>se </a:t>
            </a:r>
            <a:r>
              <a:rPr lang="es-SV" dirty="0" smtClean="0"/>
              <a:t>atribuye </a:t>
            </a:r>
            <a:r>
              <a:rPr lang="es-SV" dirty="0"/>
              <a:t>un escrito a </a:t>
            </a:r>
            <a:r>
              <a:rPr lang="es-SV" dirty="0" smtClean="0"/>
              <a:t>una </a:t>
            </a:r>
            <a:r>
              <a:rPr lang="es-SV" dirty="0"/>
              <a:t>persona en tres casos (1) </a:t>
            </a:r>
            <a:r>
              <a:rPr lang="es-SV" dirty="0" smtClean="0"/>
              <a:t>cuando realmente lo </a:t>
            </a:r>
            <a:r>
              <a:rPr lang="es-SV" dirty="0"/>
              <a:t>ha </a:t>
            </a:r>
            <a:r>
              <a:rPr lang="es-SV" dirty="0" smtClean="0"/>
              <a:t>escrito él (2), </a:t>
            </a:r>
            <a:r>
              <a:rPr lang="es-SV" dirty="0"/>
              <a:t>cuando lo escribe un discípulo </a:t>
            </a:r>
            <a:r>
              <a:rPr lang="es-SV" dirty="0" smtClean="0"/>
              <a:t> exponiendo el pensamiento </a:t>
            </a:r>
            <a:r>
              <a:rPr lang="es-SV" dirty="0"/>
              <a:t>del maestro, sabiéndolo </a:t>
            </a:r>
            <a:r>
              <a:rPr lang="es-SV" dirty="0" smtClean="0"/>
              <a:t>o </a:t>
            </a:r>
            <a:r>
              <a:rPr lang="es-SV" dirty="0"/>
              <a:t>no éste (3) </a:t>
            </a:r>
            <a:r>
              <a:rPr lang="es-SV" dirty="0" smtClean="0"/>
              <a:t>y cuando </a:t>
            </a:r>
            <a:r>
              <a:rPr lang="es-SV" dirty="0"/>
              <a:t>se le quiere </a:t>
            </a:r>
            <a:r>
              <a:rPr lang="es-SV" dirty="0" smtClean="0"/>
              <a:t>dar </a:t>
            </a:r>
            <a:r>
              <a:rPr lang="es-SV" dirty="0" smtClean="0"/>
              <a:t>importancia al texto. </a:t>
            </a:r>
            <a:r>
              <a:rPr lang="es-SV" dirty="0"/>
              <a:t>Los tres casos se dan en la </a:t>
            </a:r>
            <a:r>
              <a:rPr lang="es-SV" dirty="0" smtClean="0"/>
              <a:t>Biblia.</a:t>
            </a:r>
          </a:p>
          <a:p>
            <a:pPr algn="just"/>
            <a:r>
              <a:rPr lang="es-SV" dirty="0" smtClean="0"/>
              <a:t>Por eso cuando se dice que una carta es de Pablo, puede tener tres sentidos: 1. Pablo la escribió 2. La </a:t>
            </a:r>
            <a:r>
              <a:rPr lang="es-SV" dirty="0"/>
              <a:t>escribió un </a:t>
            </a:r>
            <a:r>
              <a:rPr lang="es-SV" dirty="0" smtClean="0"/>
              <a:t>discípulo. 3. La escribió otra persona </a:t>
            </a:r>
            <a:r>
              <a:rPr lang="es-SV" dirty="0"/>
              <a:t>y atribuye la </a:t>
            </a:r>
            <a:r>
              <a:rPr lang="es-SV" dirty="0" smtClean="0"/>
              <a:t>carta </a:t>
            </a:r>
            <a:r>
              <a:rPr lang="es-SV" dirty="0"/>
              <a:t>a Pablo para darle autoridad apostólica. </a:t>
            </a:r>
            <a:endParaRPr lang="es-SV" dirty="0" smtClean="0"/>
          </a:p>
          <a:p>
            <a:pPr algn="just"/>
            <a:r>
              <a:rPr lang="es-SV" dirty="0" smtClean="0"/>
              <a:t>Hoy la </a:t>
            </a:r>
            <a:r>
              <a:rPr lang="es-SV" dirty="0"/>
              <a:t>mayoría opina </a:t>
            </a:r>
            <a:r>
              <a:rPr lang="es-SV" dirty="0" smtClean="0"/>
              <a:t>que </a:t>
            </a:r>
            <a:r>
              <a:rPr lang="es-SV" dirty="0"/>
              <a:t>son auténticas, escritas por el mismo </a:t>
            </a:r>
            <a:r>
              <a:rPr lang="es-SV" dirty="0" smtClean="0"/>
              <a:t>Pablo </a:t>
            </a:r>
            <a:r>
              <a:rPr lang="es-SV" i="1" dirty="0" smtClean="0"/>
              <a:t>(</a:t>
            </a:r>
            <a:r>
              <a:rPr lang="es-SV" i="1" dirty="0" err="1" smtClean="0"/>
              <a:t>protopaulinas</a:t>
            </a:r>
            <a:r>
              <a:rPr lang="es-SV" dirty="0"/>
              <a:t>) </a:t>
            </a:r>
            <a:r>
              <a:rPr lang="es-SV" dirty="0" smtClean="0"/>
              <a:t>siete: </a:t>
            </a:r>
            <a:r>
              <a:rPr lang="es-SV" dirty="0"/>
              <a:t>Rom, Gal, 1 y 2 Cor, </a:t>
            </a:r>
            <a:r>
              <a:rPr lang="es-SV" dirty="0" err="1" smtClean="0"/>
              <a:t>Flp</a:t>
            </a:r>
            <a:r>
              <a:rPr lang="es-SV" dirty="0"/>
              <a:t>, </a:t>
            </a:r>
            <a:r>
              <a:rPr lang="es-SV" dirty="0" err="1" smtClean="0"/>
              <a:t>Flm</a:t>
            </a:r>
            <a:r>
              <a:rPr lang="es-SV" dirty="0"/>
              <a:t>, 1 </a:t>
            </a:r>
            <a:r>
              <a:rPr lang="es-SV" dirty="0" smtClean="0"/>
              <a:t>Tes.</a:t>
            </a:r>
          </a:p>
          <a:p>
            <a:pPr algn="just"/>
            <a:r>
              <a:rPr lang="es-SV" dirty="0" smtClean="0"/>
              <a:t>No es tan seguro que haya escrito </a:t>
            </a:r>
            <a:r>
              <a:rPr lang="es-SV" dirty="0" smtClean="0"/>
              <a:t>las otras </a:t>
            </a:r>
            <a:r>
              <a:rPr lang="es-SV" dirty="0" smtClean="0"/>
              <a:t>(Las “</a:t>
            </a:r>
            <a:r>
              <a:rPr lang="es-SV" dirty="0" err="1" smtClean="0"/>
              <a:t>Deuteropaulinas</a:t>
            </a:r>
            <a:r>
              <a:rPr lang="es-SV" dirty="0" smtClean="0"/>
              <a:t>”): 2 </a:t>
            </a:r>
            <a:r>
              <a:rPr lang="es-SV" dirty="0"/>
              <a:t>Tes y Col. </a:t>
            </a:r>
            <a:endParaRPr lang="es-SV" dirty="0" smtClean="0"/>
          </a:p>
          <a:p>
            <a:pPr algn="just"/>
            <a:r>
              <a:rPr lang="es-SV" dirty="0" smtClean="0"/>
              <a:t>Hay </a:t>
            </a:r>
            <a:r>
              <a:rPr lang="es-SV" dirty="0" smtClean="0"/>
              <a:t>bastante duda cerca de que Efesios sea escrita por Pablo.</a:t>
            </a:r>
            <a:endParaRPr lang="es-SV" dirty="0" smtClean="0"/>
          </a:p>
          <a:p>
            <a:pPr algn="just"/>
            <a:r>
              <a:rPr lang="es-SV" dirty="0" smtClean="0"/>
              <a:t>C</a:t>
            </a:r>
            <a:r>
              <a:rPr lang="es-SV" dirty="0" smtClean="0"/>
              <a:t>iertamente, todos </a:t>
            </a:r>
            <a:r>
              <a:rPr lang="es-SV" dirty="0" smtClean="0"/>
              <a:t>están de acuerdo que Pablo no escribió las cartas pastorales ni </a:t>
            </a:r>
            <a:r>
              <a:rPr lang="es-SV" i="1" dirty="0" smtClean="0"/>
              <a:t>Hebreos</a:t>
            </a:r>
            <a:r>
              <a:rPr lang="es-SV" dirty="0"/>
              <a:t>. 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" y="0"/>
            <a:ext cx="12192000" cy="711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b="1" dirty="0" smtClean="0">
                <a:latin typeface="Arial Black" panose="020B0A04020102020204" pitchFamily="34" charset="0"/>
              </a:rPr>
              <a:t>¿Escribió realmente Pablo todas estas cartas?</a:t>
            </a:r>
            <a:endParaRPr lang="es-SV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04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711200"/>
            <a:ext cx="12192000" cy="6146799"/>
          </a:xfrm>
          <a:solidFill>
            <a:schemeClr val="accent4"/>
          </a:solidFill>
        </p:spPr>
        <p:txBody>
          <a:bodyPr>
            <a:normAutofit/>
          </a:bodyPr>
          <a:lstStyle/>
          <a:p>
            <a:pPr algn="just"/>
            <a:r>
              <a:rPr lang="es-SV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Durante el segundo </a:t>
            </a:r>
            <a:r>
              <a:rPr lang="es-SV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viaje: </a:t>
            </a:r>
            <a:r>
              <a:rPr lang="es-SV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Tes </a:t>
            </a:r>
            <a:r>
              <a:rPr lang="es-SV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(años 51-52</a:t>
            </a:r>
            <a:r>
              <a:rPr lang="es-SV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2 </a:t>
            </a:r>
            <a:r>
              <a:rPr lang="es-SV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 </a:t>
            </a:r>
            <a:r>
              <a:rPr lang="es-SV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(51- 52) </a:t>
            </a:r>
            <a:endParaRPr lang="es-SV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es-SV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Durante </a:t>
            </a:r>
            <a:r>
              <a:rPr lang="es-SV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tercer </a:t>
            </a:r>
            <a:r>
              <a:rPr lang="es-SV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viaje: 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es-SV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SV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la </a:t>
            </a:r>
            <a:r>
              <a:rPr lang="es-SV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estancia en </a:t>
            </a:r>
            <a:r>
              <a:rPr lang="es-SV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Éfeso </a:t>
            </a:r>
            <a:r>
              <a:rPr lang="es-SV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(54-57) Gal, Flp, </a:t>
            </a:r>
            <a:r>
              <a:rPr lang="es-SV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Flm</a:t>
            </a:r>
            <a:r>
              <a:rPr lang="es-SV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 Cor (57) 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es-SV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</a:t>
            </a:r>
            <a:r>
              <a:rPr lang="es-SV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Macedonia 2 Cor </a:t>
            </a:r>
            <a:r>
              <a:rPr lang="es-SV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(57-58).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es-SV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SV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</a:t>
            </a:r>
            <a:r>
              <a:rPr lang="es-SV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Corinto Rom (58/59</a:t>
            </a:r>
            <a:r>
              <a:rPr lang="es-SV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457200" lvl="1" indent="0" algn="just">
              <a:buNone/>
            </a:pPr>
            <a:endParaRPr lang="es-SV" sz="2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1" indent="-342900" algn="just"/>
            <a:r>
              <a:rPr lang="es-SV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Cartas </a:t>
            </a:r>
            <a:r>
              <a:rPr lang="es-SV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es-SV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Cautividad: (</a:t>
            </a:r>
            <a:r>
              <a:rPr lang="es-SV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Col, </a:t>
            </a:r>
            <a:r>
              <a:rPr lang="es-SV" sz="2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</a:t>
            </a:r>
            <a:r>
              <a:rPr lang="es-SV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800100" lvl="2" indent="-342900" algn="just">
              <a:buFont typeface="Wingdings" panose="05000000000000000000" pitchFamily="2" charset="2"/>
              <a:buChar char="q"/>
            </a:pPr>
            <a:r>
              <a:rPr lang="es-SV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SV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54-57 en </a:t>
            </a:r>
            <a:r>
              <a:rPr lang="es-SV" sz="2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Efeso</a:t>
            </a:r>
            <a:r>
              <a:rPr lang="es-SV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r>
              <a:rPr lang="es-SV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58-60 </a:t>
            </a:r>
            <a:r>
              <a:rPr lang="es-SV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Cesarea </a:t>
            </a:r>
            <a:r>
              <a:rPr lang="es-SV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Palestina</a:t>
            </a:r>
            <a:r>
              <a:rPr lang="es-SV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endParaRPr lang="es-SV" sz="2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2" indent="-342900" algn="just">
              <a:buFont typeface="Wingdings" panose="05000000000000000000" pitchFamily="2" charset="2"/>
              <a:buChar char="q"/>
            </a:pPr>
            <a:r>
              <a:rPr lang="es-SV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61-62 </a:t>
            </a:r>
            <a:r>
              <a:rPr lang="es-SV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Roma? </a:t>
            </a:r>
            <a:endParaRPr lang="es-SV" sz="2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lvl="2" indent="0" algn="just">
              <a:buNone/>
            </a:pPr>
            <a:endParaRPr lang="es-SV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30212" lvl="2" indent="-342900" algn="just">
              <a:tabLst>
                <a:tab pos="261938" algn="l"/>
              </a:tabLst>
            </a:pPr>
            <a:r>
              <a:rPr lang="es-SV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Pastorales </a:t>
            </a:r>
            <a:r>
              <a:rPr lang="es-SV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63-67 en Roma</a:t>
            </a:r>
            <a:r>
              <a:rPr lang="es-SV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  <a:p>
            <a:pPr marL="430212" lvl="2" indent="-342900" algn="just">
              <a:tabLst>
                <a:tab pos="261938" algn="l"/>
              </a:tabLst>
            </a:pPr>
            <a:r>
              <a:rPr lang="es-SV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 </a:t>
            </a:r>
            <a:r>
              <a:rPr lang="es-SV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 niegan la </a:t>
            </a:r>
            <a:r>
              <a:rPr lang="es-SV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autenticidad </a:t>
            </a:r>
            <a:r>
              <a:rPr lang="es-SV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las </a:t>
            </a:r>
            <a:r>
              <a:rPr lang="es-SV" sz="28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deutero</a:t>
            </a:r>
            <a:r>
              <a:rPr lang="es-SV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-paulinas </a:t>
            </a:r>
          </a:p>
          <a:p>
            <a:pPr marL="830262" lvl="3" indent="-285750" algn="just">
              <a:buFont typeface="Wingdings" panose="05000000000000000000" pitchFamily="2" charset="2"/>
              <a:buChar char="q"/>
              <a:tabLst>
                <a:tab pos="261938" algn="l"/>
              </a:tabLst>
            </a:pPr>
            <a:r>
              <a:rPr lang="es-SV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Tes-Col-</a:t>
            </a:r>
            <a:r>
              <a:rPr lang="es-SV" sz="28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</a:t>
            </a:r>
            <a:r>
              <a:rPr lang="es-SV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SV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hacia el 70 y Pastorales hacia el 90 </a:t>
            </a:r>
            <a:endParaRPr lang="es-SV" sz="2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>
              <a:buNone/>
            </a:pPr>
            <a:endParaRPr lang="es-SV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" y="0"/>
            <a:ext cx="12192000" cy="711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b="1" dirty="0" smtClean="0">
                <a:latin typeface="Arial Black" panose="020B0A04020102020204" pitchFamily="34" charset="0"/>
              </a:rPr>
              <a:t>¿En qué orden fueron escritas las cartas de S. Pablo?</a:t>
            </a:r>
            <a:endParaRPr lang="es-SV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8221" y="2243454"/>
            <a:ext cx="2571750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8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SV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745" y="0"/>
            <a:ext cx="12346745" cy="7146388"/>
          </a:xfrm>
        </p:spPr>
      </p:pic>
    </p:spTree>
    <p:extLst>
      <p:ext uri="{BB962C8B-B14F-4D97-AF65-F5344CB8AC3E}">
        <p14:creationId xmlns:p14="http://schemas.microsoft.com/office/powerpoint/2010/main" val="327358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HN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061" t="23115" r="19019"/>
          <a:stretch/>
        </p:blipFill>
        <p:spPr>
          <a:xfrm>
            <a:off x="-119269" y="0"/>
            <a:ext cx="12404034" cy="688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13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711200"/>
            <a:ext cx="12192000" cy="6146799"/>
          </a:xfrm>
          <a:solidFill>
            <a:schemeClr val="accent4"/>
          </a:solidFill>
        </p:spPr>
        <p:txBody>
          <a:bodyPr>
            <a:normAutofit lnSpcReduction="10000"/>
          </a:bodyPr>
          <a:lstStyle/>
          <a:p>
            <a:pPr algn="just"/>
            <a:r>
              <a:rPr lang="es-SV" dirty="0"/>
              <a:t>El orden de las ediciones </a:t>
            </a:r>
            <a:r>
              <a:rPr lang="es-SV" dirty="0" smtClean="0"/>
              <a:t>actuales procede </a:t>
            </a:r>
            <a:r>
              <a:rPr lang="es-SV" dirty="0"/>
              <a:t>del s. IV, y es el de la Iglesia </a:t>
            </a:r>
            <a:r>
              <a:rPr lang="es-SV" dirty="0" smtClean="0"/>
              <a:t>Romana</a:t>
            </a:r>
          </a:p>
          <a:p>
            <a:pPr algn="just"/>
            <a:r>
              <a:rPr lang="es-SV" dirty="0" smtClean="0"/>
              <a:t>Fue  determinado </a:t>
            </a:r>
            <a:r>
              <a:rPr lang="es-SV" dirty="0"/>
              <a:t>por la extensión de cada carta y por </a:t>
            </a:r>
            <a:r>
              <a:rPr lang="es-SV" dirty="0" smtClean="0"/>
              <a:t>los destinatarios.</a:t>
            </a:r>
          </a:p>
          <a:p>
            <a:pPr algn="just"/>
            <a:r>
              <a:rPr lang="es-SV" dirty="0" smtClean="0"/>
              <a:t>Primero </a:t>
            </a:r>
            <a:r>
              <a:rPr lang="es-SV" dirty="0"/>
              <a:t>se colocan las </a:t>
            </a:r>
            <a:r>
              <a:rPr lang="es-SV" dirty="0" smtClean="0"/>
              <a:t>dirigidas </a:t>
            </a:r>
            <a:r>
              <a:rPr lang="es-SV" dirty="0"/>
              <a:t>a </a:t>
            </a:r>
            <a:r>
              <a:rPr lang="es-SV" dirty="0" smtClean="0"/>
              <a:t>iglesias.</a:t>
            </a:r>
          </a:p>
          <a:p>
            <a:pPr algn="just"/>
            <a:r>
              <a:rPr lang="es-SV" dirty="0" smtClean="0"/>
              <a:t>Después </a:t>
            </a:r>
            <a:r>
              <a:rPr lang="es-SV" dirty="0"/>
              <a:t>las dirigidas a </a:t>
            </a:r>
            <a:r>
              <a:rPr lang="es-SV" dirty="0" smtClean="0"/>
              <a:t>personas particulares. </a:t>
            </a:r>
          </a:p>
          <a:p>
            <a:pPr lvl="2" algn="just"/>
            <a:r>
              <a:rPr lang="es-SV" sz="2800" b="1" dirty="0" smtClean="0"/>
              <a:t>Romanos,</a:t>
            </a:r>
          </a:p>
          <a:p>
            <a:pPr lvl="2" algn="just"/>
            <a:r>
              <a:rPr lang="es-SV" sz="2800" b="1" dirty="0" smtClean="0"/>
              <a:t>1 Corintios, 2 </a:t>
            </a:r>
            <a:r>
              <a:rPr lang="es-SV" sz="2800" b="1" dirty="0"/>
              <a:t>Corintios</a:t>
            </a:r>
            <a:r>
              <a:rPr lang="es-SV" sz="2800" b="1" dirty="0" smtClean="0"/>
              <a:t>,</a:t>
            </a:r>
          </a:p>
          <a:p>
            <a:pPr lvl="2" algn="just"/>
            <a:r>
              <a:rPr lang="es-SV" sz="2800" b="1" dirty="0" smtClean="0"/>
              <a:t>Gálatas,</a:t>
            </a:r>
          </a:p>
          <a:p>
            <a:pPr lvl="2" algn="just"/>
            <a:r>
              <a:rPr lang="es-SV" sz="2800" b="1" dirty="0" smtClean="0"/>
              <a:t>Efesios,</a:t>
            </a:r>
          </a:p>
          <a:p>
            <a:pPr lvl="2" algn="just"/>
            <a:r>
              <a:rPr lang="es-SV" sz="2800" b="1" dirty="0" smtClean="0"/>
              <a:t>Filipenses</a:t>
            </a:r>
            <a:r>
              <a:rPr lang="es-SV" sz="2800" b="1" dirty="0"/>
              <a:t>, </a:t>
            </a:r>
            <a:endParaRPr lang="es-SV" sz="2800" b="1" dirty="0" smtClean="0"/>
          </a:p>
          <a:p>
            <a:pPr lvl="2" algn="just"/>
            <a:r>
              <a:rPr lang="es-SV" sz="2800" b="1" dirty="0" smtClean="0"/>
              <a:t>Colosenses</a:t>
            </a:r>
            <a:r>
              <a:rPr lang="es-SV" sz="2800" b="1" dirty="0"/>
              <a:t>, </a:t>
            </a:r>
            <a:endParaRPr lang="es-SV" sz="2800" b="1" dirty="0" smtClean="0"/>
          </a:p>
          <a:p>
            <a:pPr lvl="2" algn="just"/>
            <a:r>
              <a:rPr lang="es-SV" sz="2800" b="1" dirty="0" smtClean="0"/>
              <a:t>1 </a:t>
            </a:r>
            <a:r>
              <a:rPr lang="es-SV" sz="2800" b="1" dirty="0"/>
              <a:t>Tesalonicenses, </a:t>
            </a:r>
            <a:endParaRPr lang="es-SV" sz="2800" b="1" dirty="0" smtClean="0"/>
          </a:p>
          <a:p>
            <a:pPr lvl="2" algn="just"/>
            <a:r>
              <a:rPr lang="es-SV" sz="2800" b="1" dirty="0" smtClean="0"/>
              <a:t>2 </a:t>
            </a:r>
            <a:r>
              <a:rPr lang="es-SV" sz="2800" b="1" dirty="0"/>
              <a:t>Tesalonicenses, </a:t>
            </a:r>
            <a:endParaRPr lang="es-SV" sz="2800" b="1" dirty="0" smtClean="0"/>
          </a:p>
          <a:p>
            <a:pPr lvl="2" algn="just"/>
            <a:r>
              <a:rPr lang="es-SV" sz="2800" b="1" dirty="0" smtClean="0"/>
              <a:t>1 </a:t>
            </a:r>
            <a:r>
              <a:rPr lang="es-SV" sz="2800" b="1" dirty="0"/>
              <a:t>Timoteo</a:t>
            </a:r>
            <a:r>
              <a:rPr lang="es-SV" sz="2800" b="1" dirty="0" smtClean="0"/>
              <a:t>,</a:t>
            </a:r>
          </a:p>
          <a:p>
            <a:pPr lvl="2" algn="just"/>
            <a:r>
              <a:rPr lang="es-SV" sz="2800" b="1" dirty="0" smtClean="0"/>
              <a:t>2 </a:t>
            </a:r>
            <a:r>
              <a:rPr lang="es-SV" sz="2800" b="1" dirty="0"/>
              <a:t>Timoteo, Tito, Filemón 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" y="0"/>
            <a:ext cx="12192000" cy="711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b="1" dirty="0" smtClean="0">
                <a:latin typeface="Arial Black" panose="020B0A04020102020204" pitchFamily="34" charset="0"/>
              </a:rPr>
              <a:t>¿Con qué orden aparecen en las Biblias actuales?</a:t>
            </a:r>
            <a:endParaRPr lang="es-SV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920" y="1659987"/>
            <a:ext cx="3508765" cy="487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0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6271" y="0"/>
            <a:ext cx="12192000" cy="63734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es-SV" sz="4400" b="1" dirty="0" smtClean="0">
                <a:latin typeface="Arial Black" panose="020B0A04020102020204" pitchFamily="34" charset="0"/>
              </a:rPr>
              <a:t>Cartas de San Pablo que se perdieron</a:t>
            </a:r>
            <a:endParaRPr lang="es-SV" sz="44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608264"/>
            <a:ext cx="7399606" cy="63709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s-SV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Carta a los Corintios:</a:t>
            </a:r>
          </a:p>
          <a:p>
            <a:r>
              <a:rPr lang="es-SV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“En una carta anterior, le advertí que</a:t>
            </a:r>
          </a:p>
          <a:p>
            <a:r>
              <a:rPr lang="es-SV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no se juntaran con los deshonestos” 	(1Cor 5,9)</a:t>
            </a:r>
          </a:p>
          <a:p>
            <a:endParaRPr lang="es-SV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SV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Carta a los Laodicenses:</a:t>
            </a:r>
          </a:p>
          <a:p>
            <a:r>
              <a:rPr lang="es-SV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“Cuando hayan leído esta carta, que</a:t>
            </a:r>
          </a:p>
          <a:p>
            <a:r>
              <a:rPr lang="es-SV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la lean también en la Iglesia de</a:t>
            </a:r>
          </a:p>
          <a:p>
            <a:r>
              <a:rPr lang="es-SV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Laodicea, y vosotros, a su vez, lean la 	carta que envié a esa Iglesia” (Col</a:t>
            </a:r>
          </a:p>
          <a:p>
            <a:r>
              <a:rPr lang="es-SV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4,16)</a:t>
            </a:r>
          </a:p>
          <a:p>
            <a:endParaRPr lang="es-SV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SV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Carta a los Alejandrinos: (Fragmento</a:t>
            </a:r>
          </a:p>
          <a:p>
            <a:r>
              <a:rPr lang="es-SV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Muratoriano</a:t>
            </a:r>
            <a:r>
              <a:rPr lang="es-SV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SV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s.II</a:t>
            </a:r>
            <a:r>
              <a:rPr lang="es-SV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endParaRPr lang="es-SV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SV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3ª Carta </a:t>
            </a:r>
            <a:r>
              <a:rPr lang="es-SV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los </a:t>
            </a:r>
            <a:r>
              <a:rPr lang="es-SV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Corintios</a:t>
            </a:r>
            <a:r>
              <a:rPr lang="es-SV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:“</a:t>
            </a:r>
            <a:r>
              <a:rPr lang="es-SV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Hechos</a:t>
            </a:r>
            <a:r>
              <a:rPr lang="es-SV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Pablo” (7,3)</a:t>
            </a:r>
            <a:endParaRPr lang="es-SV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9606" y="608264"/>
            <a:ext cx="4792394" cy="652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0"/>
            <a:ext cx="10793506" cy="537882"/>
          </a:xfrm>
        </p:spPr>
        <p:txBody>
          <a:bodyPr>
            <a:normAutofit/>
          </a:bodyPr>
          <a:lstStyle/>
          <a:p>
            <a:r>
              <a:rPr lang="es-SV" sz="3200" b="1" dirty="0" smtClean="0">
                <a:latin typeface="Arial Black" panose="020B0A04020102020204" pitchFamily="34" charset="0"/>
              </a:rPr>
              <a:t>Estructura de las cartas de Pablo</a:t>
            </a:r>
            <a:endParaRPr lang="es-SV" sz="3200" b="1" dirty="0">
              <a:latin typeface="Arial Black" panose="020B0A040201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423334"/>
            <a:ext cx="7368087" cy="6583753"/>
          </a:xfrm>
          <a:solidFill>
            <a:srgbClr val="66FF33"/>
          </a:solidFill>
        </p:spPr>
        <p:txBody>
          <a:bodyPr>
            <a:no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s-SV" b="1" dirty="0" smtClean="0"/>
              <a:t>Remitente</a:t>
            </a:r>
            <a:r>
              <a:rPr lang="es-SV" dirty="0" smtClean="0"/>
              <a:t>: </a:t>
            </a:r>
            <a:r>
              <a:rPr lang="es-SV" dirty="0"/>
              <a:t>Pablo, que suele añadir a su nombre su título de apóstol para justificar la autoridad con que escribe. Añade como </a:t>
            </a:r>
            <a:r>
              <a:rPr lang="es-SV" dirty="0" err="1"/>
              <a:t>co</a:t>
            </a:r>
            <a:r>
              <a:rPr lang="es-SV" dirty="0"/>
              <a:t>-remitente el nombre de su acompañante, si lo tiene. Igualmente añade títulos a los destinatarios. El saludo siempre es </a:t>
            </a:r>
            <a:r>
              <a:rPr lang="es-SV" dirty="0" smtClean="0"/>
              <a:t>cristológico. </a:t>
            </a:r>
          </a:p>
          <a:p>
            <a:pPr lvl="1" algn="just"/>
            <a:r>
              <a:rPr lang="es-SV" dirty="0"/>
              <a:t>	</a:t>
            </a:r>
            <a:r>
              <a:rPr lang="es-SV" dirty="0" smtClean="0"/>
              <a:t>Ejemplo: </a:t>
            </a:r>
            <a:r>
              <a:rPr lang="es-SV" i="1" dirty="0" smtClean="0"/>
              <a:t>Pablo</a:t>
            </a:r>
            <a:r>
              <a:rPr lang="es-SV" i="1" dirty="0"/>
              <a:t>, apóstol de Cristo Jesús por voluntad de Dios y </a:t>
            </a:r>
            <a:r>
              <a:rPr lang="es-SV" i="1" dirty="0" smtClean="0"/>
              <a:t>Timoteo el 	hermano</a:t>
            </a:r>
            <a:r>
              <a:rPr lang="es-SV" i="1" dirty="0"/>
              <a:t>, a la iglesia de Dios que está en Corinto, </a:t>
            </a:r>
            <a:r>
              <a:rPr lang="es-SV" i="1" dirty="0" smtClean="0"/>
              <a:t>y juntamente </a:t>
            </a:r>
            <a:r>
              <a:rPr lang="es-SV" i="1" dirty="0"/>
              <a:t>a todos los </a:t>
            </a:r>
            <a:r>
              <a:rPr lang="es-SV" i="1" dirty="0" smtClean="0"/>
              <a:t>	santos </a:t>
            </a:r>
            <a:r>
              <a:rPr lang="es-SV" i="1" dirty="0"/>
              <a:t>que residen en </a:t>
            </a:r>
            <a:r>
              <a:rPr lang="es-SV" i="1" dirty="0" err="1"/>
              <a:t>Acaya</a:t>
            </a:r>
            <a:r>
              <a:rPr lang="es-SV" i="1" dirty="0"/>
              <a:t> gracia a </a:t>
            </a:r>
            <a:r>
              <a:rPr lang="es-SV" i="1" dirty="0" smtClean="0"/>
              <a:t>Uds. </a:t>
            </a:r>
            <a:r>
              <a:rPr lang="es-SV" i="1" dirty="0"/>
              <a:t>y paz de parte de </a:t>
            </a:r>
            <a:r>
              <a:rPr lang="es-SV" i="1" dirty="0" smtClean="0"/>
              <a:t>Dios nuestro 	Padre</a:t>
            </a:r>
            <a:r>
              <a:rPr lang="es-SV" i="1" dirty="0"/>
              <a:t>, y del Señor </a:t>
            </a:r>
            <a:r>
              <a:rPr lang="es-SV" i="1" dirty="0" smtClean="0"/>
              <a:t>Jesucristo (2 </a:t>
            </a:r>
            <a:r>
              <a:rPr lang="es-SV" i="1" dirty="0"/>
              <a:t>Cor 1,1-2</a:t>
            </a:r>
            <a:r>
              <a:rPr lang="es-SV" i="1" dirty="0" smtClean="0"/>
              <a:t>).</a:t>
            </a:r>
            <a:endParaRPr lang="es-SV" dirty="0"/>
          </a:p>
          <a:p>
            <a:pPr marL="514350" indent="-514350" algn="just">
              <a:buAutoNum type="arabicPeriod" startAt="2"/>
            </a:pPr>
            <a:r>
              <a:rPr lang="es-SV" dirty="0" smtClean="0"/>
              <a:t>Acción </a:t>
            </a:r>
            <a:r>
              <a:rPr lang="es-SV" dirty="0"/>
              <a:t>de gracias a Dios por la situación de los destinatarios y petición en favor de ellos. </a:t>
            </a:r>
          </a:p>
          <a:p>
            <a:pPr marL="514350" indent="-514350" algn="just">
              <a:buAutoNum type="arabicPeriod" startAt="2"/>
            </a:pPr>
            <a:r>
              <a:rPr lang="es-SV" dirty="0" smtClean="0"/>
              <a:t>Cuerpo doctrinal que suele ser bastante amplio .</a:t>
            </a:r>
          </a:p>
          <a:p>
            <a:pPr marL="514350" indent="-514350" algn="just">
              <a:buAutoNum type="arabicPeriod" startAt="2"/>
            </a:pPr>
            <a:r>
              <a:rPr lang="es-SV" dirty="0" smtClean="0"/>
              <a:t>Saludos </a:t>
            </a:r>
            <a:r>
              <a:rPr lang="es-SV" dirty="0"/>
              <a:t>especiales a algunos miembros de la comunidad de parte de Pablo y de sus acompañantes </a:t>
            </a:r>
          </a:p>
          <a:p>
            <a:pPr marL="514350" indent="-514350" algn="just">
              <a:buAutoNum type="arabicPeriod" startAt="2"/>
            </a:pPr>
            <a:r>
              <a:rPr lang="es-SV" dirty="0" smtClean="0"/>
              <a:t>Despedida </a:t>
            </a:r>
            <a:r>
              <a:rPr lang="es-SV" dirty="0"/>
              <a:t>cristianizada: </a:t>
            </a:r>
            <a:r>
              <a:rPr lang="es-SV" i="1" dirty="0"/>
              <a:t>La gracia de nuestro Señor Jesucristo esté con todos vosotros</a:t>
            </a:r>
            <a:r>
              <a:rPr lang="es-SV" b="1" dirty="0"/>
              <a:t> </a:t>
            </a:r>
            <a:endParaRPr lang="es-SV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593" y="423334"/>
            <a:ext cx="4698407" cy="643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09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18383"/>
            <a:ext cx="11353800" cy="694418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s-SV" dirty="0">
                <a:latin typeface="Arial Black" panose="020B0A04020102020204" pitchFamily="34" charset="0"/>
              </a:rPr>
              <a:t>LA DOCTRINA DE PABLO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" y="860425"/>
            <a:ext cx="8553222" cy="5997575"/>
          </a:xfrm>
          <a:solidFill>
            <a:srgbClr val="FFFF00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SV" dirty="0" smtClean="0"/>
              <a:t>¿Dónde </a:t>
            </a:r>
            <a:r>
              <a:rPr lang="es-SV" dirty="0"/>
              <a:t>aprendió Pablo su doctrina</a:t>
            </a:r>
            <a:r>
              <a:rPr lang="es-SV" dirty="0" smtClean="0"/>
              <a:t>? En el Judaísmo.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SV" dirty="0" smtClean="0"/>
              <a:t>Pablo</a:t>
            </a:r>
            <a:r>
              <a:rPr lang="es-SV" dirty="0"/>
              <a:t>, antes de su conversión, era </a:t>
            </a:r>
            <a:r>
              <a:rPr lang="es-SV" dirty="0" smtClean="0"/>
              <a:t>fariseo </a:t>
            </a:r>
            <a:r>
              <a:rPr lang="es-SV" dirty="0"/>
              <a:t>y como tal tenía una buena formación en </a:t>
            </a:r>
            <a:r>
              <a:rPr lang="es-SV" dirty="0" smtClean="0"/>
              <a:t>el </a:t>
            </a:r>
            <a:r>
              <a:rPr lang="es-SV" dirty="0"/>
              <a:t>judaísmo, conociendo y practicando todas sus </a:t>
            </a:r>
            <a:br>
              <a:rPr lang="es-SV" dirty="0"/>
            </a:br>
            <a:r>
              <a:rPr lang="es-SV" dirty="0" smtClean="0"/>
              <a:t>creencias.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SV" dirty="0" smtClean="0"/>
              <a:t>Como judío creía </a:t>
            </a:r>
            <a:r>
              <a:rPr lang="es-SV" dirty="0"/>
              <a:t>en un solo Dios, trascendente, creador, </a:t>
            </a:r>
            <a:r>
              <a:rPr lang="es-SV" dirty="0" smtClean="0"/>
              <a:t>providente</a:t>
            </a:r>
            <a:r>
              <a:rPr lang="es-SV" dirty="0"/>
              <a:t>, salvador, juez de buenos y malos, </a:t>
            </a:r>
            <a:endParaRPr lang="es-SV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s-SV" dirty="0" smtClean="0"/>
              <a:t>Creía en la resurrección </a:t>
            </a:r>
            <a:r>
              <a:rPr lang="es-SV" dirty="0"/>
              <a:t>de los muertos al final de la </a:t>
            </a:r>
            <a:r>
              <a:rPr lang="es-SV" dirty="0" smtClean="0"/>
              <a:t>historia.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SV" dirty="0" smtClean="0"/>
              <a:t>Aceptaba </a:t>
            </a:r>
            <a:r>
              <a:rPr lang="es-SV" dirty="0"/>
              <a:t>el carácter moral de la </a:t>
            </a:r>
            <a:r>
              <a:rPr lang="es-SV" dirty="0" smtClean="0"/>
              <a:t>religión</a:t>
            </a:r>
            <a:r>
              <a:rPr lang="es-SV" dirty="0"/>
              <a:t>, amor a Dios y al prójimo, Dios de las </a:t>
            </a:r>
            <a:r>
              <a:rPr lang="es-SV" dirty="0" smtClean="0"/>
              <a:t>promesas </a:t>
            </a:r>
            <a:r>
              <a:rPr lang="es-SV" dirty="0"/>
              <a:t>que promete al </a:t>
            </a:r>
            <a:r>
              <a:rPr lang="es-SV" dirty="0" smtClean="0"/>
              <a:t>Mesías.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SV" dirty="0" smtClean="0"/>
              <a:t>Aceptaba </a:t>
            </a:r>
            <a:r>
              <a:rPr lang="es-SV" dirty="0"/>
              <a:t>la </a:t>
            </a:r>
            <a:r>
              <a:rPr lang="es-SV" dirty="0" smtClean="0"/>
              <a:t>Torá (la Ley) como </a:t>
            </a:r>
            <a:r>
              <a:rPr lang="es-SV" dirty="0"/>
              <a:t>centro de la religión y conocía muy bien su </a:t>
            </a:r>
            <a:r>
              <a:rPr lang="es-SV" dirty="0" smtClean="0"/>
              <a:t>contenido</a:t>
            </a:r>
            <a:r>
              <a:rPr lang="es-SV" dirty="0"/>
              <a:t>... </a:t>
            </a:r>
            <a:r>
              <a:rPr lang="es-SV" dirty="0" smtClean="0"/>
              <a:t>Gal </a:t>
            </a:r>
            <a:r>
              <a:rPr lang="es-SV" dirty="0"/>
              <a:t>1,14 recuerda que fue </a:t>
            </a:r>
            <a:r>
              <a:rPr lang="es-SV" dirty="0" smtClean="0"/>
              <a:t>extremadamente </a:t>
            </a:r>
            <a:r>
              <a:rPr lang="es-SV" dirty="0"/>
              <a:t>celoso de las tradiciones paternas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12"/>
          <a:stretch/>
        </p:blipFill>
        <p:spPr>
          <a:xfrm>
            <a:off x="8679543" y="1059543"/>
            <a:ext cx="3410857" cy="499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6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E5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" y="1"/>
            <a:ext cx="12366171" cy="753033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s-SV" sz="3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</a:t>
            </a:r>
            <a:r>
              <a:rPr lang="es-SV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es-SV" sz="3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eología de Pablo después de la conversión</a:t>
            </a:r>
            <a:endParaRPr lang="es-SV" sz="3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-1" y="753034"/>
            <a:ext cx="6530010" cy="6104966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normAutofit fontScale="92500" lnSpcReduction="20000"/>
          </a:bodyPr>
          <a:lstStyle/>
          <a:p>
            <a:r>
              <a:rPr lang="es-SV" dirty="0"/>
              <a:t>La visión de Cristo resucitado fecundó esta </a:t>
            </a:r>
            <a:r>
              <a:rPr lang="es-SV" dirty="0" smtClean="0"/>
              <a:t>serie </a:t>
            </a:r>
            <a:r>
              <a:rPr lang="es-SV" dirty="0"/>
              <a:t>de conocimientos y los </a:t>
            </a:r>
            <a:r>
              <a:rPr lang="es-SV" dirty="0" smtClean="0"/>
              <a:t>“</a:t>
            </a:r>
            <a:r>
              <a:rPr lang="es-SV" dirty="0" err="1" smtClean="0"/>
              <a:t>cristologizó</a:t>
            </a:r>
            <a:r>
              <a:rPr lang="es-SV" dirty="0" smtClean="0"/>
              <a:t>”.</a:t>
            </a:r>
            <a:endParaRPr lang="es-SV" dirty="0"/>
          </a:p>
          <a:p>
            <a:r>
              <a:rPr lang="es-SV" dirty="0" smtClean="0"/>
              <a:t>Cree </a:t>
            </a:r>
            <a:r>
              <a:rPr lang="es-SV" dirty="0"/>
              <a:t>en un solo Dios, que es el </a:t>
            </a:r>
            <a:r>
              <a:rPr lang="es-SV" dirty="0" smtClean="0"/>
              <a:t>Padre </a:t>
            </a:r>
            <a:r>
              <a:rPr lang="es-SV" dirty="0"/>
              <a:t>de </a:t>
            </a:r>
            <a:r>
              <a:rPr lang="es-SV" dirty="0" smtClean="0"/>
              <a:t> Jesucristo, </a:t>
            </a:r>
            <a:r>
              <a:rPr lang="es-SV" dirty="0"/>
              <a:t>que Dios creó todo por </a:t>
            </a:r>
            <a:r>
              <a:rPr lang="es-SV" dirty="0" smtClean="0"/>
              <a:t>medio </a:t>
            </a:r>
            <a:r>
              <a:rPr lang="es-SV" dirty="0"/>
              <a:t>de </a:t>
            </a:r>
            <a:r>
              <a:rPr lang="es-SV" dirty="0" smtClean="0"/>
              <a:t>Jesucristo, </a:t>
            </a:r>
            <a:r>
              <a:rPr lang="es-SV" dirty="0"/>
              <a:t>que Dios será juez universal </a:t>
            </a:r>
            <a:r>
              <a:rPr lang="es-SV" dirty="0" smtClean="0"/>
              <a:t>por </a:t>
            </a:r>
            <a:r>
              <a:rPr lang="es-SV" dirty="0"/>
              <a:t>medio de Jesucristo </a:t>
            </a:r>
            <a:r>
              <a:rPr lang="es-SV" dirty="0" smtClean="0"/>
              <a:t>y que </a:t>
            </a:r>
            <a:r>
              <a:rPr lang="es-SV" dirty="0"/>
              <a:t>la Biblia tiene su </a:t>
            </a:r>
            <a:r>
              <a:rPr lang="es-SV" dirty="0" smtClean="0"/>
              <a:t>cumplimiento </a:t>
            </a:r>
            <a:r>
              <a:rPr lang="es-SV" dirty="0"/>
              <a:t>en Cristo... </a:t>
            </a:r>
          </a:p>
          <a:p>
            <a:r>
              <a:rPr lang="es-SV" dirty="0" smtClean="0"/>
              <a:t>En </a:t>
            </a:r>
            <a:r>
              <a:rPr lang="es-SV" dirty="0"/>
              <a:t>esta transformación fue muy importante la </a:t>
            </a:r>
            <a:r>
              <a:rPr lang="es-SV" dirty="0" smtClean="0"/>
              <a:t>revelación </a:t>
            </a:r>
            <a:r>
              <a:rPr lang="es-SV" dirty="0"/>
              <a:t>de Damasco, donde Cristo mismo le </a:t>
            </a:r>
            <a:r>
              <a:rPr lang="es-SV" dirty="0" smtClean="0"/>
              <a:t>enseñó </a:t>
            </a:r>
            <a:r>
              <a:rPr lang="es-SV" dirty="0"/>
              <a:t>que el Nazareno crucificado, al que él </a:t>
            </a:r>
            <a:r>
              <a:rPr lang="es-SV" dirty="0" smtClean="0"/>
              <a:t>perseguía</a:t>
            </a:r>
            <a:r>
              <a:rPr lang="es-SV" dirty="0"/>
              <a:t>, ha </a:t>
            </a:r>
            <a:r>
              <a:rPr lang="es-SV" dirty="0" smtClean="0"/>
              <a:t>sido resucitado </a:t>
            </a:r>
            <a:r>
              <a:rPr lang="es-SV" dirty="0"/>
              <a:t>por Dios y es ahora </a:t>
            </a:r>
            <a:r>
              <a:rPr lang="es-SV" dirty="0" smtClean="0"/>
              <a:t>el </a:t>
            </a:r>
            <a:r>
              <a:rPr lang="es-SV" dirty="0"/>
              <a:t>viviente, salvador de todos, la revelación </a:t>
            </a:r>
            <a:r>
              <a:rPr lang="es-SV" dirty="0" smtClean="0"/>
              <a:t>definitiva </a:t>
            </a:r>
            <a:r>
              <a:rPr lang="es-SV" dirty="0"/>
              <a:t>de Dios, el comienzo de la salvación </a:t>
            </a:r>
            <a:r>
              <a:rPr lang="es-SV" dirty="0" smtClean="0"/>
              <a:t>final</a:t>
            </a:r>
            <a:r>
              <a:rPr lang="es-SV" dirty="0"/>
              <a:t>... </a:t>
            </a:r>
            <a:endParaRPr lang="es-SV" dirty="0" smtClean="0"/>
          </a:p>
          <a:p>
            <a:r>
              <a:rPr lang="es-SV" dirty="0" smtClean="0"/>
              <a:t>Y </a:t>
            </a:r>
            <a:r>
              <a:rPr lang="es-SV" dirty="0"/>
              <a:t>ahora está presente en su Iglesia, que </a:t>
            </a:r>
            <a:r>
              <a:rPr lang="es-SV" dirty="0" smtClean="0"/>
              <a:t>es </a:t>
            </a:r>
            <a:r>
              <a:rPr lang="es-SV" dirty="0"/>
              <a:t>su cuerpo, y ocupa junto a Dios el lugar que </a:t>
            </a:r>
            <a:r>
              <a:rPr lang="es-SV" dirty="0" smtClean="0"/>
              <a:t>antes </a:t>
            </a:r>
            <a:r>
              <a:rPr lang="es-SV" dirty="0"/>
              <a:t>ocupaba la Torá, que pierde su lugar </a:t>
            </a:r>
            <a:r>
              <a:rPr lang="es-SV" dirty="0" smtClean="0"/>
              <a:t>central </a:t>
            </a:r>
            <a:r>
              <a:rPr lang="es-SV" dirty="0"/>
              <a:t>(igual que la realidad del cumplimiento </a:t>
            </a:r>
            <a:r>
              <a:rPr lang="es-SV" dirty="0" smtClean="0"/>
              <a:t>ocupa </a:t>
            </a:r>
            <a:r>
              <a:rPr lang="es-SV" dirty="0"/>
              <a:t>el lugar que antes ocupaba la promesa) ...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045" y="856795"/>
            <a:ext cx="5357222" cy="315277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398" y="4113331"/>
            <a:ext cx="2278743" cy="284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52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" y="0"/>
            <a:ext cx="12191999" cy="725714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s-SV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También Pablo se educó en la catequesis primitiva</a:t>
            </a:r>
            <a:endParaRPr lang="es-SV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" y="725714"/>
            <a:ext cx="7213600" cy="6132286"/>
          </a:xfrm>
          <a:solidFill>
            <a:srgbClr val="0BE5C1"/>
          </a:solidFill>
        </p:spPr>
        <p:txBody>
          <a:bodyPr>
            <a:normAutofit/>
          </a:bodyPr>
          <a:lstStyle/>
          <a:p>
            <a:r>
              <a:rPr lang="es-SV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Pablo recibió la catequesis </a:t>
            </a:r>
            <a:r>
              <a:rPr lang="es-SV" dirty="0">
                <a:latin typeface="Arial" panose="020B0604020202020204" pitchFamily="34" charset="0"/>
                <a:ea typeface="Times New Roman" panose="02020603050405020304" pitchFamily="18" charset="0"/>
              </a:rPr>
              <a:t>de Iglesia </a:t>
            </a:r>
            <a:r>
              <a:rPr lang="es-SV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primitiva</a:t>
            </a:r>
          </a:p>
          <a:p>
            <a:r>
              <a:rPr lang="es-SV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En Hch 9,18s,se </a:t>
            </a:r>
            <a:r>
              <a:rPr lang="es-SV" dirty="0">
                <a:latin typeface="Arial" panose="020B0604020202020204" pitchFamily="34" charset="0"/>
                <a:ea typeface="Times New Roman" panose="02020603050405020304" pitchFamily="18" charset="0"/>
              </a:rPr>
              <a:t>alude a una catequesis que </a:t>
            </a:r>
            <a:r>
              <a:rPr lang="es-SV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Pablo recibió </a:t>
            </a:r>
            <a:r>
              <a:rPr lang="es-SV" dirty="0">
                <a:latin typeface="Arial" panose="020B0604020202020204" pitchFamily="34" charset="0"/>
                <a:ea typeface="Times New Roman" panose="02020603050405020304" pitchFamily="18" charset="0"/>
              </a:rPr>
              <a:t>inmediatamente después de su </a:t>
            </a:r>
            <a:r>
              <a:rPr lang="es-SV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conversión-vocación</a:t>
            </a:r>
            <a:r>
              <a:rPr lang="es-SV" dirty="0"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</a:p>
          <a:p>
            <a:r>
              <a:rPr lang="es-SV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La </a:t>
            </a:r>
            <a:r>
              <a:rPr lang="es-SV" dirty="0">
                <a:latin typeface="Arial" panose="020B0604020202020204" pitchFamily="34" charset="0"/>
                <a:ea typeface="Times New Roman" panose="02020603050405020304" pitchFamily="18" charset="0"/>
              </a:rPr>
              <a:t>Iglesia primitiva, </a:t>
            </a:r>
            <a:r>
              <a:rPr lang="es-SV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desde </a:t>
            </a:r>
            <a:r>
              <a:rPr lang="es-SV" dirty="0">
                <a:latin typeface="Arial" panose="020B0604020202020204" pitchFamily="34" charset="0"/>
                <a:ea typeface="Times New Roman" panose="02020603050405020304" pitchFamily="18" charset="0"/>
              </a:rPr>
              <a:t>el primer momento, acuñó materiales para la </a:t>
            </a:r>
            <a:r>
              <a:rPr lang="es-SV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catequesis </a:t>
            </a:r>
            <a:r>
              <a:rPr lang="es-SV" dirty="0">
                <a:latin typeface="Arial" panose="020B0604020202020204" pitchFamily="34" charset="0"/>
                <a:ea typeface="Times New Roman" panose="02020603050405020304" pitchFamily="18" charset="0"/>
              </a:rPr>
              <a:t>y el </a:t>
            </a:r>
            <a:r>
              <a:rPr lang="es-SV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culto, </a:t>
            </a:r>
            <a:r>
              <a:rPr lang="es-SV" dirty="0">
                <a:latin typeface="Arial" panose="020B0604020202020204" pitchFamily="34" charset="0"/>
                <a:ea typeface="Times New Roman" panose="02020603050405020304" pitchFamily="18" charset="0"/>
              </a:rPr>
              <a:t>fórmulas de fe y credos </a:t>
            </a:r>
            <a:r>
              <a:rPr lang="es-SV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para </a:t>
            </a:r>
            <a:r>
              <a:rPr lang="es-SV" dirty="0">
                <a:latin typeface="Arial" panose="020B0604020202020204" pitchFamily="34" charset="0"/>
                <a:ea typeface="Times New Roman" panose="02020603050405020304" pitchFamily="18" charset="0"/>
              </a:rPr>
              <a:t>resumir lo que hay que creer, </a:t>
            </a:r>
            <a:r>
              <a:rPr lang="es-SV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cantos </a:t>
            </a:r>
            <a:r>
              <a:rPr lang="es-SV" dirty="0">
                <a:latin typeface="Arial" panose="020B0604020202020204" pitchFamily="34" charset="0"/>
                <a:ea typeface="Times New Roman" panose="02020603050405020304" pitchFamily="18" charset="0"/>
              </a:rPr>
              <a:t>e </a:t>
            </a:r>
            <a:r>
              <a:rPr lang="es-SV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himnos </a:t>
            </a:r>
            <a:r>
              <a:rPr lang="es-SV" dirty="0">
                <a:latin typeface="Arial" panose="020B0604020202020204" pitchFamily="34" charset="0"/>
                <a:ea typeface="Times New Roman" panose="02020603050405020304" pitchFamily="18" charset="0"/>
              </a:rPr>
              <a:t>para </a:t>
            </a:r>
            <a:r>
              <a:rPr lang="es-SV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acompañar </a:t>
            </a:r>
            <a:r>
              <a:rPr lang="es-SV" dirty="0">
                <a:latin typeface="Arial" panose="020B0604020202020204" pitchFamily="34" charset="0"/>
                <a:ea typeface="Times New Roman" panose="02020603050405020304" pitchFamily="18" charset="0"/>
              </a:rPr>
              <a:t>en la liturgia... </a:t>
            </a:r>
          </a:p>
          <a:p>
            <a:r>
              <a:rPr lang="es-SV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Pablo conoce </a:t>
            </a:r>
            <a:r>
              <a:rPr lang="es-SV" dirty="0">
                <a:latin typeface="Arial" panose="020B0604020202020204" pitchFamily="34" charset="0"/>
                <a:ea typeface="Times New Roman" panose="02020603050405020304" pitchFamily="18" charset="0"/>
              </a:rPr>
              <a:t>y cita tradiciones que recibió y </a:t>
            </a:r>
            <a:r>
              <a:rPr lang="es-SV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transmitió </a:t>
            </a:r>
            <a:r>
              <a:rPr lang="es-SV" dirty="0">
                <a:latin typeface="Arial" panose="020B0604020202020204" pitchFamily="34" charset="0"/>
                <a:ea typeface="Times New Roman" panose="02020603050405020304" pitchFamily="18" charset="0"/>
              </a:rPr>
              <a:t>1 </a:t>
            </a:r>
            <a:r>
              <a:rPr lang="es-SV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Cor 11,23-25 </a:t>
            </a:r>
            <a:r>
              <a:rPr lang="es-SV" dirty="0">
                <a:latin typeface="Arial" panose="020B0604020202020204" pitchFamily="34" charset="0"/>
                <a:ea typeface="Times New Roman" panose="02020603050405020304" pitchFamily="18" charset="0"/>
              </a:rPr>
              <a:t>(Última Cena) 15,1-2. </a:t>
            </a:r>
            <a:r>
              <a:rPr lang="es-SV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3-5 </a:t>
            </a:r>
            <a:r>
              <a:rPr lang="es-SV" dirty="0">
                <a:latin typeface="Arial" panose="020B0604020202020204" pitchFamily="34" charset="0"/>
                <a:ea typeface="Times New Roman" panose="02020603050405020304" pitchFamily="18" charset="0"/>
              </a:rPr>
              <a:t>(muerte y resurrección). </a:t>
            </a:r>
            <a:endParaRPr lang="es-SV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279" y="894522"/>
            <a:ext cx="4672924" cy="578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5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2433"/>
          </a:xfrm>
          <a:solidFill>
            <a:srgbClr val="52EA06"/>
          </a:solidFill>
        </p:spPr>
        <p:txBody>
          <a:bodyPr>
            <a:normAutofit/>
          </a:bodyPr>
          <a:lstStyle/>
          <a:p>
            <a:pPr algn="ctr"/>
            <a:r>
              <a:rPr lang="es-SV" dirty="0">
                <a:latin typeface="Arial Black" panose="020B0A04020102020204" pitchFamily="34" charset="0"/>
              </a:rPr>
              <a:t>1</a:t>
            </a:r>
            <a:r>
              <a:rPr lang="es-SV" dirty="0" smtClean="0">
                <a:latin typeface="Arial Black" panose="020B0A04020102020204" pitchFamily="34" charset="0"/>
              </a:rPr>
              <a:t>. </a:t>
            </a:r>
            <a:r>
              <a:rPr lang="es-SV" dirty="0" smtClean="0">
                <a:latin typeface="Arial Black" panose="020B0A04020102020204" pitchFamily="34" charset="0"/>
              </a:rPr>
              <a:t>Dos cartas a los Corintios</a:t>
            </a:r>
            <a:endParaRPr lang="es-SV" dirty="0">
              <a:latin typeface="Arial Black" panose="020B0A040201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02433"/>
            <a:ext cx="12085982" cy="6125142"/>
          </a:xfrm>
          <a:solidFill>
            <a:srgbClr val="52EA06"/>
          </a:solidFill>
        </p:spPr>
      </p:pic>
    </p:spTree>
    <p:extLst>
      <p:ext uri="{BB962C8B-B14F-4D97-AF65-F5344CB8AC3E}">
        <p14:creationId xmlns:p14="http://schemas.microsoft.com/office/powerpoint/2010/main" val="693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SV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35690" cy="6649277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690" y="0"/>
            <a:ext cx="671864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5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SV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451"/>
            <a:ext cx="7240555" cy="6690094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46" y="208722"/>
            <a:ext cx="4573128" cy="283346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9" t="29651" r="14584" b="1636"/>
          <a:stretch/>
        </p:blipFill>
        <p:spPr>
          <a:xfrm>
            <a:off x="7460725" y="3255596"/>
            <a:ext cx="4731275" cy="350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2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410739" cy="7221893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6766" r="13275"/>
          <a:stretch/>
        </p:blipFill>
        <p:spPr>
          <a:xfrm>
            <a:off x="6131226" y="0"/>
            <a:ext cx="6480828" cy="660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14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010" t="52610" r="10677" b="12361"/>
          <a:stretch/>
        </p:blipFill>
        <p:spPr>
          <a:xfrm>
            <a:off x="3844847" y="543938"/>
            <a:ext cx="8098336" cy="59874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3938"/>
            <a:ext cx="369555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6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49275"/>
          </a:xfrm>
          <a:solidFill>
            <a:srgbClr val="66FF33"/>
          </a:solidFill>
        </p:spPr>
        <p:txBody>
          <a:bodyPr>
            <a:normAutofit fontScale="90000"/>
          </a:bodyPr>
          <a:lstStyle/>
          <a:p>
            <a:pPr algn="ctr"/>
            <a:r>
              <a:rPr lang="es-SV" dirty="0">
                <a:latin typeface="Arial Black" panose="020B0A04020102020204" pitchFamily="34" charset="0"/>
              </a:rPr>
              <a:t>2</a:t>
            </a:r>
            <a:r>
              <a:rPr lang="es-SV" dirty="0" smtClean="0">
                <a:latin typeface="Arial Black" panose="020B0A04020102020204" pitchFamily="34" charset="0"/>
              </a:rPr>
              <a:t>. </a:t>
            </a:r>
            <a:r>
              <a:rPr lang="es-SV" dirty="0" smtClean="0">
                <a:latin typeface="Arial Black" panose="020B0A04020102020204" pitchFamily="34" charset="0"/>
              </a:rPr>
              <a:t>Carta a los Romanos</a:t>
            </a:r>
            <a:endParaRPr lang="es-SV" dirty="0">
              <a:latin typeface="Arial Black" panose="020B0A040201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" y="549275"/>
            <a:ext cx="7205745" cy="6093976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HN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s-HN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ZapfHumanist601BT-Roman"/>
              </a:rPr>
              <a:t>n </a:t>
            </a:r>
            <a:r>
              <a:rPr lang="es-HN" sz="2600" b="1" dirty="0">
                <a:latin typeface="Calibri" panose="020F0502020204030204" pitchFamily="34" charset="0"/>
                <a:ea typeface="Calibri" panose="020F0502020204030204" pitchFamily="34" charset="0"/>
                <a:cs typeface="ZapfHumanist601BT-Roman"/>
              </a:rPr>
              <a:t>tiempos de Pablo </a:t>
            </a:r>
            <a:r>
              <a:rPr lang="es-HN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ZapfHumanist601BT-Roman"/>
              </a:rPr>
              <a:t>había </a:t>
            </a:r>
            <a:r>
              <a:rPr lang="es-HN" sz="2600" b="1" dirty="0">
                <a:latin typeface="Calibri" panose="020F0502020204030204" pitchFamily="34" charset="0"/>
                <a:ea typeface="Calibri" panose="020F0502020204030204" pitchFamily="34" charset="0"/>
                <a:cs typeface="ZapfHumanist601BT-Roman"/>
              </a:rPr>
              <a:t>una </a:t>
            </a:r>
            <a:r>
              <a:rPr lang="es-HN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ZapfHumanist601BT-Roman"/>
              </a:rPr>
              <a:t>comunidad </a:t>
            </a:r>
            <a:r>
              <a:rPr lang="es-HN" sz="2600" b="1" dirty="0">
                <a:latin typeface="Calibri" panose="020F0502020204030204" pitchFamily="34" charset="0"/>
                <a:ea typeface="Calibri" panose="020F0502020204030204" pitchFamily="34" charset="0"/>
                <a:cs typeface="ZapfHumanist601BT-Roman"/>
              </a:rPr>
              <a:t>cristiana en </a:t>
            </a:r>
            <a:r>
              <a:rPr lang="es-HN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ZapfHumanist601BT-Roman"/>
              </a:rPr>
              <a:t>Roma </a:t>
            </a:r>
            <a:r>
              <a:rPr lang="es-HN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ZapfHumanist601BT-Roman"/>
              </a:rPr>
              <a:t>muchos de </a:t>
            </a:r>
            <a:r>
              <a:rPr lang="es-HN" sz="2600" b="1" dirty="0">
                <a:latin typeface="Calibri" panose="020F0502020204030204" pitchFamily="34" charset="0"/>
                <a:ea typeface="Calibri" panose="020F0502020204030204" pitchFamily="34" charset="0"/>
                <a:cs typeface="ZapfHumanist601BT-Roman"/>
              </a:rPr>
              <a:t>origen </a:t>
            </a:r>
            <a:r>
              <a:rPr lang="es-HN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ZapfHumanist601BT-Roman"/>
              </a:rPr>
              <a:t>pagano, otros </a:t>
            </a:r>
            <a:r>
              <a:rPr lang="es-HN" sz="2600" b="1" dirty="0">
                <a:latin typeface="Calibri" panose="020F0502020204030204" pitchFamily="34" charset="0"/>
                <a:ea typeface="Calibri" panose="020F0502020204030204" pitchFamily="34" charset="0"/>
                <a:cs typeface="ZapfHumanist601BT-Roman"/>
              </a:rPr>
              <a:t>judíos. </a:t>
            </a:r>
            <a:r>
              <a:rPr lang="es-HN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ZapfHumanist601BT-Roman"/>
              </a:rPr>
              <a:t>No </a:t>
            </a:r>
            <a:r>
              <a:rPr lang="es-HN" sz="2600" b="1" dirty="0">
                <a:latin typeface="Calibri" panose="020F0502020204030204" pitchFamily="34" charset="0"/>
                <a:ea typeface="Calibri" panose="020F0502020204030204" pitchFamily="34" charset="0"/>
                <a:cs typeface="ZapfHumanist601BT-Roman"/>
              </a:rPr>
              <a:t>es claro quién la fundó: tal vez algún judío que había estado el día de Pentecostés (Hch 2,10</a:t>
            </a:r>
            <a:r>
              <a:rPr lang="es-HN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ZapfHumanist601BT-Roman"/>
              </a:rPr>
              <a:t>). Ciertamente </a:t>
            </a:r>
            <a:r>
              <a:rPr lang="es-HN" sz="2600" b="1" dirty="0">
                <a:latin typeface="Calibri" panose="020F0502020204030204" pitchFamily="34" charset="0"/>
                <a:ea typeface="Calibri" panose="020F0502020204030204" pitchFamily="34" charset="0"/>
                <a:cs typeface="ZapfHumanist601BT-Roman"/>
              </a:rPr>
              <a:t>el año 49 había un importante grupo cristiano en Roma que fue perseguido por el emperador Claudio y debió huir. </a:t>
            </a:r>
            <a:endParaRPr lang="es-HN" sz="2600" b="1" dirty="0" smtClean="0">
              <a:latin typeface="Calibri" panose="020F0502020204030204" pitchFamily="34" charset="0"/>
              <a:ea typeface="Calibri" panose="020F0502020204030204" pitchFamily="34" charset="0"/>
              <a:cs typeface="ZapfHumanist601BT-Roman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HN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ZapfHumanist601BT-Roman"/>
              </a:rPr>
              <a:t>Probablemente </a:t>
            </a:r>
            <a:r>
              <a:rPr lang="es-HN" sz="2600" b="1" dirty="0">
                <a:latin typeface="Calibri" panose="020F0502020204030204" pitchFamily="34" charset="0"/>
                <a:ea typeface="Calibri" panose="020F0502020204030204" pitchFamily="34" charset="0"/>
                <a:cs typeface="ZapfHumanist601BT-Roman"/>
              </a:rPr>
              <a:t>el motivo de la carta es el deseo de Pablo de evangelizar a los paganos y en ese sentido Roma era un lugar clave, como capital de Imperio y cabeza del mundo pagano. </a:t>
            </a:r>
            <a:endParaRPr lang="es-HN" sz="2600" b="1" dirty="0" smtClean="0">
              <a:latin typeface="Calibri" panose="020F0502020204030204" pitchFamily="34" charset="0"/>
              <a:ea typeface="Calibri" panose="020F0502020204030204" pitchFamily="34" charset="0"/>
              <a:cs typeface="ZapfHumanist601BT-Roman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HN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ZapfHumanist601BT-Roman"/>
              </a:rPr>
              <a:t>Pablo </a:t>
            </a:r>
            <a:r>
              <a:rPr lang="es-HN" sz="2600" b="1" dirty="0">
                <a:latin typeface="Calibri" panose="020F0502020204030204" pitchFamily="34" charset="0"/>
                <a:ea typeface="Calibri" panose="020F0502020204030204" pitchFamily="34" charset="0"/>
                <a:cs typeface="ZapfHumanist601BT-Roman"/>
              </a:rPr>
              <a:t>veía a Roma como antes </a:t>
            </a:r>
            <a:r>
              <a:rPr lang="es-HN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ZapfHumanist601BT-Roman"/>
              </a:rPr>
              <a:t>Antioquía. </a:t>
            </a:r>
            <a:r>
              <a:rPr lang="es-HN" sz="2600" b="1" dirty="0">
                <a:latin typeface="Calibri" panose="020F0502020204030204" pitchFamily="34" charset="0"/>
                <a:ea typeface="Calibri" panose="020F0502020204030204" pitchFamily="34" charset="0"/>
                <a:cs typeface="ZapfHumanist601BT-Roman"/>
              </a:rPr>
              <a:t>y Éfeso, como grandes plataformas para la difusión del Evangelio</a:t>
            </a:r>
            <a:endParaRPr lang="es-SV" sz="2600" b="1" dirty="0"/>
          </a:p>
        </p:txBody>
      </p:sp>
      <p:pic>
        <p:nvPicPr>
          <p:cNvPr id="1026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4" t="21225" r="13406"/>
          <a:stretch/>
        </p:blipFill>
        <p:spPr bwMode="auto">
          <a:xfrm>
            <a:off x="7404080" y="1451113"/>
            <a:ext cx="4787920" cy="436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55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527" y="0"/>
            <a:ext cx="5801784" cy="4351338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255" y="2929812"/>
            <a:ext cx="6341129" cy="410547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527" y="3988903"/>
            <a:ext cx="5738196" cy="286909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843" y="0"/>
            <a:ext cx="6170025" cy="295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45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" y="0"/>
            <a:ext cx="12192000" cy="685800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s-HN" sz="3200" b="1" dirty="0" smtClean="0"/>
              <a:t>La </a:t>
            </a:r>
            <a:r>
              <a:rPr lang="es-HN" sz="3200" b="1" dirty="0"/>
              <a:t>carta </a:t>
            </a:r>
            <a:r>
              <a:rPr lang="es-HN" sz="3200" b="1" dirty="0" smtClean="0"/>
              <a:t>es escrita </a:t>
            </a:r>
            <a:r>
              <a:rPr lang="es-HN" sz="3200" b="1" dirty="0"/>
              <a:t>en Corinto, al final </a:t>
            </a:r>
            <a:r>
              <a:rPr lang="es-HN" sz="3200" b="1" dirty="0" smtClean="0"/>
              <a:t>del viaje 3° </a:t>
            </a:r>
            <a:r>
              <a:rPr lang="es-HN" sz="3200" b="1" dirty="0"/>
              <a:t>hacia el año 57-58</a:t>
            </a:r>
            <a:r>
              <a:rPr lang="es-HN" sz="3200" b="1" dirty="0" smtClean="0"/>
              <a:t>.</a:t>
            </a:r>
          </a:p>
          <a:p>
            <a:r>
              <a:rPr lang="es-HN" sz="3200" b="1" dirty="0" smtClean="0"/>
              <a:t>Pablo viajará a </a:t>
            </a:r>
            <a:r>
              <a:rPr lang="es-HN" sz="3200" b="1" dirty="0"/>
              <a:t>Palestina para llevar el dinero de la colecta para </a:t>
            </a:r>
            <a:r>
              <a:rPr lang="es-HN" sz="3200" b="1" dirty="0" smtClean="0"/>
              <a:t>Jerusalén</a:t>
            </a:r>
            <a:r>
              <a:rPr lang="es-HN" sz="3200" b="1" dirty="0"/>
              <a:t>. Veía terminada su tarea misionera en Asia y Europa oriental y pensaba ya en </a:t>
            </a:r>
            <a:r>
              <a:rPr lang="es-HN" sz="3200" b="1" dirty="0" smtClean="0"/>
              <a:t>Occidente </a:t>
            </a:r>
            <a:r>
              <a:rPr lang="es-HN" sz="3200" b="1" dirty="0"/>
              <a:t>con una escala en </a:t>
            </a:r>
            <a:r>
              <a:rPr lang="es-HN" sz="3200" b="1" dirty="0" smtClean="0"/>
              <a:t>Roma</a:t>
            </a:r>
          </a:p>
          <a:p>
            <a:r>
              <a:rPr lang="es-HN" sz="3200" b="1" dirty="0" smtClean="0"/>
              <a:t>Antes </a:t>
            </a:r>
            <a:r>
              <a:rPr lang="es-HN" sz="3200" b="1" dirty="0"/>
              <a:t>de emprender ese </a:t>
            </a:r>
            <a:r>
              <a:rPr lang="es-HN" sz="3200" b="1" dirty="0" smtClean="0"/>
              <a:t>viaje, Pablo siente </a:t>
            </a:r>
            <a:r>
              <a:rPr lang="es-HN" sz="3200" b="1" dirty="0"/>
              <a:t>necesidad de redactar por escrito una síntesis de los temas claves de su </a:t>
            </a:r>
            <a:r>
              <a:rPr lang="es-HN" sz="3200" b="1" dirty="0" smtClean="0"/>
              <a:t>predicación.</a:t>
            </a:r>
          </a:p>
          <a:p>
            <a:r>
              <a:rPr lang="es-HN" sz="3200" b="1" dirty="0"/>
              <a:t>T</a:t>
            </a:r>
            <a:r>
              <a:rPr lang="es-HN" sz="3200" b="1" dirty="0" smtClean="0"/>
              <a:t>ema central: la </a:t>
            </a:r>
            <a:r>
              <a:rPr lang="es-HN" sz="3200" b="1" dirty="0"/>
              <a:t>salvación por la fe en Jesucristo, muerto y </a:t>
            </a:r>
            <a:r>
              <a:rPr lang="es-HN" sz="3200" b="1" dirty="0" smtClean="0"/>
              <a:t>res</a:t>
            </a:r>
          </a:p>
          <a:p>
            <a:r>
              <a:rPr lang="es-HN" sz="3200" b="1" dirty="0"/>
              <a:t> Cada vez eran </a:t>
            </a:r>
            <a:r>
              <a:rPr lang="es-HN" sz="3200" b="1" dirty="0" smtClean="0"/>
              <a:t>más, los </a:t>
            </a:r>
            <a:r>
              <a:rPr lang="es-HN" sz="3200" b="1" dirty="0"/>
              <a:t>no judíos que formaban parte de la Iglesia. Ante eso, el «nuevo pueblo de Dios» nacido tras la evangelización, ¿debía ser una continuación del pueblo judío a cuya Ley debían someterse los paganos convertidos? O, por el contrario, ¿se trataba de una Nueva Alianza que, sin perder sus raíces históricas judías, estaba abierta a todos por igual, judíos y paganos, con la sola condición de la fe en Cristo? </a:t>
            </a:r>
            <a:endParaRPr lang="es-HN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154350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7989205" cy="6858000"/>
          </a:xfrm>
          <a:solidFill>
            <a:srgbClr val="00B0F0"/>
          </a:solidFill>
        </p:spPr>
        <p:txBody>
          <a:bodyPr>
            <a:normAutofit fontScale="77500" lnSpcReduction="20000"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HN" sz="3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Todos los hombres, judíos o no, son pecadores</a:t>
            </a:r>
            <a:r>
              <a:rPr lang="es-HN" sz="30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HN" sz="3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(1,18-5,11) y necesitan ser salvador por Jesucristo.</a:t>
            </a:r>
            <a:endParaRPr lang="es-SV" sz="3000" b="1" dirty="0">
              <a:latin typeface="Calibri" panose="020F0502020204030204" pitchFamily="34" charset="0"/>
              <a:ea typeface="Calibri" panose="020F0502020204030204" pitchFamily="34" charset="0"/>
              <a:cs typeface="DokChampa" panose="020B0604020202020204" pitchFamily="34" charset="-34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HN" sz="3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Tras el bautismo, hemos sido unidos a Jesús muerto y resucitado, el nuevo Adán, como una especie de segundo hombre. En Jesús somos una creación nueva (5, 12-7, 6). </a:t>
            </a:r>
            <a:endParaRPr lang="es-SV" sz="3000" b="1" dirty="0">
              <a:latin typeface="Calibri" panose="020F0502020204030204" pitchFamily="34" charset="0"/>
              <a:ea typeface="Calibri" panose="020F0502020204030204" pitchFamily="34" charset="0"/>
              <a:cs typeface="DokChampa" panose="020B0604020202020204" pitchFamily="34" charset="-34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HN" sz="3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Pero el hombre está dividido interiormente entre el bien que quiere hacer y no </a:t>
            </a:r>
            <a:r>
              <a:rPr lang="es-HN" sz="3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hace </a:t>
            </a:r>
            <a:r>
              <a:rPr lang="es-HN" sz="3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 el mal que no quiere hacer y hace (7,7-25). </a:t>
            </a:r>
            <a:endParaRPr lang="es-SV" sz="3000" b="1" dirty="0">
              <a:latin typeface="Calibri" panose="020F0502020204030204" pitchFamily="34" charset="0"/>
              <a:ea typeface="Calibri" panose="020F0502020204030204" pitchFamily="34" charset="0"/>
              <a:cs typeface="DokChampa" panose="020B0604020202020204" pitchFamily="34" charset="-34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HN" sz="3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Sólo el Espíritu reunifica al creyente reconciliándolo con Dios a quien puede llamar «Abba» (papá), con los demás hombres y con el universo (8).</a:t>
            </a:r>
            <a:endParaRPr lang="es-SV" sz="3000" b="1" dirty="0">
              <a:latin typeface="Calibri" panose="020F0502020204030204" pitchFamily="34" charset="0"/>
              <a:ea typeface="Calibri" panose="020F0502020204030204" pitchFamily="34" charset="0"/>
              <a:cs typeface="DokChampa" panose="020B0604020202020204" pitchFamily="34" charset="-34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HN" sz="3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Desde estas convicciones, Pablo repasa la historia de Israel mostrando su error al rechazar a Cristo. Israel se salvará cuando reconozca a Jesús como Mesías (9-11).</a:t>
            </a:r>
            <a:endParaRPr lang="es-SV" sz="3000" b="1" dirty="0">
              <a:latin typeface="Calibri" panose="020F0502020204030204" pitchFamily="34" charset="0"/>
              <a:ea typeface="Calibri" panose="020F0502020204030204" pitchFamily="34" charset="0"/>
              <a:cs typeface="DokChampa" panose="020B0604020202020204" pitchFamily="34" charset="-34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HN" sz="3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Finalmente (12-15) Pablo saca las consecuencias de tipo moral que brotan de esta fe para la vida cotidiana</a:t>
            </a:r>
            <a:r>
              <a:rPr lang="es-H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s-SV" dirty="0">
              <a:latin typeface="Calibri" panose="020F0502020204030204" pitchFamily="34" charset="0"/>
              <a:ea typeface="Calibri" panose="020F0502020204030204" pitchFamily="34" charset="0"/>
              <a:cs typeface="DokChampa" panose="020B0604020202020204" pitchFamily="34" charset="-34"/>
            </a:endParaRPr>
          </a:p>
          <a:p>
            <a:endParaRPr lang="es-SV" dirty="0"/>
          </a:p>
        </p:txBody>
      </p:sp>
      <p:pic>
        <p:nvPicPr>
          <p:cNvPr id="2050" name="Picture 2" descr="Stream Senda de Gracia | Listen to Carta a los Romanos playlist online for  free on SoundClou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863" y="1933853"/>
            <a:ext cx="3968937" cy="427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8080513" y="0"/>
            <a:ext cx="4035287" cy="1669774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s-H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Resumen de Romanos</a:t>
            </a:r>
            <a:endParaRPr lang="es-ES_tradnl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21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12066104" cy="647775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s-SV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s-SV" sz="3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s-SV" sz="3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Cartas a los Tesalonicenses</a:t>
            </a:r>
            <a:endParaRPr lang="es-SV" sz="3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7" y="647776"/>
            <a:ext cx="6836898" cy="5949972"/>
          </a:xfrm>
          <a:prstGeom prst="rect">
            <a:avLst/>
          </a:prstGeom>
          <a:solidFill>
            <a:srgbClr val="0BE5C1"/>
          </a:solidFill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5667" y="647775"/>
            <a:ext cx="4157460" cy="303510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6641" y="3806166"/>
            <a:ext cx="4546153" cy="342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72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SV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8803"/>
          </a:xfrm>
        </p:spPr>
      </p:pic>
    </p:spTree>
    <p:extLst>
      <p:ext uri="{BB962C8B-B14F-4D97-AF65-F5344CB8AC3E}">
        <p14:creationId xmlns:p14="http://schemas.microsoft.com/office/powerpoint/2010/main" val="256807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SV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0" y="-267286"/>
            <a:ext cx="11479237" cy="8131126"/>
          </a:xfrm>
        </p:spPr>
      </p:pic>
    </p:spTree>
    <p:extLst>
      <p:ext uri="{BB962C8B-B14F-4D97-AF65-F5344CB8AC3E}">
        <p14:creationId xmlns:p14="http://schemas.microsoft.com/office/powerpoint/2010/main" val="24640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SV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34" y="-251545"/>
            <a:ext cx="8792308" cy="8030015"/>
          </a:xfr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078" y="3840480"/>
            <a:ext cx="3876334" cy="261318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7518" y="365125"/>
            <a:ext cx="3721894" cy="247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5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SV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8" y="0"/>
            <a:ext cx="11591778" cy="6998676"/>
          </a:xfrm>
        </p:spPr>
      </p:pic>
    </p:spTree>
    <p:extLst>
      <p:ext uri="{BB962C8B-B14F-4D97-AF65-F5344CB8AC3E}">
        <p14:creationId xmlns:p14="http://schemas.microsoft.com/office/powerpoint/2010/main" val="399332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SV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7584"/>
            <a:ext cx="12192000" cy="687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7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HN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6538" t="24021" r="7230" b="10921"/>
          <a:stretch/>
        </p:blipFill>
        <p:spPr>
          <a:xfrm>
            <a:off x="0" y="9939"/>
            <a:ext cx="124179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1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" b="9477"/>
          <a:stretch/>
        </p:blipFill>
        <p:spPr>
          <a:xfrm>
            <a:off x="147148" y="70338"/>
            <a:ext cx="5801784" cy="3868616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98"/>
          <a:stretch/>
        </p:blipFill>
        <p:spPr>
          <a:xfrm>
            <a:off x="6281868" y="3244600"/>
            <a:ext cx="5910132" cy="394399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37" y="4055915"/>
            <a:ext cx="4056405" cy="26192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2942" y="230398"/>
            <a:ext cx="3757145" cy="281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1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SV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" y="-140677"/>
            <a:ext cx="7271963" cy="7737231"/>
          </a:xfr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54" y="0"/>
            <a:ext cx="6279130" cy="1322947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7860" y="267506"/>
            <a:ext cx="4953996" cy="309877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768" y="3731406"/>
            <a:ext cx="5014232" cy="280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8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SV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52"/>
            <a:ext cx="12192000" cy="6947452"/>
          </a:xfr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696591" y="447319"/>
            <a:ext cx="5345354" cy="64777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s-SV" sz="3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s-SV" sz="3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Carta a los Gálatas</a:t>
            </a:r>
            <a:endParaRPr lang="es-SV" sz="3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20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SV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70" y="0"/>
            <a:ext cx="10578904" cy="7107371"/>
          </a:xfrm>
        </p:spPr>
      </p:pic>
    </p:spTree>
    <p:extLst>
      <p:ext uri="{BB962C8B-B14F-4D97-AF65-F5344CB8AC3E}">
        <p14:creationId xmlns:p14="http://schemas.microsoft.com/office/powerpoint/2010/main" val="391665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SV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031" y="0"/>
            <a:ext cx="12863565" cy="7459038"/>
          </a:xfr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0018" y="882601"/>
            <a:ext cx="2381250" cy="306705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-151994" y="534746"/>
            <a:ext cx="12343994" cy="986319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3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Estructura de Gálatas</a:t>
            </a:r>
            <a:endParaRPr lang="es-SV" sz="3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18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024"/>
            <a:ext cx="12267293" cy="6975819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80922" y="71024"/>
            <a:ext cx="5737224" cy="657546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s-SV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es-SV" sz="3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s-SV" sz="3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Carta a los Colosenses</a:t>
            </a:r>
            <a:endParaRPr lang="es-SV" sz="3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6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05" y="4173709"/>
            <a:ext cx="4321915" cy="316172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244" y="660973"/>
            <a:ext cx="6047756" cy="520033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66" y="-100671"/>
            <a:ext cx="5980527" cy="448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4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12" y="50983"/>
            <a:ext cx="5801784" cy="4351338"/>
          </a:xfr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b="9162"/>
          <a:stretch/>
        </p:blipFill>
        <p:spPr>
          <a:xfrm>
            <a:off x="5973417" y="159027"/>
            <a:ext cx="5531702" cy="324603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574" y="4114801"/>
            <a:ext cx="5702545" cy="27432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179" y="3501572"/>
            <a:ext cx="5975839" cy="390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3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354338" cy="6858000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09522" y="0"/>
            <a:ext cx="5744817" cy="524173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s-SV" sz="3200" b="1" dirty="0">
                <a:latin typeface="Arial Black" panose="020B0A04020102020204" pitchFamily="34" charset="0"/>
              </a:rPr>
              <a:t>6</a:t>
            </a:r>
            <a:r>
              <a:rPr lang="es-SV" sz="3200" b="1" dirty="0" smtClean="0">
                <a:latin typeface="Arial Black" panose="020B0A04020102020204" pitchFamily="34" charset="0"/>
              </a:rPr>
              <a:t>. </a:t>
            </a:r>
            <a:r>
              <a:rPr lang="es-SV" sz="3200" b="1" dirty="0" smtClean="0">
                <a:latin typeface="Arial Black" panose="020B0A04020102020204" pitchFamily="34" charset="0"/>
              </a:rPr>
              <a:t>Carta a los Efesios</a:t>
            </a:r>
            <a:endParaRPr lang="es-SV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74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246"/>
            <a:ext cx="6515084" cy="4460332"/>
          </a:xfrm>
          <a:prstGeom prst="rect">
            <a:avLst/>
          </a:prstGeom>
        </p:spPr>
      </p:pic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084" y="49463"/>
            <a:ext cx="5801784" cy="4351338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t="22722" r="5496" b="23449"/>
          <a:stretch/>
        </p:blipFill>
        <p:spPr>
          <a:xfrm>
            <a:off x="6113016" y="3850377"/>
            <a:ext cx="6203852" cy="279947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" t="15985" r="6855" b="11251"/>
          <a:stretch/>
        </p:blipFill>
        <p:spPr>
          <a:xfrm>
            <a:off x="326472" y="3824992"/>
            <a:ext cx="6063175" cy="282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4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68506" y="-55562"/>
            <a:ext cx="9144000" cy="2387600"/>
          </a:xfrm>
        </p:spPr>
        <p:txBody>
          <a:bodyPr/>
          <a:lstStyle/>
          <a:p>
            <a:endParaRPr lang="es-SV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SV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779" y="-285187"/>
            <a:ext cx="11764569" cy="362578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40595"/>
            <a:ext cx="11764569" cy="3625782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050241" y="6211669"/>
            <a:ext cx="60915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b="0" i="0" u="none" strike="noStrike" baseline="0" dirty="0" smtClean="0">
                <a:solidFill>
                  <a:srgbClr val="FFCD00"/>
                </a:solidFill>
                <a:latin typeface="Arial" panose="020B0604020202020204" pitchFamily="34" charset="0"/>
              </a:rPr>
              <a:t>“</a:t>
            </a:r>
            <a:r>
              <a:rPr lang="es-SV" b="0" i="0" u="none" strike="noStrike" baseline="0" dirty="0" smtClean="0">
                <a:latin typeface="Arial" panose="020B0604020202020204" pitchFamily="34" charset="0"/>
              </a:rPr>
              <a:t>Yo soy judío, natural de Tarso, ciudad de Galacia...” (Hch 22,2-3)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83571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7" y="0"/>
            <a:ext cx="5801784" cy="5359791"/>
          </a:xfr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" b="7481"/>
          <a:stretch/>
        </p:blipFill>
        <p:spPr>
          <a:xfrm>
            <a:off x="5942461" y="2584279"/>
            <a:ext cx="5889674" cy="450166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8" b="8632"/>
          <a:stretch/>
        </p:blipFill>
        <p:spPr>
          <a:xfrm>
            <a:off x="140677" y="3481754"/>
            <a:ext cx="5801784" cy="337624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7763" y="0"/>
            <a:ext cx="5168558" cy="2433711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140677" y="36352"/>
            <a:ext cx="5737224" cy="65754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r>
              <a:rPr lang="es-SV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s-SV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Carta a Filemón</a:t>
            </a:r>
            <a:endParaRPr lang="es-SV" sz="3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06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5830" y="0"/>
            <a:ext cx="11700395" cy="606287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s-SV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r>
              <a:rPr lang="es-SV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s-SV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Carta a los Filipenses</a:t>
            </a:r>
            <a:endParaRPr lang="es-SV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1" y="759656"/>
            <a:ext cx="6406075" cy="5753686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46" b="11787"/>
          <a:stretch/>
        </p:blipFill>
        <p:spPr>
          <a:xfrm>
            <a:off x="6593059" y="606287"/>
            <a:ext cx="5598941" cy="611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27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7422" cy="4466492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776" y="-140677"/>
            <a:ext cx="6934200" cy="427657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6" b="9994"/>
          <a:stretch/>
        </p:blipFill>
        <p:spPr>
          <a:xfrm>
            <a:off x="-295421" y="3953021"/>
            <a:ext cx="6934200" cy="299641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068" y="3826412"/>
            <a:ext cx="5581650" cy="348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SV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9646" y="154111"/>
            <a:ext cx="12981794" cy="66904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06683" y="154111"/>
            <a:ext cx="12505465" cy="557462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s-SV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  <a:r>
              <a:rPr lang="es-SV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s-SV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Cartas a Timoteo</a:t>
            </a:r>
            <a:endParaRPr lang="es-SV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65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SV" dirty="0"/>
          </a:p>
        </p:txBody>
      </p:sp>
      <p:pic>
        <p:nvPicPr>
          <p:cNvPr id="10" name="Marcador de contenido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723163"/>
          </a:xfrm>
        </p:spPr>
      </p:pic>
    </p:spTree>
    <p:extLst>
      <p:ext uri="{BB962C8B-B14F-4D97-AF65-F5344CB8AC3E}">
        <p14:creationId xmlns:p14="http://schemas.microsoft.com/office/powerpoint/2010/main" val="371792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SV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390" r="5413"/>
          <a:stretch/>
        </p:blipFill>
        <p:spPr>
          <a:xfrm>
            <a:off x="0" y="0"/>
            <a:ext cx="6526156" cy="451904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60019"/>
            <a:ext cx="5795404" cy="312349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156" y="320817"/>
            <a:ext cx="5242716" cy="2739742"/>
          </a:xfrm>
          <a:prstGeom prst="rect">
            <a:avLst/>
          </a:prstGeom>
        </p:spPr>
      </p:pic>
      <p:pic>
        <p:nvPicPr>
          <p:cNvPr id="1026" name="Picture 2" descr="Imagen relacionada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356" y="4437322"/>
            <a:ext cx="3276943" cy="247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93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SV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4"/>
          <a:stretch/>
        </p:blipFill>
        <p:spPr>
          <a:xfrm>
            <a:off x="351692" y="239150"/>
            <a:ext cx="10846191" cy="7043433"/>
          </a:xfrm>
        </p:spPr>
      </p:pic>
    </p:spTree>
    <p:extLst>
      <p:ext uri="{BB962C8B-B14F-4D97-AF65-F5344CB8AC3E}">
        <p14:creationId xmlns:p14="http://schemas.microsoft.com/office/powerpoint/2010/main" val="379290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SV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" t="14161" r="130" b="691"/>
          <a:stretch/>
        </p:blipFill>
        <p:spPr>
          <a:xfrm>
            <a:off x="556846" y="365125"/>
            <a:ext cx="10861431" cy="6936250"/>
          </a:xfrm>
        </p:spPr>
      </p:pic>
    </p:spTree>
    <p:extLst>
      <p:ext uri="{BB962C8B-B14F-4D97-AF65-F5344CB8AC3E}">
        <p14:creationId xmlns:p14="http://schemas.microsoft.com/office/powerpoint/2010/main" val="12347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893" b="16193"/>
          <a:stretch/>
        </p:blipFill>
        <p:spPr>
          <a:xfrm>
            <a:off x="-324764" y="86336"/>
            <a:ext cx="5972119" cy="402846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860" y="690423"/>
            <a:ext cx="7017025" cy="595490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504" y="4114800"/>
            <a:ext cx="3903655" cy="2520251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4611756" y="11639"/>
            <a:ext cx="7653130" cy="55746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es-SV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s-SV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Carta a Tito</a:t>
            </a:r>
            <a:endParaRPr lang="es-SV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38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SV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1" y="0"/>
            <a:ext cx="10003299" cy="749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2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3678140" cy="677108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CL" altLang="es-SV" sz="28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Pero</a:t>
            </a:r>
            <a:r>
              <a:rPr kumimoji="0" lang="es-CL" altLang="es-SV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CL" altLang="es-SV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 el camino a Damasco lo esperaba </a:t>
            </a:r>
            <a:r>
              <a:rPr kumimoji="0" lang="es-CL" altLang="es-SV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Dios </a:t>
            </a:r>
            <a:r>
              <a:rPr kumimoji="0" lang="es-CL" altLang="es-SV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para convertirlo en </a:t>
            </a:r>
            <a:r>
              <a:rPr kumimoji="0" lang="es-CL" altLang="es-SV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seguidor </a:t>
            </a:r>
            <a:r>
              <a:rPr kumimoji="0" lang="es-CL" altLang="es-SV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 Jesús. </a:t>
            </a:r>
            <a:endParaRPr kumimoji="0" lang="es-CL" altLang="es-SV" sz="28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CL" altLang="es-SV" sz="28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altLang="es-SV" sz="28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0" lang="es-CL" altLang="es-SV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Jesús </a:t>
            </a:r>
            <a:r>
              <a:rPr kumimoji="0" lang="es-CL" altLang="es-SV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mismo, el Perseguido, </a:t>
            </a:r>
            <a:r>
              <a:rPr kumimoji="0" lang="es-CL" altLang="es-SV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 mostró </a:t>
            </a:r>
            <a:r>
              <a:rPr kumimoji="0" lang="es-CL" altLang="es-SV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que era más fuerte que él </a:t>
            </a:r>
            <a:r>
              <a:rPr kumimoji="0" lang="es-CL" altLang="es-SV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 lo </a:t>
            </a:r>
            <a:r>
              <a:rPr kumimoji="0" lang="es-CL" altLang="es-SV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transformó en un </a:t>
            </a:r>
            <a:r>
              <a:rPr kumimoji="0" lang="es-CL" altLang="es-SV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instrumento para </a:t>
            </a:r>
            <a:r>
              <a:rPr kumimoji="0" lang="es-CL" altLang="es-SV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 predicación del Evangelio y la propagación del Reino de Dios</a:t>
            </a:r>
            <a:endParaRPr kumimoji="0" lang="es-SV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8" descr="damas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140" y="0"/>
            <a:ext cx="8513860" cy="677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68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SV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612" y="-186909"/>
            <a:ext cx="6529071" cy="4646367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1563" y="3151163"/>
            <a:ext cx="6934200" cy="443037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422" y="4144864"/>
            <a:ext cx="2017363" cy="288194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2658" y="-186910"/>
            <a:ext cx="3676146" cy="345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46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03496" cy="765312"/>
          </a:xfrm>
          <a:solidFill>
            <a:srgbClr val="66FF33"/>
          </a:solidFill>
        </p:spPr>
        <p:txBody>
          <a:bodyPr>
            <a:normAutofit/>
          </a:bodyPr>
          <a:lstStyle/>
          <a:p>
            <a:pPr algn="ctr"/>
            <a:r>
              <a:rPr lang="es-HN" b="1" dirty="0" smtClean="0">
                <a:latin typeface="Arial Black" panose="020B0A04020102020204" pitchFamily="34" charset="0"/>
              </a:rPr>
              <a:t>La muerte de Pablo</a:t>
            </a:r>
            <a:endParaRPr lang="es-ES_tradnl" b="1" dirty="0">
              <a:latin typeface="Arial Black" panose="020B0A040201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765312"/>
            <a:ext cx="5715000" cy="6092687"/>
          </a:xfrm>
          <a:solidFill>
            <a:srgbClr val="FFFF00"/>
          </a:solidFill>
        </p:spPr>
        <p:txBody>
          <a:bodyPr>
            <a:normAutofit fontScale="85000" lnSpcReduction="20000"/>
          </a:bodyPr>
          <a:lstStyle/>
          <a:p>
            <a:r>
              <a:rPr lang="es-ES_tradnl" b="1" dirty="0" smtClean="0"/>
              <a:t>El Nuevo Testamento </a:t>
            </a:r>
            <a:r>
              <a:rPr lang="es-ES_tradnl" b="1" dirty="0"/>
              <a:t>no dice cómo murió </a:t>
            </a:r>
            <a:r>
              <a:rPr lang="es-ES_tradnl" b="1" dirty="0" smtClean="0"/>
              <a:t>Pablo. En 2 Tim., 4, 6-8 dice estar ya listo para la muerte. Era su segunda época de prisión en Roma e(64-67)</a:t>
            </a:r>
          </a:p>
          <a:p>
            <a:r>
              <a:rPr lang="es-ES_tradnl" b="1" dirty="0" smtClean="0"/>
              <a:t>Según el relato del historiador Eusebio, Pablo </a:t>
            </a:r>
            <a:r>
              <a:rPr lang="es-ES_tradnl" b="1" dirty="0"/>
              <a:t>fue decapitado por orden del </a:t>
            </a:r>
            <a:r>
              <a:rPr lang="es-ES_tradnl" b="1" dirty="0" smtClean="0"/>
              <a:t>emperador Nerón, poco </a:t>
            </a:r>
            <a:r>
              <a:rPr lang="es-ES_tradnl" b="1" dirty="0"/>
              <a:t>después de que gran parte de Roma se incendiara en un fuego, </a:t>
            </a:r>
            <a:r>
              <a:rPr lang="es-ES_tradnl" b="1" dirty="0" smtClean="0"/>
              <a:t>del que culpó a los cristianos. Muy probablemente en la misma persecución murió Pedro.</a:t>
            </a:r>
          </a:p>
          <a:p>
            <a:r>
              <a:rPr lang="es-ES_tradnl" b="1" dirty="0" smtClean="0"/>
              <a:t>Según la </a:t>
            </a:r>
            <a:r>
              <a:rPr lang="es-ES_tradnl" b="1" dirty="0"/>
              <a:t>tradición </a:t>
            </a:r>
            <a:r>
              <a:rPr lang="es-ES_tradnl" b="1" dirty="0" smtClean="0"/>
              <a:t>Pedro </a:t>
            </a:r>
            <a:r>
              <a:rPr lang="es-ES_tradnl" b="1" dirty="0"/>
              <a:t>fue crucificado boca abajo y </a:t>
            </a:r>
            <a:r>
              <a:rPr lang="es-ES_tradnl" b="1" dirty="0" smtClean="0"/>
              <a:t>Pablo </a:t>
            </a:r>
            <a:r>
              <a:rPr lang="es-ES_tradnl" b="1" dirty="0"/>
              <a:t>fue </a:t>
            </a:r>
            <a:r>
              <a:rPr lang="es-ES_tradnl" b="1" dirty="0" smtClean="0"/>
              <a:t>decapitado por ser un </a:t>
            </a:r>
            <a:r>
              <a:rPr lang="es-ES_tradnl" b="1" dirty="0"/>
              <a:t>ciudadano </a:t>
            </a:r>
            <a:r>
              <a:rPr lang="es-ES_tradnl" b="1" dirty="0" smtClean="0"/>
              <a:t>romano, </a:t>
            </a:r>
            <a:r>
              <a:rPr lang="es-ES_tradnl" b="1" dirty="0" smtClean="0"/>
              <a:t>pues </a:t>
            </a:r>
            <a:r>
              <a:rPr lang="es-ES_tradnl" b="1" dirty="0" smtClean="0"/>
              <a:t>ellos estaban </a:t>
            </a:r>
            <a:r>
              <a:rPr lang="es-ES_tradnl" b="1" dirty="0"/>
              <a:t>exentos de la crucifixión</a:t>
            </a:r>
            <a:r>
              <a:rPr lang="es-ES_tradnl" b="1" dirty="0" smtClean="0"/>
              <a:t>.</a:t>
            </a:r>
          </a:p>
          <a:p>
            <a:r>
              <a:rPr lang="es-ES_tradnl" b="1" dirty="0"/>
              <a:t>La tradición </a:t>
            </a:r>
            <a:r>
              <a:rPr lang="es-ES_tradnl" b="1" dirty="0" smtClean="0"/>
              <a:t>cuenta </a:t>
            </a:r>
            <a:r>
              <a:rPr lang="es-ES_tradnl" b="1" dirty="0"/>
              <a:t>que el martirio de Pedro y Pablo </a:t>
            </a:r>
            <a:r>
              <a:rPr lang="es-ES_tradnl" b="1" dirty="0" smtClean="0"/>
              <a:t>ocurrió </a:t>
            </a:r>
            <a:r>
              <a:rPr lang="es-ES_tradnl" b="1" dirty="0"/>
              <a:t>el mismo día: el 29 de junio del año 67. </a:t>
            </a:r>
            <a:r>
              <a:rPr lang="es-ES_tradnl" b="1" dirty="0" smtClean="0"/>
              <a:t>Donde estaban sus </a:t>
            </a:r>
            <a:r>
              <a:rPr lang="es-ES_tradnl" b="1" dirty="0"/>
              <a:t>tumbas </a:t>
            </a:r>
            <a:r>
              <a:rPr lang="es-ES_tradnl" b="1" dirty="0" smtClean="0"/>
              <a:t>surgió la </a:t>
            </a:r>
            <a:r>
              <a:rPr lang="es-ES_tradnl" b="1" dirty="0"/>
              <a:t>Basílica de San Pedro y la Basílica de San Pablo fuera de los Muros</a:t>
            </a:r>
            <a:r>
              <a:rPr lang="es-ES_tradnl" b="1" dirty="0" smtClean="0"/>
              <a:t>.</a:t>
            </a:r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3704" t="7991" r="6407" b="6043"/>
          <a:stretch/>
        </p:blipFill>
        <p:spPr>
          <a:xfrm>
            <a:off x="5715000" y="844826"/>
            <a:ext cx="6388496" cy="515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3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asílica San Pablo Extramuros en Roma, visitando la tumba de San Pablo -  Experiencias Viajer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244" y="180012"/>
            <a:ext cx="3389243" cy="250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undefined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390" y="87853"/>
            <a:ext cx="8945216" cy="653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upload.wikimedia.org/wikipedia/commons/5/57/Rom%2C_Sankt_Paul_vor_den_Mauern_%28San_Paolo_fuori_le_mura%29%2C_Innenansicht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930" y="2776277"/>
            <a:ext cx="3035869" cy="259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1829" y="5458450"/>
            <a:ext cx="3292070" cy="157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13"/>
            <a:ext cx="12192000" cy="706722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04326" y="-223934"/>
            <a:ext cx="9144000" cy="1121326"/>
          </a:xfrm>
        </p:spPr>
        <p:txBody>
          <a:bodyPr/>
          <a:lstStyle/>
          <a:p>
            <a:r>
              <a:rPr lang="es-SV" b="1" dirty="0" smtClean="0">
                <a:latin typeface="Arial Black" panose="020B0A04020102020204" pitchFamily="34" charset="0"/>
              </a:rPr>
              <a:t>¿Quién eres Señor?</a:t>
            </a:r>
            <a:endParaRPr lang="es-SV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07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desierto-fu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0833"/>
            <a:ext cx="12353731" cy="698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318053" y="198783"/>
            <a:ext cx="11699776" cy="1372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L" altLang="es-SV" sz="2800" dirty="0">
                <a:latin typeface="Arial Black" panose="020B0A04020102020204" pitchFamily="34" charset="0"/>
              </a:rPr>
              <a:t>Desde Damasco fue Pablo al desierto de Arabia a fin de prepararse, en la soledad, para esa misión apostólica que Jesús le había dado. </a:t>
            </a:r>
            <a:endParaRPr lang="es-ES" altLang="es-SV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73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SV"/>
          </a:p>
        </p:txBody>
      </p:sp>
      <p:pic>
        <p:nvPicPr>
          <p:cNvPr id="4" name="Picture 4" descr="Desierto de Arab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9837" y="0"/>
            <a:ext cx="13073201" cy="735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56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1563</TotalTime>
  <Words>1836</Words>
  <Application>Microsoft Office PowerPoint</Application>
  <PresentationFormat>Panorámica</PresentationFormat>
  <Paragraphs>188</Paragraphs>
  <Slides>62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62</vt:i4>
      </vt:variant>
    </vt:vector>
  </HeadingPairs>
  <TitlesOfParts>
    <vt:vector size="76" baseType="lpstr">
      <vt:lpstr>Arial</vt:lpstr>
      <vt:lpstr>Arial Black</vt:lpstr>
      <vt:lpstr>Calibri</vt:lpstr>
      <vt:lpstr>Calibri Light</vt:lpstr>
      <vt:lpstr>DokChampa</vt:lpstr>
      <vt:lpstr>Ensign:Sans</vt:lpstr>
      <vt:lpstr>Ensign:Serif</vt:lpstr>
      <vt:lpstr>inherit</vt:lpstr>
      <vt:lpstr>Tahoma</vt:lpstr>
      <vt:lpstr>Times New Roman</vt:lpstr>
      <vt:lpstr>Verdana</vt:lpstr>
      <vt:lpstr>Wingdings</vt:lpstr>
      <vt:lpstr>ZapfHumanist601BT-Roman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¿Quién eres Señor?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¿Cuántas cartas escribió Pablo?</vt:lpstr>
      <vt:lpstr>¿Cómo se escribían cartas entonces?</vt:lpstr>
      <vt:lpstr>Presentación de PowerPoint</vt:lpstr>
      <vt:lpstr>Presentación de PowerPoint</vt:lpstr>
      <vt:lpstr>Presentación de PowerPoint</vt:lpstr>
      <vt:lpstr>Presentación de PowerPoint</vt:lpstr>
      <vt:lpstr>Cartas de San Pablo que se perdieron</vt:lpstr>
      <vt:lpstr>Estructura de las cartas de Pablo</vt:lpstr>
      <vt:lpstr>LA DOCTRINA DE PABLO </vt:lpstr>
      <vt:lpstr>La Teología de Pablo después de la conversión</vt:lpstr>
      <vt:lpstr>También Pablo se educó en la catequesis primitiva</vt:lpstr>
      <vt:lpstr>1. Dos cartas a los Corintios</vt:lpstr>
      <vt:lpstr>Presentación de PowerPoint</vt:lpstr>
      <vt:lpstr>Presentación de PowerPoint</vt:lpstr>
      <vt:lpstr>Presentación de PowerPoint</vt:lpstr>
      <vt:lpstr>2. Carta a los Romanos</vt:lpstr>
      <vt:lpstr>Presentación de PowerPoint</vt:lpstr>
      <vt:lpstr>Presentación de PowerPoint</vt:lpstr>
      <vt:lpstr>Resumen de Romanos</vt:lpstr>
      <vt:lpstr>3. Cartas a los Tesalonicenses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5. Carta a los Colosenses</vt:lpstr>
      <vt:lpstr>Presentación de PowerPoint</vt:lpstr>
      <vt:lpstr>Presentación de PowerPoint</vt:lpstr>
      <vt:lpstr>6. Carta a los Efesios</vt:lpstr>
      <vt:lpstr>Presentación de PowerPoint</vt:lpstr>
      <vt:lpstr>Presentación de PowerPoint</vt:lpstr>
      <vt:lpstr>8. Carta a los Filipenses</vt:lpstr>
      <vt:lpstr>Presentación de PowerPoint</vt:lpstr>
      <vt:lpstr>9. Cartas a Timoteo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 muerte de Pablo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P. Sariego</dc:creator>
  <cp:lastModifiedBy>J</cp:lastModifiedBy>
  <cp:revision>61</cp:revision>
  <dcterms:created xsi:type="dcterms:W3CDTF">2018-10-17T00:14:18Z</dcterms:created>
  <dcterms:modified xsi:type="dcterms:W3CDTF">2025-02-11T17:37:18Z</dcterms:modified>
</cp:coreProperties>
</file>