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9" r:id="rId2"/>
    <p:sldId id="291" r:id="rId3"/>
    <p:sldId id="319" r:id="rId4"/>
    <p:sldId id="308" r:id="rId5"/>
    <p:sldId id="309" r:id="rId6"/>
    <p:sldId id="292" r:id="rId7"/>
    <p:sldId id="293" r:id="rId8"/>
    <p:sldId id="294" r:id="rId9"/>
    <p:sldId id="295" r:id="rId10"/>
    <p:sldId id="289" r:id="rId11"/>
    <p:sldId id="258" r:id="rId12"/>
    <p:sldId id="265" r:id="rId13"/>
    <p:sldId id="298" r:id="rId14"/>
    <p:sldId id="263" r:id="rId15"/>
    <p:sldId id="262" r:id="rId16"/>
    <p:sldId id="267" r:id="rId17"/>
    <p:sldId id="313" r:id="rId18"/>
    <p:sldId id="306" r:id="rId19"/>
    <p:sldId id="268" r:id="rId20"/>
    <p:sldId id="269" r:id="rId21"/>
    <p:sldId id="270" r:id="rId22"/>
    <p:sldId id="271" r:id="rId23"/>
    <p:sldId id="272" r:id="rId24"/>
    <p:sldId id="273" r:id="rId25"/>
    <p:sldId id="274" r:id="rId26"/>
    <p:sldId id="275" r:id="rId27"/>
    <p:sldId id="277" r:id="rId28"/>
    <p:sldId id="276" r:id="rId29"/>
    <p:sldId id="284" r:id="rId30"/>
    <p:sldId id="315" r:id="rId31"/>
    <p:sldId id="311" r:id="rId32"/>
    <p:sldId id="297" r:id="rId33"/>
    <p:sldId id="279" r:id="rId34"/>
    <p:sldId id="282" r:id="rId35"/>
    <p:sldId id="317" r:id="rId36"/>
    <p:sldId id="312" r:id="rId37"/>
    <p:sldId id="285" r:id="rId38"/>
    <p:sldId id="283" r:id="rId39"/>
    <p:sldId id="280" r:id="rId40"/>
    <p:sldId id="278" r:id="rId41"/>
    <p:sldId id="261" r:id="rId42"/>
    <p:sldId id="318" r:id="rId43"/>
    <p:sldId id="301" r:id="rId44"/>
  </p:sldIdLst>
  <p:sldSz cx="12192000" cy="6858000"/>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99"/>
    <a:srgbClr val="00FF00"/>
    <a:srgbClr val="66FF33"/>
    <a:srgbClr val="FFCC00"/>
    <a:srgbClr val="FF3399"/>
    <a:srgbClr val="00FF99"/>
    <a:srgbClr val="CCCC00"/>
    <a:srgbClr val="33CC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92553" autoAdjust="0"/>
  </p:normalViewPr>
  <p:slideViewPr>
    <p:cSldViewPr snapToGrid="0">
      <p:cViewPr varScale="1">
        <p:scale>
          <a:sx n="76" d="100"/>
          <a:sy n="76" d="100"/>
        </p:scale>
        <p:origin x="36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E3835-0EB9-4B9C-897E-06DABB278362}" type="datetimeFigureOut">
              <a:rPr lang="es-ES_tradnl" smtClean="0"/>
              <a:t>09/09/2025</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4B817-0D60-4280-AC84-7E664F40555E}" type="slidenum">
              <a:rPr lang="es-ES_tradnl" smtClean="0"/>
              <a:t>‹Nº›</a:t>
            </a:fld>
            <a:endParaRPr lang="es-ES_tradnl"/>
          </a:p>
        </p:txBody>
      </p:sp>
    </p:spTree>
    <p:extLst>
      <p:ext uri="{BB962C8B-B14F-4D97-AF65-F5344CB8AC3E}">
        <p14:creationId xmlns:p14="http://schemas.microsoft.com/office/powerpoint/2010/main" val="2920566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14E4B817-0D60-4280-AC84-7E664F40555E}" type="slidenum">
              <a:rPr lang="es-ES_tradnl" smtClean="0"/>
              <a:t>42</a:t>
            </a:fld>
            <a:endParaRPr lang="es-ES_tradnl"/>
          </a:p>
        </p:txBody>
      </p:sp>
    </p:spTree>
    <p:extLst>
      <p:ext uri="{BB962C8B-B14F-4D97-AF65-F5344CB8AC3E}">
        <p14:creationId xmlns:p14="http://schemas.microsoft.com/office/powerpoint/2010/main" val="2140105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HN"/>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HN"/>
          </a:p>
        </p:txBody>
      </p:sp>
      <p:sp>
        <p:nvSpPr>
          <p:cNvPr id="4" name="Marcador de fecha 3"/>
          <p:cNvSpPr>
            <a:spLocks noGrp="1"/>
          </p:cNvSpPr>
          <p:nvPr>
            <p:ph type="dt" sz="half" idx="10"/>
          </p:nvPr>
        </p:nvSpPr>
        <p:spPr/>
        <p:txBody>
          <a:bodyPr/>
          <a:lstStyle/>
          <a:p>
            <a:fld id="{D6544873-F5C2-4BA6-AE50-FD32D39F0D6B}" type="datetimeFigureOut">
              <a:rPr lang="es-HN" smtClean="0"/>
              <a:t>9/9/2025</a:t>
            </a:fld>
            <a:endParaRPr lang="es-HN"/>
          </a:p>
        </p:txBody>
      </p:sp>
      <p:sp>
        <p:nvSpPr>
          <p:cNvPr id="5" name="Marcador de pie de página 4"/>
          <p:cNvSpPr>
            <a:spLocks noGrp="1"/>
          </p:cNvSpPr>
          <p:nvPr>
            <p:ph type="ftr" sz="quarter" idx="11"/>
          </p:nvPr>
        </p:nvSpPr>
        <p:spPr/>
        <p:txBody>
          <a:bodyPr/>
          <a:lstStyle/>
          <a:p>
            <a:endParaRPr lang="es-HN"/>
          </a:p>
        </p:txBody>
      </p:sp>
      <p:sp>
        <p:nvSpPr>
          <p:cNvPr id="6" name="Marcador de número de diapositiva 5"/>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394925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HN"/>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p:cNvSpPr>
            <a:spLocks noGrp="1"/>
          </p:cNvSpPr>
          <p:nvPr>
            <p:ph type="dt" sz="half" idx="10"/>
          </p:nvPr>
        </p:nvSpPr>
        <p:spPr/>
        <p:txBody>
          <a:bodyPr/>
          <a:lstStyle/>
          <a:p>
            <a:fld id="{D6544873-F5C2-4BA6-AE50-FD32D39F0D6B}" type="datetimeFigureOut">
              <a:rPr lang="es-HN" smtClean="0"/>
              <a:t>9/9/2025</a:t>
            </a:fld>
            <a:endParaRPr lang="es-HN"/>
          </a:p>
        </p:txBody>
      </p:sp>
      <p:sp>
        <p:nvSpPr>
          <p:cNvPr id="5" name="Marcador de pie de página 4"/>
          <p:cNvSpPr>
            <a:spLocks noGrp="1"/>
          </p:cNvSpPr>
          <p:nvPr>
            <p:ph type="ftr" sz="quarter" idx="11"/>
          </p:nvPr>
        </p:nvSpPr>
        <p:spPr/>
        <p:txBody>
          <a:bodyPr/>
          <a:lstStyle/>
          <a:p>
            <a:endParaRPr lang="es-HN"/>
          </a:p>
        </p:txBody>
      </p:sp>
      <p:sp>
        <p:nvSpPr>
          <p:cNvPr id="6" name="Marcador de número de diapositiva 5"/>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128117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HN"/>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p:cNvSpPr>
            <a:spLocks noGrp="1"/>
          </p:cNvSpPr>
          <p:nvPr>
            <p:ph type="dt" sz="half" idx="10"/>
          </p:nvPr>
        </p:nvSpPr>
        <p:spPr/>
        <p:txBody>
          <a:bodyPr/>
          <a:lstStyle/>
          <a:p>
            <a:fld id="{D6544873-F5C2-4BA6-AE50-FD32D39F0D6B}" type="datetimeFigureOut">
              <a:rPr lang="es-HN" smtClean="0"/>
              <a:t>9/9/2025</a:t>
            </a:fld>
            <a:endParaRPr lang="es-HN"/>
          </a:p>
        </p:txBody>
      </p:sp>
      <p:sp>
        <p:nvSpPr>
          <p:cNvPr id="5" name="Marcador de pie de página 4"/>
          <p:cNvSpPr>
            <a:spLocks noGrp="1"/>
          </p:cNvSpPr>
          <p:nvPr>
            <p:ph type="ftr" sz="quarter" idx="11"/>
          </p:nvPr>
        </p:nvSpPr>
        <p:spPr/>
        <p:txBody>
          <a:bodyPr/>
          <a:lstStyle/>
          <a:p>
            <a:endParaRPr lang="es-HN"/>
          </a:p>
        </p:txBody>
      </p:sp>
      <p:sp>
        <p:nvSpPr>
          <p:cNvPr id="6" name="Marcador de número de diapositiva 5"/>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203883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HN"/>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p:cNvSpPr>
            <a:spLocks noGrp="1"/>
          </p:cNvSpPr>
          <p:nvPr>
            <p:ph type="dt" sz="half" idx="10"/>
          </p:nvPr>
        </p:nvSpPr>
        <p:spPr/>
        <p:txBody>
          <a:bodyPr/>
          <a:lstStyle/>
          <a:p>
            <a:fld id="{D6544873-F5C2-4BA6-AE50-FD32D39F0D6B}" type="datetimeFigureOut">
              <a:rPr lang="es-HN" smtClean="0"/>
              <a:t>9/9/2025</a:t>
            </a:fld>
            <a:endParaRPr lang="es-HN"/>
          </a:p>
        </p:txBody>
      </p:sp>
      <p:sp>
        <p:nvSpPr>
          <p:cNvPr id="5" name="Marcador de pie de página 4"/>
          <p:cNvSpPr>
            <a:spLocks noGrp="1"/>
          </p:cNvSpPr>
          <p:nvPr>
            <p:ph type="ftr" sz="quarter" idx="11"/>
          </p:nvPr>
        </p:nvSpPr>
        <p:spPr/>
        <p:txBody>
          <a:bodyPr/>
          <a:lstStyle/>
          <a:p>
            <a:endParaRPr lang="es-HN"/>
          </a:p>
        </p:txBody>
      </p:sp>
      <p:sp>
        <p:nvSpPr>
          <p:cNvPr id="6" name="Marcador de número de diapositiva 5"/>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278049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HN"/>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6544873-F5C2-4BA6-AE50-FD32D39F0D6B}" type="datetimeFigureOut">
              <a:rPr lang="es-HN" smtClean="0"/>
              <a:t>9/9/2025</a:t>
            </a:fld>
            <a:endParaRPr lang="es-HN"/>
          </a:p>
        </p:txBody>
      </p:sp>
      <p:sp>
        <p:nvSpPr>
          <p:cNvPr id="5" name="Marcador de pie de página 4"/>
          <p:cNvSpPr>
            <a:spLocks noGrp="1"/>
          </p:cNvSpPr>
          <p:nvPr>
            <p:ph type="ftr" sz="quarter" idx="11"/>
          </p:nvPr>
        </p:nvSpPr>
        <p:spPr/>
        <p:txBody>
          <a:bodyPr/>
          <a:lstStyle/>
          <a:p>
            <a:endParaRPr lang="es-HN"/>
          </a:p>
        </p:txBody>
      </p:sp>
      <p:sp>
        <p:nvSpPr>
          <p:cNvPr id="6" name="Marcador de número de diapositiva 5"/>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194705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HN"/>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fecha 4"/>
          <p:cNvSpPr>
            <a:spLocks noGrp="1"/>
          </p:cNvSpPr>
          <p:nvPr>
            <p:ph type="dt" sz="half" idx="10"/>
          </p:nvPr>
        </p:nvSpPr>
        <p:spPr/>
        <p:txBody>
          <a:bodyPr/>
          <a:lstStyle/>
          <a:p>
            <a:fld id="{D6544873-F5C2-4BA6-AE50-FD32D39F0D6B}" type="datetimeFigureOut">
              <a:rPr lang="es-HN" smtClean="0"/>
              <a:t>9/9/2025</a:t>
            </a:fld>
            <a:endParaRPr lang="es-HN"/>
          </a:p>
        </p:txBody>
      </p:sp>
      <p:sp>
        <p:nvSpPr>
          <p:cNvPr id="6" name="Marcador de pie de página 5"/>
          <p:cNvSpPr>
            <a:spLocks noGrp="1"/>
          </p:cNvSpPr>
          <p:nvPr>
            <p:ph type="ftr" sz="quarter" idx="11"/>
          </p:nvPr>
        </p:nvSpPr>
        <p:spPr/>
        <p:txBody>
          <a:bodyPr/>
          <a:lstStyle/>
          <a:p>
            <a:endParaRPr lang="es-HN"/>
          </a:p>
        </p:txBody>
      </p:sp>
      <p:sp>
        <p:nvSpPr>
          <p:cNvPr id="7" name="Marcador de número de diapositiva 6"/>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242386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HN"/>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7" name="Marcador de fecha 6"/>
          <p:cNvSpPr>
            <a:spLocks noGrp="1"/>
          </p:cNvSpPr>
          <p:nvPr>
            <p:ph type="dt" sz="half" idx="10"/>
          </p:nvPr>
        </p:nvSpPr>
        <p:spPr/>
        <p:txBody>
          <a:bodyPr/>
          <a:lstStyle/>
          <a:p>
            <a:fld id="{D6544873-F5C2-4BA6-AE50-FD32D39F0D6B}" type="datetimeFigureOut">
              <a:rPr lang="es-HN" smtClean="0"/>
              <a:t>9/9/2025</a:t>
            </a:fld>
            <a:endParaRPr lang="es-HN"/>
          </a:p>
        </p:txBody>
      </p:sp>
      <p:sp>
        <p:nvSpPr>
          <p:cNvPr id="8" name="Marcador de pie de página 7"/>
          <p:cNvSpPr>
            <a:spLocks noGrp="1"/>
          </p:cNvSpPr>
          <p:nvPr>
            <p:ph type="ftr" sz="quarter" idx="11"/>
          </p:nvPr>
        </p:nvSpPr>
        <p:spPr/>
        <p:txBody>
          <a:bodyPr/>
          <a:lstStyle/>
          <a:p>
            <a:endParaRPr lang="es-HN"/>
          </a:p>
        </p:txBody>
      </p:sp>
      <p:sp>
        <p:nvSpPr>
          <p:cNvPr id="9" name="Marcador de número de diapositiva 8"/>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74516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HN"/>
          </a:p>
        </p:txBody>
      </p:sp>
      <p:sp>
        <p:nvSpPr>
          <p:cNvPr id="3" name="Marcador de fecha 2"/>
          <p:cNvSpPr>
            <a:spLocks noGrp="1"/>
          </p:cNvSpPr>
          <p:nvPr>
            <p:ph type="dt" sz="half" idx="10"/>
          </p:nvPr>
        </p:nvSpPr>
        <p:spPr/>
        <p:txBody>
          <a:bodyPr/>
          <a:lstStyle/>
          <a:p>
            <a:fld id="{D6544873-F5C2-4BA6-AE50-FD32D39F0D6B}" type="datetimeFigureOut">
              <a:rPr lang="es-HN" smtClean="0"/>
              <a:t>9/9/2025</a:t>
            </a:fld>
            <a:endParaRPr lang="es-HN"/>
          </a:p>
        </p:txBody>
      </p:sp>
      <p:sp>
        <p:nvSpPr>
          <p:cNvPr id="4" name="Marcador de pie de página 3"/>
          <p:cNvSpPr>
            <a:spLocks noGrp="1"/>
          </p:cNvSpPr>
          <p:nvPr>
            <p:ph type="ftr" sz="quarter" idx="11"/>
          </p:nvPr>
        </p:nvSpPr>
        <p:spPr/>
        <p:txBody>
          <a:bodyPr/>
          <a:lstStyle/>
          <a:p>
            <a:endParaRPr lang="es-HN"/>
          </a:p>
        </p:txBody>
      </p:sp>
      <p:sp>
        <p:nvSpPr>
          <p:cNvPr id="5" name="Marcador de número de diapositiva 4"/>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422247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544873-F5C2-4BA6-AE50-FD32D39F0D6B}" type="datetimeFigureOut">
              <a:rPr lang="es-HN" smtClean="0"/>
              <a:t>9/9/2025</a:t>
            </a:fld>
            <a:endParaRPr lang="es-HN"/>
          </a:p>
        </p:txBody>
      </p:sp>
      <p:sp>
        <p:nvSpPr>
          <p:cNvPr id="3" name="Marcador de pie de página 2"/>
          <p:cNvSpPr>
            <a:spLocks noGrp="1"/>
          </p:cNvSpPr>
          <p:nvPr>
            <p:ph type="ftr" sz="quarter" idx="11"/>
          </p:nvPr>
        </p:nvSpPr>
        <p:spPr/>
        <p:txBody>
          <a:bodyPr/>
          <a:lstStyle/>
          <a:p>
            <a:endParaRPr lang="es-HN"/>
          </a:p>
        </p:txBody>
      </p:sp>
      <p:sp>
        <p:nvSpPr>
          <p:cNvPr id="4" name="Marcador de número de diapositiva 3"/>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42550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6544873-F5C2-4BA6-AE50-FD32D39F0D6B}" type="datetimeFigureOut">
              <a:rPr lang="es-HN" smtClean="0"/>
              <a:t>9/9/2025</a:t>
            </a:fld>
            <a:endParaRPr lang="es-HN"/>
          </a:p>
        </p:txBody>
      </p:sp>
      <p:sp>
        <p:nvSpPr>
          <p:cNvPr id="6" name="Marcador de pie de página 5"/>
          <p:cNvSpPr>
            <a:spLocks noGrp="1"/>
          </p:cNvSpPr>
          <p:nvPr>
            <p:ph type="ftr" sz="quarter" idx="11"/>
          </p:nvPr>
        </p:nvSpPr>
        <p:spPr/>
        <p:txBody>
          <a:bodyPr/>
          <a:lstStyle/>
          <a:p>
            <a:endParaRPr lang="es-HN"/>
          </a:p>
        </p:txBody>
      </p:sp>
      <p:sp>
        <p:nvSpPr>
          <p:cNvPr id="7" name="Marcador de número de diapositiva 6"/>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159236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HN"/>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6544873-F5C2-4BA6-AE50-FD32D39F0D6B}" type="datetimeFigureOut">
              <a:rPr lang="es-HN" smtClean="0"/>
              <a:t>9/9/2025</a:t>
            </a:fld>
            <a:endParaRPr lang="es-HN"/>
          </a:p>
        </p:txBody>
      </p:sp>
      <p:sp>
        <p:nvSpPr>
          <p:cNvPr id="6" name="Marcador de pie de página 5"/>
          <p:cNvSpPr>
            <a:spLocks noGrp="1"/>
          </p:cNvSpPr>
          <p:nvPr>
            <p:ph type="ftr" sz="quarter" idx="11"/>
          </p:nvPr>
        </p:nvSpPr>
        <p:spPr/>
        <p:txBody>
          <a:bodyPr/>
          <a:lstStyle/>
          <a:p>
            <a:endParaRPr lang="es-HN"/>
          </a:p>
        </p:txBody>
      </p:sp>
      <p:sp>
        <p:nvSpPr>
          <p:cNvPr id="7" name="Marcador de número de diapositiva 6"/>
          <p:cNvSpPr>
            <a:spLocks noGrp="1"/>
          </p:cNvSpPr>
          <p:nvPr>
            <p:ph type="sldNum" sz="quarter" idx="12"/>
          </p:nvPr>
        </p:nvSpPr>
        <p:spPr/>
        <p:txBody>
          <a:bodyPr/>
          <a:lstStyle/>
          <a:p>
            <a:fld id="{4FEE3B5E-66C8-48C6-9EF9-5AB02CCE1EC7}" type="slidenum">
              <a:rPr lang="es-HN" smtClean="0"/>
              <a:t>‹Nº›</a:t>
            </a:fld>
            <a:endParaRPr lang="es-HN"/>
          </a:p>
        </p:txBody>
      </p:sp>
    </p:spTree>
    <p:extLst>
      <p:ext uri="{BB962C8B-B14F-4D97-AF65-F5344CB8AC3E}">
        <p14:creationId xmlns:p14="http://schemas.microsoft.com/office/powerpoint/2010/main" val="3874436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HN"/>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44873-F5C2-4BA6-AE50-FD32D39F0D6B}" type="datetimeFigureOut">
              <a:rPr lang="es-HN" smtClean="0"/>
              <a:t>9/9/2025</a:t>
            </a:fld>
            <a:endParaRPr lang="es-HN"/>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HN"/>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3B5E-66C8-48C6-9EF9-5AB02CCE1EC7}" type="slidenum">
              <a:rPr lang="es-HN" smtClean="0"/>
              <a:t>‹Nº›</a:t>
            </a:fld>
            <a:endParaRPr lang="es-HN"/>
          </a:p>
        </p:txBody>
      </p:sp>
    </p:spTree>
    <p:extLst>
      <p:ext uri="{BB962C8B-B14F-4D97-AF65-F5344CB8AC3E}">
        <p14:creationId xmlns:p14="http://schemas.microsoft.com/office/powerpoint/2010/main" val="75099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cretariat.synod.va/content/dam/synod2018/image/vescovi%20in%20sinodo/aula%20sinodale%20vaticano.jpg/_jcr_content/renditions/cq5dam.web.1280.1280.jpeg"/>
          <p:cNvPicPr>
            <a:picLocks noChangeAspect="1" noChangeArrowheads="1"/>
          </p:cNvPicPr>
          <p:nvPr/>
        </p:nvPicPr>
        <p:blipFill rotWithShape="1">
          <a:blip r:embed="rId2">
            <a:extLst>
              <a:ext uri="{28A0092B-C50C-407E-A947-70E740481C1C}">
                <a14:useLocalDpi xmlns:a14="http://schemas.microsoft.com/office/drawing/2010/main" val="0"/>
              </a:ext>
            </a:extLst>
          </a:blip>
          <a:srcRect t="18233"/>
          <a:stretch/>
        </p:blipFill>
        <p:spPr bwMode="auto">
          <a:xfrm>
            <a:off x="0" y="0"/>
            <a:ext cx="12585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913860" y="6145619"/>
            <a:ext cx="8385898" cy="712381"/>
          </a:xfrm>
          <a:solidFill>
            <a:srgbClr val="FFFF00"/>
          </a:solidFill>
        </p:spPr>
        <p:txBody>
          <a:bodyPr>
            <a:normAutofit/>
          </a:bodyPr>
          <a:lstStyle/>
          <a:p>
            <a:pPr algn="ctr"/>
            <a:r>
              <a:rPr lang="es-HN" dirty="0">
                <a:latin typeface="Arial Black" panose="020B0A04020102020204" pitchFamily="34" charset="0"/>
              </a:rPr>
              <a:t>1. ¿QUÉ ES UN SÍNODO?</a:t>
            </a:r>
          </a:p>
        </p:txBody>
      </p:sp>
    </p:spTree>
    <p:extLst>
      <p:ext uri="{BB962C8B-B14F-4D97-AF65-F5344CB8AC3E}">
        <p14:creationId xmlns:p14="http://schemas.microsoft.com/office/powerpoint/2010/main" val="3886725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6543"/>
            <a:ext cx="12191999" cy="1477534"/>
          </a:xfrm>
          <a:solidFill>
            <a:srgbClr val="000099"/>
          </a:solidFill>
        </p:spPr>
        <p:txBody>
          <a:bodyPr>
            <a:normAutofit/>
          </a:bodyPr>
          <a:lstStyle/>
          <a:p>
            <a:pPr algn="ctr"/>
            <a:r>
              <a:rPr lang="es-HN" dirty="0">
                <a:solidFill>
                  <a:srgbClr val="FFFF00"/>
                </a:solidFill>
                <a:latin typeface="Arial Black" panose="020B0A04020102020204" pitchFamily="34" charset="0"/>
              </a:rPr>
              <a:t>Pero, ¿cómo está organizado un Sínodo?</a:t>
            </a:r>
            <a:endParaRPr lang="es-ES_tradnl" dirty="0">
              <a:solidFill>
                <a:srgbClr val="FFFF00"/>
              </a:solidFill>
              <a:latin typeface="Arial Black" panose="020B0A04020102020204" pitchFamily="34" charset="0"/>
            </a:endParaRPr>
          </a:p>
        </p:txBody>
      </p:sp>
      <p:pic>
        <p:nvPicPr>
          <p:cNvPr id="3074" name="Picture 2" descr="https://www.religiondigital.org/2023/10/25/luis_miguel_modino-_misionero_en_brasil/Participantes-Asamblea-Sinodal-Sinodo-Sinodalidad_2609149083_16772534_667x375.jpg"/>
          <p:cNvPicPr>
            <a:picLocks noChangeAspect="1" noChangeArrowheads="1"/>
          </p:cNvPicPr>
          <p:nvPr/>
        </p:nvPicPr>
        <p:blipFill rotWithShape="1">
          <a:blip r:embed="rId2">
            <a:extLst>
              <a:ext uri="{28A0092B-C50C-407E-A947-70E740481C1C}">
                <a14:useLocalDpi xmlns:a14="http://schemas.microsoft.com/office/drawing/2010/main" val="0"/>
              </a:ext>
            </a:extLst>
          </a:blip>
          <a:srcRect t="38550"/>
          <a:stretch/>
        </p:blipFill>
        <p:spPr bwMode="auto">
          <a:xfrm>
            <a:off x="0" y="1470991"/>
            <a:ext cx="11976652" cy="481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01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HN"/>
          </a:p>
        </p:txBody>
      </p:sp>
      <p:sp>
        <p:nvSpPr>
          <p:cNvPr id="3" name="Marcador de contenido 2"/>
          <p:cNvSpPr>
            <a:spLocks noGrp="1"/>
          </p:cNvSpPr>
          <p:nvPr>
            <p:ph idx="1"/>
          </p:nvPr>
        </p:nvSpPr>
        <p:spPr/>
        <p:txBody>
          <a:bodyPr/>
          <a:lstStyle/>
          <a:p>
            <a:endParaRPr lang="es-HN"/>
          </a:p>
        </p:txBody>
      </p:sp>
      <p:pic>
        <p:nvPicPr>
          <p:cNvPr id="4" name="Imagen 3"/>
          <p:cNvPicPr>
            <a:picLocks noChangeAspect="1"/>
          </p:cNvPicPr>
          <p:nvPr/>
        </p:nvPicPr>
        <p:blipFill rotWithShape="1">
          <a:blip r:embed="rId2"/>
          <a:srcRect l="10599" t="18103" r="21704" b="5588"/>
          <a:stretch/>
        </p:blipFill>
        <p:spPr>
          <a:xfrm>
            <a:off x="0" y="-34160"/>
            <a:ext cx="12304643" cy="7054615"/>
          </a:xfrm>
          <a:prstGeom prst="rect">
            <a:avLst/>
          </a:prstGeom>
        </p:spPr>
      </p:pic>
      <p:sp>
        <p:nvSpPr>
          <p:cNvPr id="5" name="Título 1"/>
          <p:cNvSpPr txBox="1">
            <a:spLocks/>
          </p:cNvSpPr>
          <p:nvPr/>
        </p:nvSpPr>
        <p:spPr>
          <a:xfrm>
            <a:off x="89452" y="0"/>
            <a:ext cx="4625008" cy="1254160"/>
          </a:xfrm>
          <a:prstGeom prst="rect">
            <a:avLst/>
          </a:prstGeom>
          <a:solidFill>
            <a:srgbClr val="00FF00"/>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SÍNODO: Reunión de Iglesia para estudiar un tema</a:t>
            </a:r>
          </a:p>
        </p:txBody>
      </p:sp>
    </p:spTree>
    <p:extLst>
      <p:ext uri="{BB962C8B-B14F-4D97-AF65-F5344CB8AC3E}">
        <p14:creationId xmlns:p14="http://schemas.microsoft.com/office/powerpoint/2010/main" val="1048952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104" t="44292" r="37042" b="18138"/>
          <a:stretch/>
        </p:blipFill>
        <p:spPr>
          <a:xfrm>
            <a:off x="-1" y="0"/>
            <a:ext cx="12192001" cy="6858000"/>
          </a:xfrm>
          <a:prstGeom prst="rect">
            <a:avLst/>
          </a:prstGeom>
        </p:spPr>
      </p:pic>
      <p:sp>
        <p:nvSpPr>
          <p:cNvPr id="5" name="Título 1"/>
          <p:cNvSpPr txBox="1">
            <a:spLocks/>
          </p:cNvSpPr>
          <p:nvPr/>
        </p:nvSpPr>
        <p:spPr>
          <a:xfrm>
            <a:off x="79512" y="0"/>
            <a:ext cx="5546036" cy="1202635"/>
          </a:xfrm>
          <a:prstGeom prst="rect">
            <a:avLst/>
          </a:prstGeom>
          <a:solidFill>
            <a:srgbClr val="00FF00"/>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HN" sz="3600" dirty="0">
                <a:latin typeface="Bahnschrift SemiBold" panose="020B0502040204020203" pitchFamily="34" charset="0"/>
              </a:rPr>
              <a:t>La idea nació de Pablo VI en el Concilio Vaticano II.</a:t>
            </a:r>
          </a:p>
          <a:p>
            <a:pPr algn="ctr"/>
            <a:r>
              <a:rPr lang="es-HN" sz="3600" dirty="0">
                <a:latin typeface="Bahnschrift SemiBold" panose="020B0502040204020203" pitchFamily="34" charset="0"/>
              </a:rPr>
              <a:t>1962-1965</a:t>
            </a:r>
          </a:p>
        </p:txBody>
      </p:sp>
    </p:spTree>
    <p:extLst>
      <p:ext uri="{BB962C8B-B14F-4D97-AF65-F5344CB8AC3E}">
        <p14:creationId xmlns:p14="http://schemas.microsoft.com/office/powerpoint/2010/main" val="4104014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682023"/>
          </a:xfrm>
          <a:solidFill>
            <a:srgbClr val="FFFF00"/>
          </a:solidFill>
        </p:spPr>
        <p:txBody>
          <a:bodyPr>
            <a:normAutofit fontScale="90000"/>
          </a:bodyPr>
          <a:lstStyle/>
          <a:p>
            <a:pPr algn="ctr" fontAlgn="base"/>
            <a:r>
              <a:rPr lang="es-MX" b="1" dirty="0">
                <a:latin typeface="Arial Black" panose="020B0A04020102020204" pitchFamily="34" charset="0"/>
              </a:rPr>
              <a:t>La organización de un Sínodo</a:t>
            </a:r>
          </a:p>
        </p:txBody>
      </p:sp>
      <p:sp>
        <p:nvSpPr>
          <p:cNvPr id="3" name="Marcador de contenido 2"/>
          <p:cNvSpPr>
            <a:spLocks noGrp="1"/>
          </p:cNvSpPr>
          <p:nvPr>
            <p:ph idx="1"/>
          </p:nvPr>
        </p:nvSpPr>
        <p:spPr>
          <a:xfrm>
            <a:off x="127591" y="818707"/>
            <a:ext cx="7583542" cy="6039294"/>
          </a:xfrm>
          <a:solidFill>
            <a:srgbClr val="00CC00"/>
          </a:solidFill>
        </p:spPr>
        <p:txBody>
          <a:bodyPr>
            <a:normAutofit fontScale="92500" lnSpcReduction="20000"/>
          </a:bodyPr>
          <a:lstStyle/>
          <a:p>
            <a:pPr fontAlgn="base"/>
            <a:r>
              <a:rPr lang="es-MX" dirty="0"/>
              <a:t>Desde el Concilio Vaticano II en los años 1960, los Obispos se han reunido con cierta regularidad, en el mismo espíritu de colegialidad del Vaticano II. </a:t>
            </a:r>
          </a:p>
          <a:p>
            <a:pPr fontAlgn="base"/>
            <a:r>
              <a:rPr lang="es-MX" dirty="0"/>
              <a:t>Normalmente el Papa elige un tema y se envía una consulta a las Asambleas de Obispos de todos los países.</a:t>
            </a:r>
          </a:p>
          <a:p>
            <a:pPr fontAlgn="base"/>
            <a:r>
              <a:rPr lang="es-MX" dirty="0"/>
              <a:t>Asisten representantes de la Curia de Roma, de cada Conferencia Episcopal, de los religiosos/as y a veces algunos laicos.</a:t>
            </a:r>
          </a:p>
          <a:p>
            <a:pPr fontAlgn="base"/>
            <a:r>
              <a:rPr lang="es-MX" dirty="0"/>
              <a:t>Francisco ha convocado varios sínodos en los 12 años de su pontificado, centrados en temas como la familia, los jóvenes y la Iglesia en la región amazónica.</a:t>
            </a:r>
          </a:p>
          <a:p>
            <a:pPr fontAlgn="base">
              <a:tabLst>
                <a:tab pos="5645150" algn="l"/>
              </a:tabLst>
            </a:pPr>
            <a:r>
              <a:rPr lang="es-MX" dirty="0"/>
              <a:t>Cuando se reúnen, siempre en Roma, tras hablar sobre los temas programados, los Obispos preparan un documento y votan para aprobarlo y presentarlo al Papa. Normalmente el Papa revisa y escribe después un documento final.</a:t>
            </a:r>
          </a:p>
        </p:txBody>
      </p:sp>
      <p:pic>
        <p:nvPicPr>
          <p:cNvPr id="6" name="Imagen 5"/>
          <p:cNvPicPr>
            <a:picLocks noChangeAspect="1"/>
          </p:cNvPicPr>
          <p:nvPr/>
        </p:nvPicPr>
        <p:blipFill>
          <a:blip r:embed="rId3"/>
          <a:stretch>
            <a:fillRect/>
          </a:stretch>
        </p:blipFill>
        <p:spPr>
          <a:xfrm>
            <a:off x="7836195" y="818706"/>
            <a:ext cx="4518857" cy="2185277"/>
          </a:xfrm>
          <a:prstGeom prst="rect">
            <a:avLst/>
          </a:prstGeom>
        </p:spPr>
      </p:pic>
      <p:pic>
        <p:nvPicPr>
          <p:cNvPr id="7" name="Imagen 6"/>
          <p:cNvPicPr>
            <a:picLocks noChangeAspect="1"/>
          </p:cNvPicPr>
          <p:nvPr/>
        </p:nvPicPr>
        <p:blipFill>
          <a:blip r:embed="rId4"/>
          <a:stretch>
            <a:fillRect/>
          </a:stretch>
        </p:blipFill>
        <p:spPr>
          <a:xfrm>
            <a:off x="8239872" y="3178567"/>
            <a:ext cx="3586439" cy="3586439"/>
          </a:xfrm>
          <a:prstGeom prst="rect">
            <a:avLst/>
          </a:prstGeom>
        </p:spPr>
      </p:pic>
    </p:spTree>
    <p:extLst>
      <p:ext uri="{BB962C8B-B14F-4D97-AF65-F5344CB8AC3E}">
        <p14:creationId xmlns:p14="http://schemas.microsoft.com/office/powerpoint/2010/main" val="44751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3709"/>
            <a:ext cx="5400261" cy="844826"/>
          </a:xfrm>
          <a:solidFill>
            <a:srgbClr val="FFFF00"/>
          </a:solidFill>
        </p:spPr>
        <p:txBody>
          <a:bodyPr>
            <a:normAutofit/>
          </a:bodyPr>
          <a:lstStyle/>
          <a:p>
            <a:pPr algn="ctr"/>
            <a:r>
              <a:rPr lang="es-HN" sz="3600" dirty="0">
                <a:latin typeface="Bahnschrift SemiBold" panose="020B0502040204020203" pitchFamily="34" charset="0"/>
              </a:rPr>
              <a:t>HAY 3 TIPOS DE SÍNODOS</a:t>
            </a:r>
          </a:p>
        </p:txBody>
      </p:sp>
      <p:sp>
        <p:nvSpPr>
          <p:cNvPr id="4" name="Título 1"/>
          <p:cNvSpPr txBox="1">
            <a:spLocks/>
          </p:cNvSpPr>
          <p:nvPr/>
        </p:nvSpPr>
        <p:spPr>
          <a:xfrm>
            <a:off x="0" y="1285170"/>
            <a:ext cx="7451035" cy="844826"/>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1. Sínodos Ordinarios</a:t>
            </a:r>
          </a:p>
        </p:txBody>
      </p:sp>
      <p:sp>
        <p:nvSpPr>
          <p:cNvPr id="5" name="Título 1"/>
          <p:cNvSpPr txBox="1">
            <a:spLocks/>
          </p:cNvSpPr>
          <p:nvPr/>
        </p:nvSpPr>
        <p:spPr>
          <a:xfrm>
            <a:off x="52706" y="3794557"/>
            <a:ext cx="7487851" cy="832765"/>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2. Extraordinarios</a:t>
            </a:r>
          </a:p>
        </p:txBody>
      </p:sp>
      <p:sp>
        <p:nvSpPr>
          <p:cNvPr id="6" name="Título 1"/>
          <p:cNvSpPr txBox="1">
            <a:spLocks/>
          </p:cNvSpPr>
          <p:nvPr/>
        </p:nvSpPr>
        <p:spPr>
          <a:xfrm>
            <a:off x="52706" y="5515428"/>
            <a:ext cx="6983745" cy="909565"/>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3. Sínodos Especiales</a:t>
            </a:r>
          </a:p>
        </p:txBody>
      </p:sp>
      <p:pic>
        <p:nvPicPr>
          <p:cNvPr id="1030" name="Picture 6" descr="Sínodo familia - Ultimas noticias"/>
          <p:cNvPicPr>
            <a:picLocks noChangeAspect="1" noChangeArrowheads="1"/>
          </p:cNvPicPr>
          <p:nvPr/>
        </p:nvPicPr>
        <p:blipFill rotWithShape="1">
          <a:blip r:embed="rId2">
            <a:extLst>
              <a:ext uri="{28A0092B-C50C-407E-A947-70E740481C1C}">
                <a14:useLocalDpi xmlns:a14="http://schemas.microsoft.com/office/drawing/2010/main" val="0"/>
              </a:ext>
            </a:extLst>
          </a:blip>
          <a:srcRect b="7472"/>
          <a:stretch/>
        </p:blipFill>
        <p:spPr bwMode="auto">
          <a:xfrm>
            <a:off x="3725517" y="2811033"/>
            <a:ext cx="4776082" cy="2023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ínodo de obispos le pide al papa Francisco ordenación de sacerdotes de  hombres casad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887" y="178904"/>
            <a:ext cx="5621605" cy="25062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cia Oblata en el Sínodo Especial para la Amazonía 2019 | OMI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035" y="4749566"/>
            <a:ext cx="4989443" cy="2136697"/>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p:cNvSpPr txBox="1">
            <a:spLocks/>
          </p:cNvSpPr>
          <p:nvPr/>
        </p:nvSpPr>
        <p:spPr>
          <a:xfrm>
            <a:off x="5882966" y="2320550"/>
            <a:ext cx="4356242" cy="354851"/>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2400" b="1" dirty="0">
                <a:latin typeface="+mn-lt"/>
              </a:rPr>
              <a:t>Sínodo sobre la misión del Obispo</a:t>
            </a:r>
          </a:p>
        </p:txBody>
      </p:sp>
    </p:spTree>
    <p:extLst>
      <p:ext uri="{BB962C8B-B14F-4D97-AF65-F5344CB8AC3E}">
        <p14:creationId xmlns:p14="http://schemas.microsoft.com/office/powerpoint/2010/main" val="4103989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religiondigital.org/2023/10/08/5w/grupos-divide-Asamblea-renovando-modulo_2604049596_16746637_667x3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1237" cy="695596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623545" y="0"/>
            <a:ext cx="4667692" cy="935666"/>
          </a:xfrm>
          <a:solidFill>
            <a:srgbClr val="00FFFF"/>
          </a:solidFill>
        </p:spPr>
        <p:txBody>
          <a:bodyPr>
            <a:normAutofit fontScale="90000"/>
          </a:bodyPr>
          <a:lstStyle/>
          <a:p>
            <a:pPr algn="ctr"/>
            <a:r>
              <a:rPr lang="es-HN" sz="3200" b="1" dirty="0">
                <a:latin typeface="Arial" panose="020B0604020202020204" pitchFamily="34" charset="0"/>
                <a:cs typeface="Arial" panose="020B0604020202020204" pitchFamily="34" charset="0"/>
              </a:rPr>
              <a:t>1. LOS SÍNODOS ORDINARIOS</a:t>
            </a:r>
          </a:p>
        </p:txBody>
      </p:sp>
    </p:spTree>
    <p:extLst>
      <p:ext uri="{BB962C8B-B14F-4D97-AF65-F5344CB8AC3E}">
        <p14:creationId xmlns:p14="http://schemas.microsoft.com/office/powerpoint/2010/main" val="848746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rotWithShape="1">
          <a:blip r:embed="rId2"/>
          <a:srcRect l="24517" t="48041" r="38608" b="19296"/>
          <a:stretch/>
        </p:blipFill>
        <p:spPr>
          <a:xfrm>
            <a:off x="0" y="1"/>
            <a:ext cx="12264887" cy="6867940"/>
          </a:xfrm>
          <a:prstGeom prst="rect">
            <a:avLst/>
          </a:prstGeom>
        </p:spPr>
      </p:pic>
      <p:sp>
        <p:nvSpPr>
          <p:cNvPr id="2" name="Título 1"/>
          <p:cNvSpPr>
            <a:spLocks noGrp="1"/>
          </p:cNvSpPr>
          <p:nvPr>
            <p:ph type="title"/>
          </p:nvPr>
        </p:nvSpPr>
        <p:spPr>
          <a:xfrm>
            <a:off x="1" y="0"/>
            <a:ext cx="12264886" cy="954157"/>
          </a:xfrm>
          <a:solidFill>
            <a:srgbClr val="00FF00"/>
          </a:solidFill>
        </p:spPr>
        <p:txBody>
          <a:bodyPr>
            <a:normAutofit fontScale="90000"/>
          </a:bodyPr>
          <a:lstStyle/>
          <a:p>
            <a:r>
              <a:rPr lang="es-HN" dirty="0">
                <a:latin typeface="Bahnschrift" panose="020B0502040204020203" pitchFamily="34" charset="0"/>
                <a:cs typeface="Arial" panose="020B0604020202020204" pitchFamily="34" charset="0"/>
              </a:rPr>
              <a:t>1. La Sínodos generales </a:t>
            </a:r>
            <a:r>
              <a:rPr lang="es-HN" u="sng" dirty="0">
                <a:latin typeface="Bahnschrift" panose="020B0502040204020203" pitchFamily="34" charset="0"/>
                <a:cs typeface="Arial" panose="020B0604020202020204" pitchFamily="34" charset="0"/>
              </a:rPr>
              <a:t>Ordinarios</a:t>
            </a:r>
            <a:r>
              <a:rPr lang="es-HN" dirty="0">
                <a:latin typeface="Bahnschrift" panose="020B0502040204020203" pitchFamily="34" charset="0"/>
                <a:cs typeface="Arial" panose="020B0604020202020204" pitchFamily="34" charset="0"/>
              </a:rPr>
              <a:t>: se reúnen cada 3   </a:t>
            </a:r>
            <a:br>
              <a:rPr lang="es-HN" dirty="0">
                <a:latin typeface="Bahnschrift" panose="020B0502040204020203" pitchFamily="34" charset="0"/>
                <a:cs typeface="Arial" panose="020B0604020202020204" pitchFamily="34" charset="0"/>
              </a:rPr>
            </a:br>
            <a:r>
              <a:rPr lang="es-HN" dirty="0">
                <a:latin typeface="Bahnschrift" panose="020B0502040204020203" pitchFamily="34" charset="0"/>
                <a:cs typeface="Arial" panose="020B0604020202020204" pitchFamily="34" charset="0"/>
              </a:rPr>
              <a:t>   años y el Papa elige el tema de análisis y estudio.</a:t>
            </a:r>
          </a:p>
        </p:txBody>
      </p:sp>
    </p:spTree>
    <p:extLst>
      <p:ext uri="{BB962C8B-B14F-4D97-AF65-F5344CB8AC3E}">
        <p14:creationId xmlns:p14="http://schemas.microsoft.com/office/powerpoint/2010/main" val="765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endParaRPr lang="es-ES_tradnl"/>
          </a:p>
        </p:txBody>
      </p:sp>
      <p:pic>
        <p:nvPicPr>
          <p:cNvPr id="4" name="Picture 2" descr="http://secretariat.synod.va/content/dam/synod2018/image/banners-superiori/NEW-Header-youth.synod2018-ESP.png/_jcr_content/renditions/cq5dam.web.1280.12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02" y="27140"/>
            <a:ext cx="12391603" cy="7155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071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4674"/>
            <a:ext cx="12569371" cy="632011"/>
          </a:xfrm>
          <a:solidFill>
            <a:srgbClr val="00B0F0"/>
          </a:solidFill>
        </p:spPr>
        <p:txBody>
          <a:bodyPr>
            <a:normAutofit/>
          </a:bodyPr>
          <a:lstStyle/>
          <a:p>
            <a:pPr algn="ctr"/>
            <a:r>
              <a:rPr lang="es-MX" sz="3200" b="1" dirty="0">
                <a:latin typeface="Arial Black" panose="020B0A04020102020204" pitchFamily="34" charset="0"/>
              </a:rPr>
              <a:t>Hasta ahora han existido 15 Sínodos ordinarios...</a:t>
            </a:r>
            <a:endParaRPr lang="es-HN" sz="3200" b="1" dirty="0">
              <a:latin typeface="Arial Black" panose="020B0A04020102020204" pitchFamily="34" charset="0"/>
            </a:endParaRPr>
          </a:p>
        </p:txBody>
      </p:sp>
      <p:sp>
        <p:nvSpPr>
          <p:cNvPr id="3" name="Marcador de contenido 2"/>
          <p:cNvSpPr>
            <a:spLocks noGrp="1"/>
          </p:cNvSpPr>
          <p:nvPr>
            <p:ph idx="1"/>
          </p:nvPr>
        </p:nvSpPr>
        <p:spPr>
          <a:xfrm>
            <a:off x="0" y="435936"/>
            <a:ext cx="12438742" cy="6633802"/>
          </a:xfr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a:noAutofit/>
          </a:bodyPr>
          <a:lstStyle/>
          <a:p>
            <a:r>
              <a:rPr lang="es-MX" sz="2250" b="1" dirty="0"/>
              <a:t>1967. Tema: Revisión Cód. Der. Canónico. Doc. </a:t>
            </a:r>
            <a:r>
              <a:rPr lang="es-HN" sz="2250" b="1" dirty="0"/>
              <a:t>Ratio </a:t>
            </a:r>
            <a:r>
              <a:rPr lang="es-HN" sz="2250" b="1" dirty="0" err="1"/>
              <a:t>Fundamentalis</a:t>
            </a:r>
            <a:r>
              <a:rPr lang="es-HN" sz="2250" b="1" dirty="0"/>
              <a:t> </a:t>
            </a:r>
            <a:r>
              <a:rPr lang="es-HN" sz="2250" b="1" dirty="0" err="1"/>
              <a:t>Institut</a:t>
            </a:r>
            <a:r>
              <a:rPr lang="es-HN" sz="2250" b="1" dirty="0"/>
              <a:t>. </a:t>
            </a:r>
            <a:r>
              <a:rPr lang="es-HN" sz="2250" b="1" dirty="0" err="1"/>
              <a:t>Sacerdotalis</a:t>
            </a:r>
            <a:r>
              <a:rPr lang="es-HN" sz="2250" b="1" dirty="0"/>
              <a:t>"</a:t>
            </a:r>
            <a:r>
              <a:rPr lang="es-MX" sz="2250" b="1" dirty="0"/>
              <a:t>.</a:t>
            </a:r>
          </a:p>
          <a:p>
            <a:r>
              <a:rPr lang="es-MX" sz="2250" b="1" dirty="0"/>
              <a:t>1971. Tema: El sacerdocio ministerial y la justicia en el mundo.</a:t>
            </a:r>
          </a:p>
          <a:p>
            <a:r>
              <a:rPr lang="es-MX" sz="2250" b="1" dirty="0"/>
              <a:t>1974. Tema: Evangelización en mundo </a:t>
            </a:r>
            <a:r>
              <a:rPr lang="es-MX" sz="2250" b="1" dirty="0" err="1"/>
              <a:t>contemp</a:t>
            </a:r>
            <a:r>
              <a:rPr lang="es-MX" sz="2250" b="1" dirty="0"/>
              <a:t>. Doc. final: </a:t>
            </a:r>
            <a:r>
              <a:rPr lang="es-MX" sz="2250" b="1" i="1" dirty="0" err="1"/>
              <a:t>Evangelii</a:t>
            </a:r>
            <a:r>
              <a:rPr lang="es-MX" sz="2250" b="1" i="1" dirty="0"/>
              <a:t> </a:t>
            </a:r>
            <a:r>
              <a:rPr lang="es-MX" sz="2250" b="1" i="1" dirty="0" err="1"/>
              <a:t>nuntiandi</a:t>
            </a:r>
            <a:r>
              <a:rPr lang="es-MX" sz="2250" b="1" i="1" dirty="0"/>
              <a:t> </a:t>
            </a:r>
            <a:r>
              <a:rPr lang="es-MX" sz="2250" b="1" dirty="0"/>
              <a:t>(18-XII-1975).</a:t>
            </a:r>
          </a:p>
          <a:p>
            <a:r>
              <a:rPr lang="es-MX" sz="2250" b="1" dirty="0"/>
              <a:t>1977. Tema: La catequesis en nuestro tiempo. Doc. final: </a:t>
            </a:r>
            <a:r>
              <a:rPr lang="es-MX" sz="2250" b="1" i="1" dirty="0" err="1"/>
              <a:t>Catechesi</a:t>
            </a:r>
            <a:r>
              <a:rPr lang="es-MX" sz="2250" b="1" i="1" dirty="0"/>
              <a:t> </a:t>
            </a:r>
            <a:r>
              <a:rPr lang="es-MX" sz="2250" b="1" i="1" dirty="0" err="1"/>
              <a:t>tradendae</a:t>
            </a:r>
            <a:r>
              <a:rPr lang="es-MX" sz="2250" b="1" i="1" dirty="0"/>
              <a:t> </a:t>
            </a:r>
            <a:r>
              <a:rPr lang="es-MX" sz="2250" b="1" dirty="0"/>
              <a:t>(16-X-1979).</a:t>
            </a:r>
          </a:p>
          <a:p>
            <a:r>
              <a:rPr lang="es-MX" sz="2250" b="1" dirty="0"/>
              <a:t>1980. Tema: La misión de la familia en el mundo. Doc. final: </a:t>
            </a:r>
            <a:r>
              <a:rPr lang="es-MX" sz="2250" b="1" i="1" dirty="0" err="1"/>
              <a:t>Familiaris</a:t>
            </a:r>
            <a:r>
              <a:rPr lang="es-MX" sz="2250" b="1" i="1" dirty="0"/>
              <a:t> </a:t>
            </a:r>
            <a:r>
              <a:rPr lang="es-MX" sz="2250" b="1" i="1" dirty="0" err="1"/>
              <a:t>consortio</a:t>
            </a:r>
            <a:r>
              <a:rPr lang="es-MX" sz="2250" b="1" i="1" dirty="0"/>
              <a:t> </a:t>
            </a:r>
            <a:r>
              <a:rPr lang="es-MX" sz="2250" b="1" dirty="0"/>
              <a:t>(22-XI-1981).</a:t>
            </a:r>
          </a:p>
          <a:p>
            <a:r>
              <a:rPr lang="es-MX" sz="2250" b="1" dirty="0"/>
              <a:t>1983. Tema: La penitencia reconciliación, Doc. final: </a:t>
            </a:r>
            <a:r>
              <a:rPr lang="es-MX" sz="2250" b="1" i="1" dirty="0" err="1"/>
              <a:t>Reconciliatio</a:t>
            </a:r>
            <a:r>
              <a:rPr lang="es-MX" sz="2250" b="1" i="1" dirty="0"/>
              <a:t> et </a:t>
            </a:r>
            <a:r>
              <a:rPr lang="es-MX" sz="2250" b="1" i="1" dirty="0" err="1"/>
              <a:t>paenitentia</a:t>
            </a:r>
            <a:r>
              <a:rPr lang="es-MX" sz="2250" b="1" i="1" dirty="0"/>
              <a:t> </a:t>
            </a:r>
            <a:r>
              <a:rPr lang="es-MX" sz="2250" b="1" dirty="0"/>
              <a:t>(2-XII-1984).</a:t>
            </a:r>
          </a:p>
          <a:p>
            <a:r>
              <a:rPr lang="es-MX" sz="2250" b="1" dirty="0"/>
              <a:t>1987. Tema: La vocación y la misión de los laicos. Doc. final: </a:t>
            </a:r>
            <a:r>
              <a:rPr lang="es-MX" sz="2250" b="1" i="1" dirty="0" err="1"/>
              <a:t>Christifideles</a:t>
            </a:r>
            <a:r>
              <a:rPr lang="es-MX" sz="2250" b="1" i="1" dirty="0"/>
              <a:t> </a:t>
            </a:r>
            <a:r>
              <a:rPr lang="es-MX" sz="2250" b="1" i="1" dirty="0" err="1"/>
              <a:t>laici</a:t>
            </a:r>
            <a:r>
              <a:rPr lang="es-MX" sz="2250" b="1" i="1" dirty="0"/>
              <a:t> </a:t>
            </a:r>
            <a:r>
              <a:rPr lang="es-MX" sz="2250" b="1" dirty="0"/>
              <a:t>(30-XII-1988).</a:t>
            </a:r>
          </a:p>
          <a:p>
            <a:r>
              <a:rPr lang="es-MX" sz="2250" b="1" dirty="0"/>
              <a:t>1990. Tema: La formación de los sacerdotes hoy. Doc. final: </a:t>
            </a:r>
            <a:r>
              <a:rPr lang="es-MX" sz="2250" b="1" i="1" dirty="0"/>
              <a:t>Pastores </a:t>
            </a:r>
            <a:r>
              <a:rPr lang="es-MX" sz="2250" b="1" i="1" dirty="0" err="1"/>
              <a:t>dabo</a:t>
            </a:r>
            <a:r>
              <a:rPr lang="es-MX" sz="2250" b="1" i="1" dirty="0"/>
              <a:t> </a:t>
            </a:r>
            <a:r>
              <a:rPr lang="es-MX" sz="2250" b="1" i="1" dirty="0" err="1"/>
              <a:t>vobis</a:t>
            </a:r>
            <a:r>
              <a:rPr lang="es-MX" sz="2250" b="1" i="1" dirty="0"/>
              <a:t> </a:t>
            </a:r>
            <a:r>
              <a:rPr lang="es-MX" sz="2250" b="1" dirty="0"/>
              <a:t>(25-III-1992).</a:t>
            </a:r>
          </a:p>
          <a:p>
            <a:r>
              <a:rPr lang="es-MX" sz="2250" b="1" dirty="0"/>
              <a:t>1994. Tema: La vida consagrada y su misión. Doc. final: </a:t>
            </a:r>
            <a:r>
              <a:rPr lang="es-MX" sz="2250" b="1" i="1" dirty="0"/>
              <a:t>Vita </a:t>
            </a:r>
            <a:r>
              <a:rPr lang="es-MX" sz="2250" b="1" i="1" dirty="0" err="1"/>
              <a:t>consecrata</a:t>
            </a:r>
            <a:r>
              <a:rPr lang="es-MX" sz="2250" b="1" i="1" dirty="0"/>
              <a:t> </a:t>
            </a:r>
            <a:r>
              <a:rPr lang="es-MX" sz="2250" b="1" dirty="0"/>
              <a:t>(25-III-1996).</a:t>
            </a:r>
          </a:p>
          <a:p>
            <a:r>
              <a:rPr lang="es-MX" sz="2250" b="1" dirty="0"/>
              <a:t>2001. Tema: El Obispo: servidor del Evangelio Cristo. Doc. final: </a:t>
            </a:r>
            <a:r>
              <a:rPr lang="es-MX" sz="2250" b="1" i="1" dirty="0"/>
              <a:t>Pastores </a:t>
            </a:r>
            <a:r>
              <a:rPr lang="es-MX" sz="2250" b="1" i="1" dirty="0" err="1"/>
              <a:t>gregis</a:t>
            </a:r>
            <a:r>
              <a:rPr lang="es-MX" sz="2250" b="1" i="1" dirty="0"/>
              <a:t> </a:t>
            </a:r>
            <a:r>
              <a:rPr lang="es-MX" sz="2250" b="1" dirty="0"/>
              <a:t>(16- X-2003).</a:t>
            </a:r>
          </a:p>
          <a:p>
            <a:r>
              <a:rPr lang="es-MX" sz="2250" b="1" dirty="0"/>
              <a:t>2005. Tema: La Eucaristía misión de la Iglesia. Doc. final: </a:t>
            </a:r>
            <a:r>
              <a:rPr lang="es-MX" sz="2250" b="1" i="1" dirty="0" err="1"/>
              <a:t>Sacramentum</a:t>
            </a:r>
            <a:r>
              <a:rPr lang="es-MX" sz="2250" b="1" i="1" dirty="0"/>
              <a:t> </a:t>
            </a:r>
            <a:r>
              <a:rPr lang="es-MX" sz="2250" b="1" i="1" dirty="0" err="1"/>
              <a:t>caritatis</a:t>
            </a:r>
            <a:r>
              <a:rPr lang="es-MX" sz="2250" b="1" i="1" dirty="0"/>
              <a:t> </a:t>
            </a:r>
            <a:r>
              <a:rPr lang="es-MX" sz="2250" b="1" dirty="0"/>
              <a:t>(22-II-2007).</a:t>
            </a:r>
          </a:p>
          <a:p>
            <a:r>
              <a:rPr lang="es-MX" sz="2250" b="1" dirty="0"/>
              <a:t>2008. Tema: La Palabra de Dios en la Iglesia. Doc. final: </a:t>
            </a:r>
            <a:r>
              <a:rPr lang="es-MX" sz="2250" b="1" i="1" dirty="0"/>
              <a:t>Verbum </a:t>
            </a:r>
            <a:r>
              <a:rPr lang="es-MX" sz="2250" b="1" i="1" dirty="0" err="1"/>
              <a:t>Domini</a:t>
            </a:r>
            <a:r>
              <a:rPr lang="es-MX" sz="2250" b="1" i="1" dirty="0"/>
              <a:t> </a:t>
            </a:r>
            <a:r>
              <a:rPr lang="es-MX" sz="2250" b="1" dirty="0"/>
              <a:t>(30-IX-2010).</a:t>
            </a:r>
          </a:p>
          <a:p>
            <a:r>
              <a:rPr lang="es-MX" sz="2250" b="1" dirty="0"/>
              <a:t>2012. Tema: La nueva evangelización. Doc. final: </a:t>
            </a:r>
            <a:r>
              <a:rPr lang="es-MX" sz="2250" b="1" i="1" dirty="0" err="1"/>
              <a:t>Evangelium</a:t>
            </a:r>
            <a:r>
              <a:rPr lang="es-MX" sz="2250" b="1" i="1" dirty="0"/>
              <a:t> </a:t>
            </a:r>
            <a:r>
              <a:rPr lang="es-MX" sz="2250" b="1" i="1" dirty="0" err="1"/>
              <a:t>Gaudium</a:t>
            </a:r>
            <a:r>
              <a:rPr lang="es-MX" sz="2250" b="1" i="1" dirty="0"/>
              <a:t> </a:t>
            </a:r>
            <a:r>
              <a:rPr lang="es-MX" sz="2250" b="1" dirty="0"/>
              <a:t>(24-XI- 2013).</a:t>
            </a:r>
          </a:p>
          <a:p>
            <a:r>
              <a:rPr lang="es-MX" sz="2250" b="1" dirty="0"/>
              <a:t>2015. Tema: La vocación y misión de la familia. Doc. final: </a:t>
            </a:r>
            <a:r>
              <a:rPr lang="es-MX" sz="2250" b="1" i="1" dirty="0" err="1"/>
              <a:t>Amoris</a:t>
            </a:r>
            <a:r>
              <a:rPr lang="es-MX" sz="2250" b="1" i="1" dirty="0"/>
              <a:t> </a:t>
            </a:r>
            <a:r>
              <a:rPr lang="es-MX" sz="2250" b="1" i="1" dirty="0" err="1"/>
              <a:t>laetitia</a:t>
            </a:r>
            <a:r>
              <a:rPr lang="es-MX" sz="2250" b="1" i="1" dirty="0"/>
              <a:t> </a:t>
            </a:r>
            <a:r>
              <a:rPr lang="es-MX" sz="2250" b="1" dirty="0"/>
              <a:t>(19-III-2016).</a:t>
            </a:r>
          </a:p>
          <a:p>
            <a:r>
              <a:rPr lang="es-MX" sz="2000" b="1" dirty="0"/>
              <a:t>2018. Tema: Los jóvenes y discernimiento vocacional. Doc. final: </a:t>
            </a:r>
            <a:r>
              <a:rPr lang="es-MX" sz="2000" b="1" i="1" dirty="0" err="1"/>
              <a:t>Christis</a:t>
            </a:r>
            <a:r>
              <a:rPr lang="es-MX" sz="2000" b="1" i="1" dirty="0"/>
              <a:t> </a:t>
            </a:r>
            <a:r>
              <a:rPr lang="es-MX" sz="2000" b="1" i="1" dirty="0" err="1"/>
              <a:t>vixit</a:t>
            </a:r>
            <a:r>
              <a:rPr lang="es-MX" sz="2000" b="1" i="1" dirty="0"/>
              <a:t> </a:t>
            </a:r>
            <a:r>
              <a:rPr lang="es-MX" sz="2000" b="1" dirty="0"/>
              <a:t>(25-III-2018)</a:t>
            </a:r>
            <a:r>
              <a:rPr lang="es-MX" sz="2000" dirty="0"/>
              <a:t>. </a:t>
            </a:r>
            <a:endParaRPr lang="es-HN" sz="2000" dirty="0"/>
          </a:p>
        </p:txBody>
      </p:sp>
    </p:spTree>
    <p:extLst>
      <p:ext uri="{BB962C8B-B14F-4D97-AF65-F5344CB8AC3E}">
        <p14:creationId xmlns:p14="http://schemas.microsoft.com/office/powerpoint/2010/main" val="3433683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1"/>
            <a:ext cx="12192000" cy="1063486"/>
          </a:xfrm>
          <a:solidFill>
            <a:srgbClr val="92D050"/>
          </a:solidFill>
        </p:spPr>
        <p:txBody>
          <a:bodyPr>
            <a:noAutofit/>
          </a:bodyPr>
          <a:lstStyle/>
          <a:p>
            <a:pPr algn="ctr"/>
            <a:r>
              <a:rPr lang="es-HN" sz="2800" b="1" dirty="0">
                <a:latin typeface="Arial" panose="020B0604020202020204" pitchFamily="34" charset="0"/>
                <a:cs typeface="Arial" panose="020B0604020202020204" pitchFamily="34" charset="0"/>
              </a:rPr>
              <a:t>Primero: El Papa envía un cuestionario a las Iglesias locales para que ellas informen y aporten su discernimiento sobre el tema</a:t>
            </a:r>
          </a:p>
        </p:txBody>
      </p:sp>
      <p:pic>
        <p:nvPicPr>
          <p:cNvPr id="4" name="Marcador de contenido 3"/>
          <p:cNvPicPr>
            <a:picLocks noGrp="1" noChangeAspect="1"/>
          </p:cNvPicPr>
          <p:nvPr>
            <p:ph idx="1"/>
          </p:nvPr>
        </p:nvPicPr>
        <p:blipFill rotWithShape="1">
          <a:blip r:embed="rId2"/>
          <a:srcRect l="20864" t="51467" r="37342" b="17313"/>
          <a:stretch/>
        </p:blipFill>
        <p:spPr>
          <a:xfrm>
            <a:off x="1" y="1063487"/>
            <a:ext cx="12308441" cy="5917804"/>
          </a:xfrm>
          <a:prstGeom prst="rect">
            <a:avLst/>
          </a:prstGeom>
        </p:spPr>
      </p:pic>
      <p:cxnSp>
        <p:nvCxnSpPr>
          <p:cNvPr id="6" name="Conector recto de flecha 5"/>
          <p:cNvCxnSpPr/>
          <p:nvPr/>
        </p:nvCxnSpPr>
        <p:spPr>
          <a:xfrm>
            <a:off x="5065160" y="2958957"/>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Flecha izquierda 6"/>
          <p:cNvSpPr/>
          <p:nvPr/>
        </p:nvSpPr>
        <p:spPr>
          <a:xfrm>
            <a:off x="3532590" y="1900719"/>
            <a:ext cx="1440102" cy="8589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p:cNvPicPr>
            <a:picLocks noChangeAspect="1"/>
          </p:cNvPicPr>
          <p:nvPr/>
        </p:nvPicPr>
        <p:blipFill>
          <a:blip r:embed="rId3"/>
          <a:stretch>
            <a:fillRect/>
          </a:stretch>
        </p:blipFill>
        <p:spPr>
          <a:xfrm>
            <a:off x="2563377" y="5712432"/>
            <a:ext cx="969213" cy="739740"/>
          </a:xfrm>
          <a:prstGeom prst="rect">
            <a:avLst/>
          </a:prstGeom>
        </p:spPr>
      </p:pic>
      <p:sp>
        <p:nvSpPr>
          <p:cNvPr id="9" name="Flecha derecha 8"/>
          <p:cNvSpPr/>
          <p:nvPr/>
        </p:nvSpPr>
        <p:spPr>
          <a:xfrm flipV="1">
            <a:off x="7510409" y="1982909"/>
            <a:ext cx="1530849" cy="811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Imagen 9"/>
          <p:cNvPicPr>
            <a:picLocks noChangeAspect="1"/>
          </p:cNvPicPr>
          <p:nvPr/>
        </p:nvPicPr>
        <p:blipFill>
          <a:blip r:embed="rId4"/>
          <a:stretch>
            <a:fillRect/>
          </a:stretch>
        </p:blipFill>
        <p:spPr>
          <a:xfrm>
            <a:off x="8034391" y="5568593"/>
            <a:ext cx="1227255" cy="634039"/>
          </a:xfrm>
          <a:prstGeom prst="rect">
            <a:avLst/>
          </a:prstGeom>
        </p:spPr>
      </p:pic>
    </p:spTree>
    <p:extLst>
      <p:ext uri="{BB962C8B-B14F-4D97-AF65-F5344CB8AC3E}">
        <p14:creationId xmlns:p14="http://schemas.microsoft.com/office/powerpoint/2010/main" val="173027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9064EE-10FB-E5BC-55E6-99B7C0D5EFAE}"/>
              </a:ext>
            </a:extLst>
          </p:cNvPr>
          <p:cNvSpPr>
            <a:spLocks noGrp="1"/>
          </p:cNvSpPr>
          <p:nvPr>
            <p:ph idx="1"/>
          </p:nvPr>
        </p:nvSpPr>
        <p:spPr>
          <a:xfrm>
            <a:off x="-93007" y="885689"/>
            <a:ext cx="8202648" cy="5972311"/>
          </a:xfrm>
          <a:solidFill>
            <a:schemeClr val="accent4">
              <a:lumMod val="60000"/>
              <a:lumOff val="40000"/>
            </a:schemeClr>
          </a:solidFill>
        </p:spPr>
        <p:txBody>
          <a:bodyPr>
            <a:noAutofit/>
          </a:bodyPr>
          <a:lstStyle/>
          <a:p>
            <a:r>
              <a:rPr lang="es-ES" sz="2000" b="1" i="0" dirty="0">
                <a:effectLst/>
                <a:latin typeface="Google Sans"/>
              </a:rPr>
              <a:t>La palabra “sínodo”, proviene del griego, y quiere decir </a:t>
            </a:r>
            <a:r>
              <a:rPr lang="es-ES" sz="2000" b="1" dirty="0">
                <a:latin typeface="Google Sans"/>
              </a:rPr>
              <a:t>“</a:t>
            </a:r>
            <a:r>
              <a:rPr lang="es-ES" sz="2000" b="1" i="0" dirty="0">
                <a:effectLst/>
                <a:latin typeface="Google Sans"/>
              </a:rPr>
              <a:t>caminar juntos</a:t>
            </a:r>
            <a:r>
              <a:rPr lang="es-ES" sz="2000" b="1" dirty="0">
                <a:latin typeface="Google Sans"/>
              </a:rPr>
              <a:t>”</a:t>
            </a:r>
            <a:r>
              <a:rPr lang="es-ES" sz="2000" b="1" i="0" dirty="0">
                <a:effectLst/>
                <a:latin typeface="Google Sans"/>
              </a:rPr>
              <a:t>, </a:t>
            </a:r>
            <a:r>
              <a:rPr lang="es-ES" sz="2000" b="1" dirty="0">
                <a:latin typeface="Google Sans"/>
              </a:rPr>
              <a:t>“</a:t>
            </a:r>
            <a:r>
              <a:rPr lang="es-ES" sz="2000" b="1" i="0" dirty="0">
                <a:effectLst/>
                <a:latin typeface="Google Sans"/>
              </a:rPr>
              <a:t>hacer el camino juntos”. </a:t>
            </a:r>
            <a:r>
              <a:rPr lang="es-ES" sz="2000" b="1" dirty="0">
                <a:latin typeface="Google Sans"/>
              </a:rPr>
              <a:t>Es u</a:t>
            </a:r>
            <a:r>
              <a:rPr lang="es-ES" sz="2000" b="1" i="0" dirty="0">
                <a:effectLst/>
                <a:latin typeface="Google Sans"/>
              </a:rPr>
              <a:t>n</a:t>
            </a:r>
            <a:r>
              <a:rPr lang="es-MX" sz="2000" b="1" dirty="0">
                <a:latin typeface="Google Sans"/>
              </a:rPr>
              <a:t>a asamblea de Obispos para ayudar al Papa en el gobierno de la Iglesia universal dándole su consejo.</a:t>
            </a:r>
          </a:p>
          <a:p>
            <a:r>
              <a:rPr lang="es-ES" sz="2000" b="1" i="0" dirty="0">
                <a:effectLst/>
                <a:latin typeface="Google Sans"/>
              </a:rPr>
              <a:t>El primer “Sínodo” fue el llamado “Concilio de Jerusalén” (</a:t>
            </a:r>
            <a:r>
              <a:rPr lang="es-ES" sz="2000" b="1" i="0" dirty="0" err="1">
                <a:effectLst/>
                <a:latin typeface="Google Sans"/>
              </a:rPr>
              <a:t>Hch</a:t>
            </a:r>
            <a:r>
              <a:rPr lang="es-ES" sz="2000" b="1" i="0" dirty="0">
                <a:effectLst/>
                <a:latin typeface="Google Sans"/>
              </a:rPr>
              <a:t> 15, 2-35) donde se discutió la integración de gentiles a la Iglesia</a:t>
            </a:r>
            <a:r>
              <a:rPr lang="es-MX" sz="2000" b="1" dirty="0">
                <a:latin typeface="Google Sans"/>
              </a:rPr>
              <a:t>. </a:t>
            </a:r>
          </a:p>
          <a:p>
            <a:r>
              <a:rPr lang="es-MX" sz="2000" b="1" dirty="0">
                <a:latin typeface="Google Sans"/>
              </a:rPr>
              <a:t>A diferencia de un Concilio, el Sínodo de los Obispos no decide sobre temas de disciplina o dogmas de la fe. Es una institución consultiva, no decide, sólo aconseja al Papa.</a:t>
            </a:r>
          </a:p>
          <a:p>
            <a:r>
              <a:rPr lang="es-ES" sz="2000" b="1" i="0" dirty="0">
                <a:effectLst/>
                <a:latin typeface="Google Sans"/>
              </a:rPr>
              <a:t>Pablo VI creó en 1965 el modo de los Sínodos respondiendo a los deseos de los Padres del Concilio Vaticano II.</a:t>
            </a:r>
          </a:p>
          <a:p>
            <a:r>
              <a:rPr lang="es-ES" sz="2000" b="1" dirty="0">
                <a:effectLst/>
                <a:latin typeface="Google Sans"/>
              </a:rPr>
              <a:t>Desde 1967 hasta la actualidad, se han celebrado un total de 29 Sínodos, todos en el Vaticano, casi siempre entre septiembre y octubre, con una duración de entre 3 y 5 semanas, con excepciones.</a:t>
            </a:r>
          </a:p>
          <a:p>
            <a:r>
              <a:rPr lang="es-ES" sz="2000" b="1" dirty="0">
                <a:latin typeface="Google Sans"/>
              </a:rPr>
              <a:t>Hay tres tipos de Sínodos: Ordinarios (cada 3 años), Extraordinarios y Especiales.</a:t>
            </a:r>
            <a:endParaRPr lang="en-US" sz="2000" b="1" dirty="0">
              <a:latin typeface="Google Sans"/>
            </a:endParaRPr>
          </a:p>
        </p:txBody>
      </p:sp>
      <p:pic>
        <p:nvPicPr>
          <p:cNvPr id="5" name="Imagen 4"/>
          <p:cNvPicPr>
            <a:picLocks noChangeAspect="1"/>
          </p:cNvPicPr>
          <p:nvPr/>
        </p:nvPicPr>
        <p:blipFill>
          <a:blip r:embed="rId2"/>
          <a:stretch>
            <a:fillRect/>
          </a:stretch>
        </p:blipFill>
        <p:spPr>
          <a:xfrm>
            <a:off x="8109641" y="799600"/>
            <a:ext cx="4082359" cy="6223307"/>
          </a:xfrm>
          <a:prstGeom prst="rect">
            <a:avLst/>
          </a:prstGeom>
        </p:spPr>
      </p:pic>
      <p:sp>
        <p:nvSpPr>
          <p:cNvPr id="6" name="Título 1"/>
          <p:cNvSpPr txBox="1">
            <a:spLocks/>
          </p:cNvSpPr>
          <p:nvPr/>
        </p:nvSpPr>
        <p:spPr>
          <a:xfrm>
            <a:off x="1" y="-6543"/>
            <a:ext cx="12076042" cy="892232"/>
          </a:xfrm>
          <a:prstGeom prst="rect">
            <a:avLst/>
          </a:prstGeom>
          <a:solidFill>
            <a:srgbClr val="00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HN" dirty="0">
                <a:latin typeface="Arial Black" panose="020B0A04020102020204" pitchFamily="34" charset="0"/>
              </a:rPr>
              <a:t>Un Sínodo</a:t>
            </a:r>
            <a:r>
              <a:rPr lang="la-001" dirty="0">
                <a:latin typeface="Arial Black" panose="020B0A04020102020204" pitchFamily="34" charset="0"/>
              </a:rPr>
              <a:t>…</a:t>
            </a:r>
            <a:endParaRPr lang="es-ES_tradnl" dirty="0">
              <a:latin typeface="Arial Black" panose="020B0A04020102020204" pitchFamily="34" charset="0"/>
            </a:endParaRPr>
          </a:p>
        </p:txBody>
      </p:sp>
    </p:spTree>
    <p:extLst>
      <p:ext uri="{BB962C8B-B14F-4D97-AF65-F5344CB8AC3E}">
        <p14:creationId xmlns:p14="http://schemas.microsoft.com/office/powerpoint/2010/main" val="3357439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476" t="50383" r="36985" b="18057"/>
          <a:stretch/>
        </p:blipFill>
        <p:spPr>
          <a:xfrm>
            <a:off x="0" y="931263"/>
            <a:ext cx="12192000" cy="5926737"/>
          </a:xfrm>
          <a:prstGeom prst="rect">
            <a:avLst/>
          </a:prstGeom>
        </p:spPr>
      </p:pic>
      <p:sp>
        <p:nvSpPr>
          <p:cNvPr id="2" name="Título 1"/>
          <p:cNvSpPr>
            <a:spLocks noGrp="1"/>
          </p:cNvSpPr>
          <p:nvPr>
            <p:ph type="title"/>
          </p:nvPr>
        </p:nvSpPr>
        <p:spPr>
          <a:xfrm>
            <a:off x="0" y="1"/>
            <a:ext cx="12192000" cy="1243172"/>
          </a:xfrm>
          <a:solidFill>
            <a:srgbClr val="FFFF00"/>
          </a:solidFill>
        </p:spPr>
        <p:txBody>
          <a:bodyPr>
            <a:noAutofit/>
          </a:bodyPr>
          <a:lstStyle/>
          <a:p>
            <a:pPr algn="ctr"/>
            <a:r>
              <a:rPr lang="es-HN" sz="2800" b="1" dirty="0">
                <a:latin typeface="Arial" panose="020B0604020202020204" pitchFamily="34" charset="0"/>
                <a:cs typeface="Arial" panose="020B0604020202020204" pitchFamily="34" charset="0"/>
              </a:rPr>
              <a:t>Segundo. Las respuestas de las Diócesis son la base para redactar un  documento preparatorio para el Sínodo</a:t>
            </a:r>
          </a:p>
        </p:txBody>
      </p:sp>
      <p:sp>
        <p:nvSpPr>
          <p:cNvPr id="7" name="Flecha izquierda 6"/>
          <p:cNvSpPr/>
          <p:nvPr/>
        </p:nvSpPr>
        <p:spPr>
          <a:xfrm>
            <a:off x="8034391" y="5567772"/>
            <a:ext cx="1387011" cy="937517"/>
          </a:xfrm>
          <a:prstGeom prst="leftArrow">
            <a:avLst/>
          </a:prstGeom>
          <a:solidFill>
            <a:srgbClr val="00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9" name="Flecha derecha 8"/>
          <p:cNvSpPr/>
          <p:nvPr/>
        </p:nvSpPr>
        <p:spPr>
          <a:xfrm>
            <a:off x="2743683" y="5653353"/>
            <a:ext cx="1263722" cy="1119883"/>
          </a:xfrm>
          <a:prstGeom prst="rightArrow">
            <a:avLst/>
          </a:prstGeom>
          <a:solidFill>
            <a:srgbClr val="00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10" name="Flecha derecha 9"/>
          <p:cNvSpPr/>
          <p:nvPr/>
        </p:nvSpPr>
        <p:spPr>
          <a:xfrm>
            <a:off x="3518043" y="1907438"/>
            <a:ext cx="1263722" cy="1010424"/>
          </a:xfrm>
          <a:prstGeom prst="rightArrow">
            <a:avLst>
              <a:gd name="adj1" fmla="val 50000"/>
              <a:gd name="adj2" fmla="val 50917"/>
            </a:avLst>
          </a:prstGeom>
          <a:solidFill>
            <a:srgbClr val="00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11" name="Flecha izquierda 10"/>
          <p:cNvSpPr/>
          <p:nvPr/>
        </p:nvSpPr>
        <p:spPr>
          <a:xfrm>
            <a:off x="7099871" y="2195114"/>
            <a:ext cx="1387011" cy="937517"/>
          </a:xfrm>
          <a:prstGeom prst="leftArrow">
            <a:avLst/>
          </a:prstGeom>
          <a:solidFill>
            <a:srgbClr val="00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37965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25094" t="45256" r="41486" b="22185"/>
          <a:stretch/>
        </p:blipFill>
        <p:spPr>
          <a:xfrm>
            <a:off x="-13698" y="1091991"/>
            <a:ext cx="12311864" cy="6091190"/>
          </a:xfrm>
          <a:prstGeom prst="rect">
            <a:avLst/>
          </a:prstGeom>
        </p:spPr>
      </p:pic>
      <p:sp>
        <p:nvSpPr>
          <p:cNvPr id="2" name="Título 1"/>
          <p:cNvSpPr>
            <a:spLocks noGrp="1"/>
          </p:cNvSpPr>
          <p:nvPr>
            <p:ph type="title"/>
          </p:nvPr>
        </p:nvSpPr>
        <p:spPr>
          <a:xfrm>
            <a:off x="1" y="0"/>
            <a:ext cx="12284466" cy="1520575"/>
          </a:xfrm>
          <a:solidFill>
            <a:srgbClr val="FF33CC"/>
          </a:solidFill>
        </p:spPr>
        <p:txBody>
          <a:bodyPr>
            <a:noAutofit/>
          </a:bodyPr>
          <a:lstStyle/>
          <a:p>
            <a:pPr algn="ctr"/>
            <a:r>
              <a:rPr lang="es-HN" sz="3200" b="1" dirty="0">
                <a:latin typeface="Arial" panose="020B0604020202020204" pitchFamily="34" charset="0"/>
                <a:cs typeface="Arial" panose="020B0604020202020204" pitchFamily="34" charset="0"/>
              </a:rPr>
              <a:t>¿Quiénes asisten al Sínodo?</a:t>
            </a:r>
            <a:br>
              <a:rPr lang="es-HN" sz="3200" b="1" dirty="0">
                <a:latin typeface="Arial" panose="020B0604020202020204" pitchFamily="34" charset="0"/>
                <a:cs typeface="Arial" panose="020B0604020202020204" pitchFamily="34" charset="0"/>
              </a:rPr>
            </a:br>
            <a:r>
              <a:rPr lang="es-HN" sz="3200" b="1" dirty="0">
                <a:latin typeface="Arial" panose="020B0604020202020204" pitchFamily="34" charset="0"/>
                <a:cs typeface="Arial" panose="020B0604020202020204" pitchFamily="34" charset="0"/>
              </a:rPr>
              <a:t>1. Obispos seleccionados por las </a:t>
            </a:r>
            <a:br>
              <a:rPr lang="es-HN" sz="3200" b="1" dirty="0">
                <a:latin typeface="Arial" panose="020B0604020202020204" pitchFamily="34" charset="0"/>
                <a:cs typeface="Arial" panose="020B0604020202020204" pitchFamily="34" charset="0"/>
              </a:rPr>
            </a:br>
            <a:r>
              <a:rPr lang="es-HN" sz="3200" b="1" dirty="0">
                <a:latin typeface="Arial" panose="020B0604020202020204" pitchFamily="34" charset="0"/>
                <a:cs typeface="Arial" panose="020B0604020202020204" pitchFamily="34" charset="0"/>
              </a:rPr>
              <a:t>Conferencia episcopales del país</a:t>
            </a:r>
          </a:p>
        </p:txBody>
      </p:sp>
    </p:spTree>
    <p:extLst>
      <p:ext uri="{BB962C8B-B14F-4D97-AF65-F5344CB8AC3E}">
        <p14:creationId xmlns:p14="http://schemas.microsoft.com/office/powerpoint/2010/main" val="3013838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12192001" cy="789402"/>
          </a:xfrm>
          <a:solidFill>
            <a:srgbClr val="FFCC00"/>
          </a:solidFill>
        </p:spPr>
        <p:txBody>
          <a:bodyPr>
            <a:normAutofit/>
          </a:bodyPr>
          <a:lstStyle/>
          <a:p>
            <a:pPr algn="ctr"/>
            <a:r>
              <a:rPr lang="es-HN" sz="3200" b="1" dirty="0">
                <a:latin typeface="Arial" panose="020B0604020202020204" pitchFamily="34" charset="0"/>
                <a:cs typeface="Arial" panose="020B0604020202020204" pitchFamily="34" charset="0"/>
              </a:rPr>
              <a:t>2. Algunos miembros de la Curia de Roma (junto al Papa)</a:t>
            </a:r>
          </a:p>
        </p:txBody>
      </p:sp>
      <p:pic>
        <p:nvPicPr>
          <p:cNvPr id="5" name="Marcador de contenido 4"/>
          <p:cNvPicPr>
            <a:picLocks noGrp="1" noChangeAspect="1"/>
          </p:cNvPicPr>
          <p:nvPr>
            <p:ph idx="1"/>
          </p:nvPr>
        </p:nvPicPr>
        <p:blipFill rotWithShape="1">
          <a:blip r:embed="rId2"/>
          <a:srcRect l="24389" t="44376" r="38094" b="19010"/>
          <a:stretch/>
        </p:blipFill>
        <p:spPr>
          <a:xfrm>
            <a:off x="-60016" y="681109"/>
            <a:ext cx="12252016" cy="6176891"/>
          </a:xfrm>
          <a:prstGeom prst="rect">
            <a:avLst/>
          </a:prstGeom>
        </p:spPr>
      </p:pic>
    </p:spTree>
    <p:extLst>
      <p:ext uri="{BB962C8B-B14F-4D97-AF65-F5344CB8AC3E}">
        <p14:creationId xmlns:p14="http://schemas.microsoft.com/office/powerpoint/2010/main" val="140594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974035"/>
          </a:xfrm>
          <a:solidFill>
            <a:srgbClr val="00FFFF"/>
          </a:solidFill>
        </p:spPr>
        <p:txBody>
          <a:bodyPr>
            <a:normAutofit/>
          </a:bodyPr>
          <a:lstStyle/>
          <a:p>
            <a:r>
              <a:rPr lang="es-HN" sz="4000" b="1" dirty="0">
                <a:latin typeface="Arial" panose="020B0604020202020204" pitchFamily="34" charset="0"/>
                <a:cs typeface="Arial" panose="020B0604020202020204" pitchFamily="34" charset="0"/>
              </a:rPr>
              <a:t>3</a:t>
            </a:r>
            <a:r>
              <a:rPr lang="es-HN" b="1" dirty="0">
                <a:latin typeface="Arial" panose="020B0604020202020204" pitchFamily="34" charset="0"/>
                <a:cs typeface="Arial" panose="020B0604020202020204" pitchFamily="34" charset="0"/>
              </a:rPr>
              <a:t>. </a:t>
            </a:r>
            <a:r>
              <a:rPr lang="es-HN" sz="4000" b="1" dirty="0">
                <a:latin typeface="Arial" panose="020B0604020202020204" pitchFamily="34" charset="0"/>
                <a:cs typeface="Arial" panose="020B0604020202020204" pitchFamily="34" charset="0"/>
              </a:rPr>
              <a:t>Representantes de Congregaciones religiosas</a:t>
            </a:r>
          </a:p>
        </p:txBody>
      </p:sp>
      <p:pic>
        <p:nvPicPr>
          <p:cNvPr id="4" name="Marcador de contenido 3"/>
          <p:cNvPicPr>
            <a:picLocks noGrp="1" noChangeAspect="1"/>
          </p:cNvPicPr>
          <p:nvPr>
            <p:ph idx="1"/>
          </p:nvPr>
        </p:nvPicPr>
        <p:blipFill rotWithShape="1">
          <a:blip r:embed="rId2"/>
          <a:srcRect l="25160" t="44477" r="39893" b="19390"/>
          <a:stretch/>
        </p:blipFill>
        <p:spPr>
          <a:xfrm>
            <a:off x="0" y="795132"/>
            <a:ext cx="12264887" cy="6062868"/>
          </a:xfrm>
          <a:prstGeom prst="rect">
            <a:avLst/>
          </a:prstGeom>
          <a:solidFill>
            <a:srgbClr val="00FFFF"/>
          </a:solidFill>
        </p:spPr>
      </p:pic>
    </p:spTree>
    <p:extLst>
      <p:ext uri="{BB962C8B-B14F-4D97-AF65-F5344CB8AC3E}">
        <p14:creationId xmlns:p14="http://schemas.microsoft.com/office/powerpoint/2010/main" val="694533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24903" t="43939" r="41306" b="19067"/>
          <a:stretch/>
        </p:blipFill>
        <p:spPr>
          <a:xfrm>
            <a:off x="0" y="1311964"/>
            <a:ext cx="12231757" cy="5625547"/>
          </a:xfrm>
          <a:prstGeom prst="rect">
            <a:avLst/>
          </a:prstGeom>
        </p:spPr>
      </p:pic>
      <p:sp>
        <p:nvSpPr>
          <p:cNvPr id="2" name="Título 1"/>
          <p:cNvSpPr>
            <a:spLocks noGrp="1"/>
          </p:cNvSpPr>
          <p:nvPr>
            <p:ph type="title"/>
          </p:nvPr>
        </p:nvSpPr>
        <p:spPr>
          <a:xfrm>
            <a:off x="0" y="-1"/>
            <a:ext cx="12192000" cy="1311965"/>
          </a:xfrm>
          <a:solidFill>
            <a:srgbClr val="00FF00"/>
          </a:solidFill>
        </p:spPr>
        <p:txBody>
          <a:bodyPr>
            <a:normAutofit/>
          </a:bodyPr>
          <a:lstStyle/>
          <a:p>
            <a:pPr algn="ctr"/>
            <a:r>
              <a:rPr lang="es-HN" sz="3600" b="1" dirty="0">
                <a:latin typeface="Arial" panose="020B0604020202020204" pitchFamily="34" charset="0"/>
                <a:cs typeface="Arial" panose="020B0604020202020204" pitchFamily="34" charset="0"/>
              </a:rPr>
              <a:t>4. Ocasionalmente, algunos expertos en el tema,  y observadores laicos.</a:t>
            </a:r>
            <a:endParaRPr lang="es-ES_tradnl"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6342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210220" cy="1252329"/>
          </a:xfr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p:spPr>
        <p:txBody>
          <a:bodyPr>
            <a:normAutofit/>
          </a:bodyPr>
          <a:lstStyle/>
          <a:p>
            <a:pPr algn="ctr"/>
            <a:r>
              <a:rPr lang="es-HN" sz="3200" b="1" dirty="0">
                <a:latin typeface="Arial" panose="020B0604020202020204" pitchFamily="34" charset="0"/>
                <a:cs typeface="Arial" panose="020B0604020202020204" pitchFamily="34" charset="0"/>
              </a:rPr>
              <a:t>5. Además, el Papa elige algunos Obispos, </a:t>
            </a:r>
            <a:br>
              <a:rPr lang="es-HN" sz="3200" b="1" dirty="0">
                <a:latin typeface="Arial" panose="020B0604020202020204" pitchFamily="34" charset="0"/>
                <a:cs typeface="Arial" panose="020B0604020202020204" pitchFamily="34" charset="0"/>
              </a:rPr>
            </a:br>
            <a:r>
              <a:rPr lang="es-HN" sz="3200" b="1" dirty="0">
                <a:latin typeface="Arial" panose="020B0604020202020204" pitchFamily="34" charset="0"/>
                <a:cs typeface="Arial" panose="020B0604020202020204" pitchFamily="34" charset="0"/>
              </a:rPr>
              <a:t>para asistir al Sínodo</a:t>
            </a:r>
            <a:endParaRPr lang="es-ES_tradnl" sz="3200" b="1" dirty="0">
              <a:latin typeface="Arial" panose="020B0604020202020204" pitchFamily="34" charset="0"/>
              <a:cs typeface="Arial" panose="020B0604020202020204" pitchFamily="34" charset="0"/>
            </a:endParaRPr>
          </a:p>
        </p:txBody>
      </p:sp>
      <p:pic>
        <p:nvPicPr>
          <p:cNvPr id="5" name="Marcador de contenido 4"/>
          <p:cNvPicPr>
            <a:picLocks noGrp="1" noChangeAspect="1"/>
          </p:cNvPicPr>
          <p:nvPr>
            <p:ph idx="1"/>
          </p:nvPr>
        </p:nvPicPr>
        <p:blipFill rotWithShape="1">
          <a:blip r:embed="rId2"/>
          <a:srcRect l="24903" t="43016" r="38093" b="19752"/>
          <a:stretch/>
        </p:blipFill>
        <p:spPr>
          <a:xfrm>
            <a:off x="-47212" y="1103243"/>
            <a:ext cx="12304643" cy="5754757"/>
          </a:xfrm>
          <a:prstGeom prst="rect">
            <a:avLst/>
          </a:prstGeom>
        </p:spPr>
      </p:pic>
    </p:spTree>
    <p:extLst>
      <p:ext uri="{BB962C8B-B14F-4D97-AF65-F5344CB8AC3E}">
        <p14:creationId xmlns:p14="http://schemas.microsoft.com/office/powerpoint/2010/main" val="3552175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rotWithShape="1">
          <a:blip r:embed="rId2"/>
          <a:srcRect l="21305" t="42330" r="37195" b="17469"/>
          <a:stretch/>
        </p:blipFill>
        <p:spPr>
          <a:xfrm>
            <a:off x="-369870" y="-205483"/>
            <a:ext cx="12923382" cy="7171361"/>
          </a:xfrm>
          <a:prstGeom prst="rect">
            <a:avLst/>
          </a:prstGeom>
        </p:spPr>
      </p:pic>
      <p:sp>
        <p:nvSpPr>
          <p:cNvPr id="2" name="Título 1"/>
          <p:cNvSpPr>
            <a:spLocks noGrp="1"/>
          </p:cNvSpPr>
          <p:nvPr>
            <p:ph type="title"/>
          </p:nvPr>
        </p:nvSpPr>
        <p:spPr>
          <a:xfrm>
            <a:off x="9041258" y="-205483"/>
            <a:ext cx="3236360" cy="6924781"/>
          </a:xfrm>
          <a:solidFill>
            <a:srgbClr val="00FFFF"/>
          </a:solidFill>
        </p:spPr>
        <p:txBody>
          <a:bodyPr/>
          <a:lstStyle/>
          <a:p>
            <a:r>
              <a:rPr lang="es-HN" b="1" dirty="0"/>
              <a:t>El Sínodo está cerrado a los medios de</a:t>
            </a:r>
            <a:br>
              <a:rPr lang="es-HN" b="1" dirty="0"/>
            </a:br>
            <a:r>
              <a:rPr lang="es-HN" b="1" dirty="0"/>
              <a:t>comunicación</a:t>
            </a:r>
            <a:br>
              <a:rPr lang="es-HN" b="1" dirty="0"/>
            </a:br>
            <a:r>
              <a:rPr lang="es-HN" b="1" dirty="0"/>
              <a:t>y </a:t>
            </a:r>
            <a:br>
              <a:rPr lang="es-HN" b="1" dirty="0"/>
            </a:br>
            <a:r>
              <a:rPr lang="es-HN" b="1" dirty="0"/>
              <a:t>al público</a:t>
            </a:r>
            <a:endParaRPr lang="es-ES_tradnl" b="1" dirty="0"/>
          </a:p>
        </p:txBody>
      </p:sp>
    </p:spTree>
    <p:extLst>
      <p:ext uri="{BB962C8B-B14F-4D97-AF65-F5344CB8AC3E}">
        <p14:creationId xmlns:p14="http://schemas.microsoft.com/office/powerpoint/2010/main" val="1123741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1"/>
            <a:ext cx="12192000" cy="1284269"/>
          </a:xfrm>
          <a:solidFill>
            <a:srgbClr val="FF3399"/>
          </a:solidFill>
        </p:spPr>
        <p:txBody>
          <a:bodyPr>
            <a:normAutofit/>
          </a:bodyPr>
          <a:lstStyle/>
          <a:p>
            <a:pPr algn="ctr"/>
            <a:r>
              <a:rPr lang="es-HN" sz="3600" dirty="0">
                <a:latin typeface="Arial Black" panose="020B0A04020102020204" pitchFamily="34" charset="0"/>
              </a:rPr>
              <a:t>La 1ª semana: Presentaciones individuales de algunos Delegados</a:t>
            </a:r>
            <a:endParaRPr lang="es-ES_tradnl" sz="3600" dirty="0">
              <a:latin typeface="Arial Black" panose="020B0A04020102020204" pitchFamily="34" charset="0"/>
            </a:endParaRPr>
          </a:p>
        </p:txBody>
      </p:sp>
      <p:pic>
        <p:nvPicPr>
          <p:cNvPr id="5" name="Imagen 4"/>
          <p:cNvPicPr>
            <a:picLocks noChangeAspect="1"/>
          </p:cNvPicPr>
          <p:nvPr/>
        </p:nvPicPr>
        <p:blipFill rotWithShape="1">
          <a:blip r:embed="rId2"/>
          <a:srcRect l="20337" t="44157" r="40658" b="18409"/>
          <a:stretch/>
        </p:blipFill>
        <p:spPr>
          <a:xfrm>
            <a:off x="0" y="1169581"/>
            <a:ext cx="12291237" cy="6036543"/>
          </a:xfrm>
          <a:prstGeom prst="rect">
            <a:avLst/>
          </a:prstGeom>
        </p:spPr>
      </p:pic>
    </p:spTree>
    <p:extLst>
      <p:ext uri="{BB962C8B-B14F-4D97-AF65-F5344CB8AC3E}">
        <p14:creationId xmlns:p14="http://schemas.microsoft.com/office/powerpoint/2010/main" val="758149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1999" cy="958467"/>
          </a:xfrm>
          <a:solidFill>
            <a:srgbClr val="FF3399"/>
          </a:solidFill>
        </p:spPr>
        <p:txBody>
          <a:bodyPr>
            <a:normAutofit/>
          </a:bodyPr>
          <a:lstStyle/>
          <a:p>
            <a:r>
              <a:rPr lang="es-HN" sz="3600" dirty="0">
                <a:latin typeface="Arial Black" panose="020B0A04020102020204" pitchFamily="34" charset="0"/>
              </a:rPr>
              <a:t>La 2ª semana. Reuniones en grupo por idioma</a:t>
            </a:r>
            <a:endParaRPr lang="es-ES_tradnl" sz="3600" dirty="0">
              <a:latin typeface="Arial Black" panose="020B0A04020102020204" pitchFamily="34" charset="0"/>
            </a:endParaRPr>
          </a:p>
        </p:txBody>
      </p:sp>
      <p:pic>
        <p:nvPicPr>
          <p:cNvPr id="8" name="Imagen 7"/>
          <p:cNvPicPr>
            <a:picLocks noChangeAspect="1"/>
          </p:cNvPicPr>
          <p:nvPr/>
        </p:nvPicPr>
        <p:blipFill rotWithShape="1">
          <a:blip r:embed="rId2"/>
          <a:srcRect t="9677" b="11501"/>
          <a:stretch/>
        </p:blipFill>
        <p:spPr>
          <a:xfrm>
            <a:off x="0" y="958467"/>
            <a:ext cx="12192000" cy="6261040"/>
          </a:xfrm>
          <a:prstGeom prst="rect">
            <a:avLst/>
          </a:prstGeom>
        </p:spPr>
      </p:pic>
    </p:spTree>
    <p:extLst>
      <p:ext uri="{BB962C8B-B14F-4D97-AF65-F5344CB8AC3E}">
        <p14:creationId xmlns:p14="http://schemas.microsoft.com/office/powerpoint/2010/main" val="2705859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1"/>
            <a:ext cx="12192001" cy="914399"/>
          </a:xfr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p:spPr>
        <p:txBody>
          <a:bodyPr>
            <a:normAutofit fontScale="90000"/>
          </a:bodyPr>
          <a:lstStyle/>
          <a:p>
            <a:pPr algn="ctr"/>
            <a:r>
              <a:rPr lang="es-HN" sz="3200" dirty="0">
                <a:latin typeface="Arial Black" panose="020B0A04020102020204" pitchFamily="34" charset="0"/>
              </a:rPr>
              <a:t>Al fin, el Papa escribe una Exhortación apostólica con </a:t>
            </a:r>
            <a:br>
              <a:rPr lang="es-HN" sz="3200" dirty="0">
                <a:latin typeface="Arial Black" panose="020B0A04020102020204" pitchFamily="34" charset="0"/>
              </a:rPr>
            </a:br>
            <a:r>
              <a:rPr lang="es-HN" sz="3200" dirty="0">
                <a:latin typeface="Arial Black" panose="020B0A04020102020204" pitchFamily="34" charset="0"/>
              </a:rPr>
              <a:t>la ayuda del equipo permanente</a:t>
            </a:r>
            <a:endParaRPr lang="es-ES_tradnl" sz="3200" dirty="0">
              <a:latin typeface="Arial Black" panose="020B0A04020102020204" pitchFamily="34" charset="0"/>
            </a:endParaRPr>
          </a:p>
        </p:txBody>
      </p:sp>
      <p:pic>
        <p:nvPicPr>
          <p:cNvPr id="5" name="Imagen 4"/>
          <p:cNvPicPr>
            <a:picLocks noChangeAspect="1"/>
          </p:cNvPicPr>
          <p:nvPr/>
        </p:nvPicPr>
        <p:blipFill rotWithShape="1">
          <a:blip r:embed="rId2"/>
          <a:srcRect t="5287" b="6586"/>
          <a:stretch/>
        </p:blipFill>
        <p:spPr>
          <a:xfrm>
            <a:off x="-1" y="914400"/>
            <a:ext cx="12192001" cy="6283842"/>
          </a:xfrm>
          <a:prstGeom prst="rect">
            <a:avLst/>
          </a:prstGeom>
        </p:spPr>
      </p:pic>
    </p:spTree>
    <p:extLst>
      <p:ext uri="{BB962C8B-B14F-4D97-AF65-F5344CB8AC3E}">
        <p14:creationId xmlns:p14="http://schemas.microsoft.com/office/powerpoint/2010/main" val="293138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4B0F38-F4A3-C7C2-E890-421ADD66AF4C}"/>
              </a:ext>
            </a:extLst>
          </p:cNvPr>
          <p:cNvSpPr>
            <a:spLocks noGrp="1"/>
          </p:cNvSpPr>
          <p:nvPr>
            <p:ph type="title"/>
          </p:nvPr>
        </p:nvSpPr>
        <p:spPr/>
        <p:txBody>
          <a:bodyPr/>
          <a:lstStyle/>
          <a:p>
            <a:endParaRPr lang="es-HN"/>
          </a:p>
        </p:txBody>
      </p:sp>
      <p:pic>
        <p:nvPicPr>
          <p:cNvPr id="5" name="Marcador de contenido 4" descr="Texto, Carta">
            <a:extLst>
              <a:ext uri="{FF2B5EF4-FFF2-40B4-BE49-F238E27FC236}">
                <a16:creationId xmlns:a16="http://schemas.microsoft.com/office/drawing/2014/main" id="{DBCBFB1D-CDB4-3BAA-A748-A0D216CEAC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91886"/>
            <a:ext cx="12192000" cy="7360417"/>
          </a:xfrm>
        </p:spPr>
      </p:pic>
    </p:spTree>
    <p:extLst>
      <p:ext uri="{BB962C8B-B14F-4D97-AF65-F5344CB8AC3E}">
        <p14:creationId xmlns:p14="http://schemas.microsoft.com/office/powerpoint/2010/main" val="3354312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3709"/>
            <a:ext cx="5400261" cy="844826"/>
          </a:xfrm>
          <a:solidFill>
            <a:srgbClr val="FFFF00"/>
          </a:solidFill>
        </p:spPr>
        <p:txBody>
          <a:bodyPr>
            <a:normAutofit/>
          </a:bodyPr>
          <a:lstStyle/>
          <a:p>
            <a:pPr algn="ctr"/>
            <a:r>
              <a:rPr lang="es-HN" sz="3600" dirty="0">
                <a:latin typeface="Bahnschrift SemiBold" panose="020B0502040204020203" pitchFamily="34" charset="0"/>
              </a:rPr>
              <a:t>HAY 3 TIPOS DE SÍNODOS</a:t>
            </a:r>
          </a:p>
        </p:txBody>
      </p:sp>
      <p:sp>
        <p:nvSpPr>
          <p:cNvPr id="4" name="Título 1"/>
          <p:cNvSpPr txBox="1">
            <a:spLocks/>
          </p:cNvSpPr>
          <p:nvPr/>
        </p:nvSpPr>
        <p:spPr>
          <a:xfrm>
            <a:off x="0" y="1253273"/>
            <a:ext cx="7451035" cy="844826"/>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1. Sínodos Ordinarios</a:t>
            </a:r>
          </a:p>
        </p:txBody>
      </p:sp>
      <p:sp>
        <p:nvSpPr>
          <p:cNvPr id="5" name="Título 1"/>
          <p:cNvSpPr txBox="1">
            <a:spLocks/>
          </p:cNvSpPr>
          <p:nvPr/>
        </p:nvSpPr>
        <p:spPr>
          <a:xfrm>
            <a:off x="52706" y="3794557"/>
            <a:ext cx="7487851" cy="832765"/>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2. Extraordinarios</a:t>
            </a:r>
          </a:p>
        </p:txBody>
      </p:sp>
      <p:sp>
        <p:nvSpPr>
          <p:cNvPr id="6" name="Título 1"/>
          <p:cNvSpPr txBox="1">
            <a:spLocks/>
          </p:cNvSpPr>
          <p:nvPr/>
        </p:nvSpPr>
        <p:spPr>
          <a:xfrm>
            <a:off x="52706" y="5515428"/>
            <a:ext cx="6983745" cy="909565"/>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3. Sínodos Especiales</a:t>
            </a:r>
          </a:p>
        </p:txBody>
      </p:sp>
      <p:pic>
        <p:nvPicPr>
          <p:cNvPr id="1030" name="Picture 6" descr="Sínodo familia - Ultimas noticias"/>
          <p:cNvPicPr>
            <a:picLocks noChangeAspect="1" noChangeArrowheads="1"/>
          </p:cNvPicPr>
          <p:nvPr/>
        </p:nvPicPr>
        <p:blipFill rotWithShape="1">
          <a:blip r:embed="rId2">
            <a:extLst>
              <a:ext uri="{28A0092B-C50C-407E-A947-70E740481C1C}">
                <a14:useLocalDpi xmlns:a14="http://schemas.microsoft.com/office/drawing/2010/main" val="0"/>
              </a:ext>
            </a:extLst>
          </a:blip>
          <a:srcRect b="7472"/>
          <a:stretch/>
        </p:blipFill>
        <p:spPr bwMode="auto">
          <a:xfrm>
            <a:off x="3725517" y="2811033"/>
            <a:ext cx="4776082" cy="2023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ínodo de obispos le pide al papa Francisco ordenación de sacerdotes de  hombres casad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887" y="178904"/>
            <a:ext cx="5621605" cy="25062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cia Oblata en el Sínodo Especial para la Amazonía 2019 | OMI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035" y="4749566"/>
            <a:ext cx="4989443" cy="2136697"/>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p:cNvSpPr txBox="1">
            <a:spLocks/>
          </p:cNvSpPr>
          <p:nvPr/>
        </p:nvSpPr>
        <p:spPr>
          <a:xfrm>
            <a:off x="5882966" y="2320550"/>
            <a:ext cx="4356242" cy="354851"/>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2400" b="1" dirty="0">
                <a:latin typeface="+mn-lt"/>
              </a:rPr>
              <a:t>Sínodo sobre la misión del Obispo</a:t>
            </a:r>
          </a:p>
        </p:txBody>
      </p:sp>
    </p:spTree>
    <p:extLst>
      <p:ext uri="{BB962C8B-B14F-4D97-AF65-F5344CB8AC3E}">
        <p14:creationId xmlns:p14="http://schemas.microsoft.com/office/powerpoint/2010/main" val="788170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lfayomega.es/wp-content/uploads/2012/10/TodoSobreSinodos3_3144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9133" y="-340241"/>
            <a:ext cx="13914017" cy="8105254"/>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a:xfrm>
            <a:off x="921082" y="0"/>
            <a:ext cx="10535093" cy="701748"/>
          </a:xfrm>
          <a:solidFill>
            <a:srgbClr val="00FFFF"/>
          </a:solidFill>
        </p:spPr>
        <p:txBody>
          <a:bodyPr>
            <a:normAutofit/>
          </a:bodyPr>
          <a:lstStyle/>
          <a:p>
            <a:pPr algn="ctr"/>
            <a:r>
              <a:rPr lang="es-HN" sz="3200" b="1" dirty="0">
                <a:latin typeface="Arial" panose="020B0604020202020204" pitchFamily="34" charset="0"/>
                <a:cs typeface="Arial" panose="020B0604020202020204" pitchFamily="34" charset="0"/>
              </a:rPr>
              <a:t>2. LOS SÍNODOS EXTRAORDINARIOS</a:t>
            </a:r>
          </a:p>
        </p:txBody>
      </p:sp>
    </p:spTree>
    <p:extLst>
      <p:ext uri="{BB962C8B-B14F-4D97-AF65-F5344CB8AC3E}">
        <p14:creationId xmlns:p14="http://schemas.microsoft.com/office/powerpoint/2010/main" val="2637988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609600"/>
          </a:xfrm>
          <a:solidFill>
            <a:srgbClr val="00FFFF"/>
          </a:solidFill>
        </p:spPr>
        <p:txBody>
          <a:bodyPr>
            <a:normAutofit fontScale="90000"/>
          </a:bodyPr>
          <a:lstStyle/>
          <a:p>
            <a:pPr algn="ctr"/>
            <a:r>
              <a:rPr lang="es-MX" sz="4000" b="1" dirty="0">
                <a:latin typeface="Arial Black" panose="020B0A04020102020204" pitchFamily="34" charset="0"/>
              </a:rPr>
              <a:t>Sínodos extraordinarios</a:t>
            </a:r>
            <a:endParaRPr lang="es-HN" b="1" dirty="0"/>
          </a:p>
        </p:txBody>
      </p:sp>
      <p:sp>
        <p:nvSpPr>
          <p:cNvPr id="3" name="Marcador de contenido 2"/>
          <p:cNvSpPr>
            <a:spLocks noGrp="1"/>
          </p:cNvSpPr>
          <p:nvPr>
            <p:ph idx="1"/>
          </p:nvPr>
        </p:nvSpPr>
        <p:spPr>
          <a:xfrm>
            <a:off x="0" y="609599"/>
            <a:ext cx="4688958" cy="6248401"/>
          </a:xfrm>
          <a:solidFill>
            <a:srgbClr val="66FF33"/>
          </a:solidFill>
        </p:spPr>
        <p:txBody>
          <a:bodyPr>
            <a:noAutofit/>
          </a:bodyPr>
          <a:lstStyle/>
          <a:p>
            <a:pPr marL="0" indent="0" algn="ctr">
              <a:buNone/>
            </a:pPr>
            <a:r>
              <a:rPr lang="es-MX" sz="3600" b="1" dirty="0">
                <a:cs typeface="Arial" panose="020B0604020202020204" pitchFamily="34" charset="0"/>
              </a:rPr>
              <a:t>Hasta la fecha sólo han existido 3 Sínodos extraordinarios:</a:t>
            </a:r>
          </a:p>
          <a:p>
            <a:pPr marL="0" indent="0" algn="ctr">
              <a:buNone/>
            </a:pPr>
            <a:endParaRPr lang="es-MX" sz="3600" b="1" dirty="0">
              <a:cs typeface="Arial" panose="020B0604020202020204" pitchFamily="34" charset="0"/>
            </a:endParaRPr>
          </a:p>
          <a:p>
            <a:pPr>
              <a:spcBef>
                <a:spcPts val="0"/>
              </a:spcBef>
            </a:pPr>
            <a:r>
              <a:rPr lang="es-MX" b="1" dirty="0">
                <a:cs typeface="Arial" panose="020B0604020202020204" pitchFamily="34" charset="0"/>
              </a:rPr>
              <a:t>1969. Cooperación de las Conferencias Episcopales con la Santa Sede.</a:t>
            </a:r>
          </a:p>
          <a:p>
            <a:pPr>
              <a:spcBef>
                <a:spcPts val="0"/>
              </a:spcBef>
            </a:pPr>
            <a:endParaRPr lang="es-MX" b="1" dirty="0">
              <a:cs typeface="Arial" panose="020B0604020202020204" pitchFamily="34" charset="0"/>
            </a:endParaRPr>
          </a:p>
          <a:p>
            <a:pPr>
              <a:spcBef>
                <a:spcPts val="0"/>
              </a:spcBef>
            </a:pPr>
            <a:r>
              <a:rPr lang="es-MX" b="1" dirty="0">
                <a:cs typeface="Arial" panose="020B0604020202020204" pitchFamily="34" charset="0"/>
              </a:rPr>
              <a:t>1985. Conmemoración del Concilio Vaticano II.</a:t>
            </a:r>
          </a:p>
          <a:p>
            <a:pPr>
              <a:spcBef>
                <a:spcPts val="0"/>
              </a:spcBef>
            </a:pPr>
            <a:endParaRPr lang="es-MX" b="1" dirty="0">
              <a:cs typeface="Arial" panose="020B0604020202020204" pitchFamily="34" charset="0"/>
            </a:endParaRPr>
          </a:p>
          <a:p>
            <a:pPr>
              <a:spcBef>
                <a:spcPts val="0"/>
              </a:spcBef>
            </a:pPr>
            <a:r>
              <a:rPr lang="es-MX" b="1" dirty="0">
                <a:cs typeface="Arial" panose="020B0604020202020204" pitchFamily="34" charset="0"/>
              </a:rPr>
              <a:t>2014. Los desafíos de la familia</a:t>
            </a:r>
          </a:p>
          <a:p>
            <a:pPr marL="0" indent="0" algn="ctr">
              <a:spcBef>
                <a:spcPts val="0"/>
              </a:spcBef>
              <a:buNone/>
            </a:pPr>
            <a:endParaRPr lang="es-MX" b="1" dirty="0">
              <a:cs typeface="Arial" panose="020B0604020202020204" pitchFamily="34" charset="0"/>
            </a:endParaRPr>
          </a:p>
        </p:txBody>
      </p:sp>
      <p:pic>
        <p:nvPicPr>
          <p:cNvPr id="6" name="Imagen 5"/>
          <p:cNvPicPr>
            <a:picLocks noChangeAspect="1"/>
          </p:cNvPicPr>
          <p:nvPr/>
        </p:nvPicPr>
        <p:blipFill>
          <a:blip r:embed="rId3"/>
          <a:stretch>
            <a:fillRect/>
          </a:stretch>
        </p:blipFill>
        <p:spPr>
          <a:xfrm>
            <a:off x="4688958" y="1105787"/>
            <a:ext cx="7503042" cy="4614530"/>
          </a:xfrm>
          <a:prstGeom prst="rect">
            <a:avLst/>
          </a:prstGeom>
        </p:spPr>
      </p:pic>
    </p:spTree>
    <p:extLst>
      <p:ext uri="{BB962C8B-B14F-4D97-AF65-F5344CB8AC3E}">
        <p14:creationId xmlns:p14="http://schemas.microsoft.com/office/powerpoint/2010/main" val="1426458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233377"/>
          </a:xfrm>
          <a:solidFill>
            <a:srgbClr val="FFC000"/>
          </a:solidFill>
        </p:spPr>
        <p:txBody>
          <a:bodyPr>
            <a:noAutofit/>
          </a:bodyPr>
          <a:lstStyle/>
          <a:p>
            <a:r>
              <a:rPr lang="es-HN" sz="3200" b="1" dirty="0">
                <a:latin typeface="Arial Black" panose="020B0A04020102020204" pitchFamily="34" charset="0"/>
              </a:rPr>
              <a:t>   Los Sínodos extraordinarios son Asambleas para examinar asuntos urgentes que interesan a la Iglesia</a:t>
            </a:r>
            <a:endParaRPr lang="es-ES_tradnl" sz="3200" b="1" dirty="0">
              <a:latin typeface="Arial Black" panose="020B0A04020102020204" pitchFamily="34" charset="0"/>
            </a:endParaRPr>
          </a:p>
        </p:txBody>
      </p:sp>
      <p:pic>
        <p:nvPicPr>
          <p:cNvPr id="6" name="Marcador de contenido 5"/>
          <p:cNvPicPr>
            <a:picLocks noGrp="1" noChangeAspect="1"/>
          </p:cNvPicPr>
          <p:nvPr>
            <p:ph idx="1"/>
          </p:nvPr>
        </p:nvPicPr>
        <p:blipFill rotWithShape="1">
          <a:blip r:embed="rId2"/>
          <a:srcRect l="8266" t="8990" r="9478" b="13352"/>
          <a:stretch/>
        </p:blipFill>
        <p:spPr>
          <a:xfrm>
            <a:off x="0" y="1233378"/>
            <a:ext cx="12192000" cy="5699050"/>
          </a:xfrm>
          <a:prstGeom prst="rect">
            <a:avLst/>
          </a:prstGeom>
        </p:spPr>
      </p:pic>
    </p:spTree>
    <p:extLst>
      <p:ext uri="{BB962C8B-B14F-4D97-AF65-F5344CB8AC3E}">
        <p14:creationId xmlns:p14="http://schemas.microsoft.com/office/powerpoint/2010/main" val="3233419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783855"/>
            <a:ext cx="12096520" cy="1074144"/>
          </a:xfrm>
          <a:solidFill>
            <a:srgbClr val="FFFF00"/>
          </a:solidFill>
        </p:spPr>
        <p:txBody>
          <a:bodyPr>
            <a:noAutofit/>
          </a:bodyPr>
          <a:lstStyle/>
          <a:p>
            <a:pPr algn="ctr"/>
            <a:r>
              <a:rPr lang="es-HN" sz="3200" dirty="0">
                <a:latin typeface="Arial Black" panose="020B0A04020102020204" pitchFamily="34" charset="0"/>
              </a:rPr>
              <a:t>Los Sínodos extraordinarios requieren menos participantes. Sólo ha habido 3 hasta 2021</a:t>
            </a:r>
            <a:endParaRPr lang="es-ES_tradnl" sz="3200" dirty="0">
              <a:latin typeface="Arial Black" panose="020B0A04020102020204" pitchFamily="34" charset="0"/>
            </a:endParaRPr>
          </a:p>
        </p:txBody>
      </p:sp>
      <p:pic>
        <p:nvPicPr>
          <p:cNvPr id="6" name="Marcador de contenido 5"/>
          <p:cNvPicPr>
            <a:picLocks noGrp="1" noChangeAspect="1"/>
          </p:cNvPicPr>
          <p:nvPr>
            <p:ph idx="1"/>
          </p:nvPr>
        </p:nvPicPr>
        <p:blipFill rotWithShape="1">
          <a:blip r:embed="rId2"/>
          <a:srcRect l="7648" t="6839" r="10547" b="12225"/>
          <a:stretch/>
        </p:blipFill>
        <p:spPr>
          <a:xfrm>
            <a:off x="0" y="0"/>
            <a:ext cx="12192000" cy="5783855"/>
          </a:xfrm>
          <a:prstGeom prst="rect">
            <a:avLst/>
          </a:prstGeom>
        </p:spPr>
      </p:pic>
    </p:spTree>
    <p:extLst>
      <p:ext uri="{BB962C8B-B14F-4D97-AF65-F5344CB8AC3E}">
        <p14:creationId xmlns:p14="http://schemas.microsoft.com/office/powerpoint/2010/main" val="2912036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3709"/>
            <a:ext cx="5400261" cy="844826"/>
          </a:xfrm>
          <a:solidFill>
            <a:srgbClr val="FFFF00"/>
          </a:solidFill>
        </p:spPr>
        <p:txBody>
          <a:bodyPr>
            <a:normAutofit/>
          </a:bodyPr>
          <a:lstStyle/>
          <a:p>
            <a:pPr algn="ctr"/>
            <a:r>
              <a:rPr lang="es-HN" sz="3600" dirty="0">
                <a:latin typeface="Bahnschrift SemiBold" panose="020B0502040204020203" pitchFamily="34" charset="0"/>
              </a:rPr>
              <a:t>HAY 3 TIPOS DE SÍNODOS</a:t>
            </a:r>
          </a:p>
        </p:txBody>
      </p:sp>
      <p:sp>
        <p:nvSpPr>
          <p:cNvPr id="4" name="Título 1"/>
          <p:cNvSpPr txBox="1">
            <a:spLocks/>
          </p:cNvSpPr>
          <p:nvPr/>
        </p:nvSpPr>
        <p:spPr>
          <a:xfrm>
            <a:off x="0" y="1253273"/>
            <a:ext cx="7451035" cy="844826"/>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1. Sínodos Ordinarios</a:t>
            </a:r>
          </a:p>
        </p:txBody>
      </p:sp>
      <p:sp>
        <p:nvSpPr>
          <p:cNvPr id="5" name="Título 1"/>
          <p:cNvSpPr txBox="1">
            <a:spLocks/>
          </p:cNvSpPr>
          <p:nvPr/>
        </p:nvSpPr>
        <p:spPr>
          <a:xfrm>
            <a:off x="52706" y="3794557"/>
            <a:ext cx="7487851" cy="832765"/>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2. Extraordinarios</a:t>
            </a:r>
          </a:p>
        </p:txBody>
      </p:sp>
      <p:sp>
        <p:nvSpPr>
          <p:cNvPr id="6" name="Título 1"/>
          <p:cNvSpPr txBox="1">
            <a:spLocks/>
          </p:cNvSpPr>
          <p:nvPr/>
        </p:nvSpPr>
        <p:spPr>
          <a:xfrm>
            <a:off x="52706" y="5515428"/>
            <a:ext cx="6983745" cy="909565"/>
          </a:xfrm>
          <a:prstGeom prst="rect">
            <a:avLst/>
          </a:prstGeom>
          <a:solidFill>
            <a:srgbClr val="00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3600" dirty="0">
                <a:latin typeface="Bahnschrift SemiBold" panose="020B0502040204020203" pitchFamily="34" charset="0"/>
              </a:rPr>
              <a:t>3. Sínodos Especiales</a:t>
            </a:r>
          </a:p>
        </p:txBody>
      </p:sp>
      <p:pic>
        <p:nvPicPr>
          <p:cNvPr id="1030" name="Picture 6" descr="Sínodo familia - Ultimas noticias"/>
          <p:cNvPicPr>
            <a:picLocks noChangeAspect="1" noChangeArrowheads="1"/>
          </p:cNvPicPr>
          <p:nvPr/>
        </p:nvPicPr>
        <p:blipFill rotWithShape="1">
          <a:blip r:embed="rId2">
            <a:extLst>
              <a:ext uri="{28A0092B-C50C-407E-A947-70E740481C1C}">
                <a14:useLocalDpi xmlns:a14="http://schemas.microsoft.com/office/drawing/2010/main" val="0"/>
              </a:ext>
            </a:extLst>
          </a:blip>
          <a:srcRect b="7472"/>
          <a:stretch/>
        </p:blipFill>
        <p:spPr bwMode="auto">
          <a:xfrm>
            <a:off x="3725517" y="2811033"/>
            <a:ext cx="4776082" cy="2023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ínodo de obispos le pide al papa Francisco ordenación de sacerdotes de  hombres casad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887" y="178904"/>
            <a:ext cx="5621605" cy="25062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cia Oblata en el Sínodo Especial para la Amazonía 2019 | OMI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035" y="4749566"/>
            <a:ext cx="4989443" cy="2136697"/>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p:cNvSpPr txBox="1">
            <a:spLocks/>
          </p:cNvSpPr>
          <p:nvPr/>
        </p:nvSpPr>
        <p:spPr>
          <a:xfrm>
            <a:off x="5882966" y="2320550"/>
            <a:ext cx="4356242" cy="354851"/>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sz="2400" b="1" dirty="0">
                <a:latin typeface="+mn-lt"/>
              </a:rPr>
              <a:t>Sínodo sobre la misión del Obispo</a:t>
            </a:r>
          </a:p>
        </p:txBody>
      </p:sp>
    </p:spTree>
    <p:extLst>
      <p:ext uri="{BB962C8B-B14F-4D97-AF65-F5344CB8AC3E}">
        <p14:creationId xmlns:p14="http://schemas.microsoft.com/office/powerpoint/2010/main" val="756399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637953"/>
            <a:ext cx="7444873" cy="6220047"/>
          </a:xfr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a:normAutofit lnSpcReduction="10000"/>
          </a:bodyPr>
          <a:lstStyle/>
          <a:p>
            <a:pPr>
              <a:spcBef>
                <a:spcPts val="0"/>
              </a:spcBef>
            </a:pPr>
            <a:r>
              <a:rPr lang="es-MX" sz="2400" b="1" dirty="0">
                <a:cs typeface="Arial" panose="020B0604020202020204" pitchFamily="34" charset="0"/>
              </a:rPr>
              <a:t>1980. Sínodo Obispos Países Bajos. Doc. </a:t>
            </a:r>
            <a:r>
              <a:rPr lang="es-MX" sz="2400" b="1" i="1" dirty="0">
                <a:cs typeface="Arial" panose="020B0604020202020204" pitchFamily="34" charset="0"/>
              </a:rPr>
              <a:t>La situación pastoral en Países Bajos</a:t>
            </a:r>
          </a:p>
          <a:p>
            <a:pPr>
              <a:spcBef>
                <a:spcPts val="0"/>
              </a:spcBef>
            </a:pPr>
            <a:r>
              <a:rPr lang="es-MX" sz="2400" b="1" dirty="0">
                <a:cs typeface="Arial" panose="020B0604020202020204" pitchFamily="34" charset="0"/>
              </a:rPr>
              <a:t>1991. Sínodo Obispos Europa. </a:t>
            </a:r>
            <a:r>
              <a:rPr lang="es-MX" sz="2400" b="1" dirty="0" err="1">
                <a:cs typeface="Arial" panose="020B0604020202020204" pitchFamily="34" charset="0"/>
              </a:rPr>
              <a:t>Doc</a:t>
            </a:r>
            <a:r>
              <a:rPr lang="es-MX" sz="2400" b="1" dirty="0">
                <a:cs typeface="Arial" panose="020B0604020202020204" pitchFamily="34" charset="0"/>
              </a:rPr>
              <a:t>: </a:t>
            </a:r>
            <a:r>
              <a:rPr lang="es-MX" sz="2400" b="1" i="1" dirty="0">
                <a:cs typeface="Arial" panose="020B0604020202020204" pitchFamily="34" charset="0"/>
              </a:rPr>
              <a:t>Somos testigos de Cristo que nos ha liberado </a:t>
            </a:r>
          </a:p>
          <a:p>
            <a:pPr>
              <a:spcBef>
                <a:spcPts val="0"/>
              </a:spcBef>
            </a:pPr>
            <a:r>
              <a:rPr lang="es-MX" sz="2400" b="1" dirty="0">
                <a:cs typeface="Arial" panose="020B0604020202020204" pitchFamily="34" charset="0"/>
              </a:rPr>
              <a:t>1994. Sínodo Obispos África. </a:t>
            </a:r>
            <a:r>
              <a:rPr lang="es-MX" sz="2400" b="1" dirty="0" err="1">
                <a:cs typeface="Arial" panose="020B0604020202020204" pitchFamily="34" charset="0"/>
              </a:rPr>
              <a:t>Doc</a:t>
            </a:r>
            <a:r>
              <a:rPr lang="es-MX" sz="2400" b="1" dirty="0">
                <a:cs typeface="Arial" panose="020B0604020202020204" pitchFamily="34" charset="0"/>
              </a:rPr>
              <a:t>: "</a:t>
            </a:r>
            <a:r>
              <a:rPr lang="es-MX" sz="2400" b="1" i="1" dirty="0" err="1">
                <a:cs typeface="Arial" panose="020B0604020202020204" pitchFamily="34" charset="0"/>
              </a:rPr>
              <a:t>Ecclesia</a:t>
            </a:r>
            <a:r>
              <a:rPr lang="es-MX" sz="2400" b="1" i="1" dirty="0">
                <a:cs typeface="Arial" panose="020B0604020202020204" pitchFamily="34" charset="0"/>
              </a:rPr>
              <a:t> in </a:t>
            </a:r>
            <a:r>
              <a:rPr lang="es-MX" sz="2400" b="1" i="1" dirty="0" err="1">
                <a:cs typeface="Arial" panose="020B0604020202020204" pitchFamily="34" charset="0"/>
              </a:rPr>
              <a:t>Africa</a:t>
            </a:r>
            <a:r>
              <a:rPr lang="es-MX" sz="2400" b="1" dirty="0">
                <a:cs typeface="Arial" panose="020B0604020202020204" pitchFamily="34" charset="0"/>
              </a:rPr>
              <a:t>" ​​</a:t>
            </a:r>
          </a:p>
          <a:p>
            <a:pPr>
              <a:spcBef>
                <a:spcPts val="0"/>
              </a:spcBef>
            </a:pPr>
            <a:r>
              <a:rPr lang="es-MX" sz="2400" b="1" dirty="0">
                <a:cs typeface="Arial" panose="020B0604020202020204" pitchFamily="34" charset="0"/>
              </a:rPr>
              <a:t>1995. Sínodo Obispos Líbano. Doc. "</a:t>
            </a:r>
            <a:r>
              <a:rPr lang="es-MX" sz="2400" b="1" i="1" dirty="0">
                <a:cs typeface="Arial" panose="020B0604020202020204" pitchFamily="34" charset="0"/>
              </a:rPr>
              <a:t>Una nueva esperanza para el Líbano</a:t>
            </a:r>
            <a:r>
              <a:rPr lang="es-MX" sz="2400" b="1" dirty="0">
                <a:cs typeface="Arial" panose="020B0604020202020204" pitchFamily="34" charset="0"/>
              </a:rPr>
              <a:t>”</a:t>
            </a:r>
          </a:p>
          <a:p>
            <a:pPr>
              <a:spcBef>
                <a:spcPts val="0"/>
              </a:spcBef>
            </a:pPr>
            <a:r>
              <a:rPr lang="es-MX" sz="2400" b="1" dirty="0">
                <a:cs typeface="Arial" panose="020B0604020202020204" pitchFamily="34" charset="0"/>
              </a:rPr>
              <a:t>1997. Sínodo Obispos América. Doc. "</a:t>
            </a:r>
            <a:r>
              <a:rPr lang="es-MX" sz="2400" b="1" i="1" dirty="0" err="1">
                <a:cs typeface="Arial" panose="020B0604020202020204" pitchFamily="34" charset="0"/>
              </a:rPr>
              <a:t>Ecclesia</a:t>
            </a:r>
            <a:r>
              <a:rPr lang="es-MX" sz="2400" b="1" i="1" dirty="0">
                <a:cs typeface="Arial" panose="020B0604020202020204" pitchFamily="34" charset="0"/>
              </a:rPr>
              <a:t> in </a:t>
            </a:r>
            <a:r>
              <a:rPr lang="es-MX" sz="2400" b="1" i="1" dirty="0" err="1">
                <a:cs typeface="Arial" panose="020B0604020202020204" pitchFamily="34" charset="0"/>
              </a:rPr>
              <a:t>America</a:t>
            </a:r>
            <a:r>
              <a:rPr lang="es-MX" sz="2400" b="1" dirty="0">
                <a:cs typeface="Arial" panose="020B0604020202020204" pitchFamily="34" charset="0"/>
              </a:rPr>
              <a:t>" </a:t>
            </a:r>
          </a:p>
          <a:p>
            <a:pPr>
              <a:spcBef>
                <a:spcPts val="0"/>
              </a:spcBef>
            </a:pPr>
            <a:r>
              <a:rPr lang="es-MX" sz="2400" b="1" dirty="0">
                <a:cs typeface="Arial" panose="020B0604020202020204" pitchFamily="34" charset="0"/>
              </a:rPr>
              <a:t>1998. Sínodo Obispos Asia. Doc. “</a:t>
            </a:r>
            <a:r>
              <a:rPr lang="es-MX" sz="2400" b="1" i="1" dirty="0" err="1">
                <a:cs typeface="Arial" panose="020B0604020202020204" pitchFamily="34" charset="0"/>
              </a:rPr>
              <a:t>Ecclesia</a:t>
            </a:r>
            <a:r>
              <a:rPr lang="es-MX" sz="2400" b="1" i="1" dirty="0">
                <a:cs typeface="Arial" panose="020B0604020202020204" pitchFamily="34" charset="0"/>
              </a:rPr>
              <a:t> in Asia</a:t>
            </a:r>
            <a:r>
              <a:rPr lang="es-MX" sz="2400" b="1" dirty="0">
                <a:cs typeface="Arial" panose="020B0604020202020204" pitchFamily="34" charset="0"/>
              </a:rPr>
              <a:t>”.</a:t>
            </a:r>
          </a:p>
          <a:p>
            <a:pPr>
              <a:spcBef>
                <a:spcPts val="0"/>
              </a:spcBef>
            </a:pPr>
            <a:r>
              <a:rPr lang="es-MX" sz="2400" b="1" dirty="0">
                <a:cs typeface="Arial" panose="020B0604020202020204" pitchFamily="34" charset="0"/>
              </a:rPr>
              <a:t>1998. Sínodo Obispos Oceanía. Doc. “</a:t>
            </a:r>
            <a:r>
              <a:rPr lang="es-MX" sz="2400" b="1" i="1" dirty="0">
                <a:cs typeface="Arial" panose="020B0604020202020204" pitchFamily="34" charset="0"/>
              </a:rPr>
              <a:t>Seguir su camino, decir su verdad, vivir su vida” </a:t>
            </a:r>
          </a:p>
          <a:p>
            <a:pPr>
              <a:spcBef>
                <a:spcPts val="0"/>
              </a:spcBef>
            </a:pPr>
            <a:r>
              <a:rPr lang="es-MX" sz="2400" b="1" dirty="0">
                <a:cs typeface="Arial" panose="020B0604020202020204" pitchFamily="34" charset="0"/>
              </a:rPr>
              <a:t>1999. Sínodo Obispos Europa. Doc.</a:t>
            </a:r>
            <a:r>
              <a:rPr lang="es-MX" sz="2400" b="1" i="1" dirty="0">
                <a:cs typeface="Arial" panose="020B0604020202020204" pitchFamily="34" charset="0"/>
              </a:rPr>
              <a:t> Jesucristo vivo en su Iglesia, fuente de esperanza para Europa.</a:t>
            </a:r>
          </a:p>
          <a:p>
            <a:pPr>
              <a:spcBef>
                <a:spcPts val="0"/>
              </a:spcBef>
            </a:pPr>
            <a:r>
              <a:rPr lang="es-MX" sz="2400" b="1" dirty="0">
                <a:cs typeface="Arial" panose="020B0604020202020204" pitchFamily="34" charset="0"/>
              </a:rPr>
              <a:t>2009. Sínodo Obispos África. Doc. </a:t>
            </a:r>
            <a:r>
              <a:rPr lang="es-MX" sz="2400" b="1" i="1" dirty="0">
                <a:cs typeface="Arial" panose="020B0604020202020204" pitchFamily="34" charset="0"/>
              </a:rPr>
              <a:t>La Iglesia en África, reconciliación, justicia paz.”</a:t>
            </a:r>
          </a:p>
          <a:p>
            <a:pPr>
              <a:spcBef>
                <a:spcPts val="0"/>
              </a:spcBef>
            </a:pPr>
            <a:r>
              <a:rPr lang="es-MX" sz="2400" b="1" dirty="0">
                <a:cs typeface="Arial" panose="020B0604020202020204" pitchFamily="34" charset="0"/>
              </a:rPr>
              <a:t>2010. Sínodo Obispos Oriente Medio. Doc. </a:t>
            </a:r>
            <a:r>
              <a:rPr lang="es-MX" sz="2400" b="1" i="1" dirty="0">
                <a:cs typeface="Arial" panose="020B0604020202020204" pitchFamily="34" charset="0"/>
              </a:rPr>
              <a:t>La multitud tenía un solo corazón </a:t>
            </a:r>
            <a:r>
              <a:rPr lang="es-MX" sz="2400" b="1" dirty="0">
                <a:cs typeface="Arial" panose="020B0604020202020204" pitchFamily="34" charset="0"/>
              </a:rPr>
              <a:t>(Hech. 4, 32).</a:t>
            </a:r>
          </a:p>
          <a:p>
            <a:pPr>
              <a:spcBef>
                <a:spcPts val="0"/>
              </a:spcBef>
            </a:pPr>
            <a:r>
              <a:rPr lang="es-MX" sz="2400" b="1" dirty="0">
                <a:cs typeface="Arial" panose="020B0604020202020204" pitchFamily="34" charset="0"/>
              </a:rPr>
              <a:t>2019. Sínodo </a:t>
            </a:r>
            <a:r>
              <a:rPr lang="es-MX" sz="2400" b="1" dirty="0" err="1">
                <a:cs typeface="Arial" panose="020B0604020202020204" pitchFamily="34" charset="0"/>
              </a:rPr>
              <a:t>Panamazónico</a:t>
            </a:r>
            <a:r>
              <a:rPr lang="es-MX" sz="2400" b="1" dirty="0">
                <a:cs typeface="Arial" panose="020B0604020202020204" pitchFamily="34" charset="0"/>
              </a:rPr>
              <a:t>. Doc. </a:t>
            </a:r>
            <a:r>
              <a:rPr lang="es-MX" sz="2400" b="1" i="1" dirty="0">
                <a:cs typeface="Arial" panose="020B0604020202020204" pitchFamily="34" charset="0"/>
              </a:rPr>
              <a:t>Nuevos caminos para la evangelización y ecología integral.</a:t>
            </a:r>
            <a:endParaRPr lang="es-HN" sz="2400" b="1" dirty="0">
              <a:cs typeface="Arial" panose="020B0604020202020204" pitchFamily="34" charset="0"/>
            </a:endParaRPr>
          </a:p>
          <a:p>
            <a:endParaRPr lang="es-ES_tradnl" dirty="0"/>
          </a:p>
        </p:txBody>
      </p:sp>
      <p:sp>
        <p:nvSpPr>
          <p:cNvPr id="5" name="Título 1"/>
          <p:cNvSpPr>
            <a:spLocks noGrp="1"/>
          </p:cNvSpPr>
          <p:nvPr>
            <p:ph type="title"/>
          </p:nvPr>
        </p:nvSpPr>
        <p:spPr>
          <a:xfrm>
            <a:off x="783771" y="62701"/>
            <a:ext cx="10580915" cy="553481"/>
          </a:xfrm>
          <a:solidFill>
            <a:srgbClr val="00FFFF"/>
          </a:solidFill>
        </p:spPr>
        <p:txBody>
          <a:bodyPr>
            <a:normAutofit/>
          </a:bodyPr>
          <a:lstStyle/>
          <a:p>
            <a:pPr algn="ctr"/>
            <a:r>
              <a:rPr lang="es-HN" sz="3200" b="1" dirty="0">
                <a:latin typeface="Arial Black" panose="020B0A04020102020204" pitchFamily="34" charset="0"/>
                <a:cs typeface="Arial" panose="020B0604020202020204" pitchFamily="34" charset="0"/>
              </a:rPr>
              <a:t>3. LOS SÍNODOS ESPECIALES</a:t>
            </a:r>
          </a:p>
        </p:txBody>
      </p:sp>
      <p:pic>
        <p:nvPicPr>
          <p:cNvPr id="6" name="Imagen 5"/>
          <p:cNvPicPr>
            <a:picLocks noChangeAspect="1"/>
          </p:cNvPicPr>
          <p:nvPr/>
        </p:nvPicPr>
        <p:blipFill>
          <a:blip r:embed="rId2"/>
          <a:stretch>
            <a:fillRect/>
          </a:stretch>
        </p:blipFill>
        <p:spPr>
          <a:xfrm>
            <a:off x="7444873" y="785332"/>
            <a:ext cx="4480064" cy="1867489"/>
          </a:xfrm>
          <a:prstGeom prst="rect">
            <a:avLst/>
          </a:prstGeom>
        </p:spPr>
      </p:pic>
      <p:pic>
        <p:nvPicPr>
          <p:cNvPr id="7" name="Imagen 6"/>
          <p:cNvPicPr>
            <a:picLocks noChangeAspect="1"/>
          </p:cNvPicPr>
          <p:nvPr/>
        </p:nvPicPr>
        <p:blipFill>
          <a:blip r:embed="rId3"/>
          <a:stretch>
            <a:fillRect/>
          </a:stretch>
        </p:blipFill>
        <p:spPr>
          <a:xfrm>
            <a:off x="7444873" y="3375452"/>
            <a:ext cx="4665611" cy="3110408"/>
          </a:xfrm>
          <a:prstGeom prst="rect">
            <a:avLst/>
          </a:prstGeom>
        </p:spPr>
      </p:pic>
    </p:spTree>
    <p:extLst>
      <p:ext uri="{BB962C8B-B14F-4D97-AF65-F5344CB8AC3E}">
        <p14:creationId xmlns:p14="http://schemas.microsoft.com/office/powerpoint/2010/main" val="1264039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rotWithShape="1">
          <a:blip r:embed="rId2"/>
          <a:srcRect l="10644" t="12535" r="8674" b="5119"/>
          <a:stretch/>
        </p:blipFill>
        <p:spPr>
          <a:xfrm>
            <a:off x="0" y="1023257"/>
            <a:ext cx="12192001" cy="5834743"/>
          </a:xfrm>
          <a:prstGeom prst="rect">
            <a:avLst/>
          </a:prstGeom>
        </p:spPr>
      </p:pic>
      <p:sp>
        <p:nvSpPr>
          <p:cNvPr id="2" name="Título 1"/>
          <p:cNvSpPr>
            <a:spLocks noGrp="1"/>
          </p:cNvSpPr>
          <p:nvPr>
            <p:ph type="title"/>
          </p:nvPr>
        </p:nvSpPr>
        <p:spPr>
          <a:xfrm>
            <a:off x="0" y="1"/>
            <a:ext cx="12192000" cy="1148315"/>
          </a:xfrm>
          <a:solidFill>
            <a:srgbClr val="FFCC00"/>
          </a:solidFill>
        </p:spPr>
        <p:txBody>
          <a:bodyPr>
            <a:normAutofit fontScale="90000"/>
          </a:bodyPr>
          <a:lstStyle/>
          <a:p>
            <a:pPr algn="ctr"/>
            <a:r>
              <a:rPr lang="es-HN" dirty="0">
                <a:latin typeface="Arial Black" panose="020B0A04020102020204" pitchFamily="34" charset="0"/>
              </a:rPr>
              <a:t>Son asambleas especiales, limitadas  a un tema o una zona geográfica del mundo</a:t>
            </a:r>
            <a:endParaRPr lang="es-ES_tradnl" dirty="0">
              <a:latin typeface="Arial Black" panose="020B0A04020102020204" pitchFamily="34" charset="0"/>
            </a:endParaRPr>
          </a:p>
        </p:txBody>
      </p:sp>
    </p:spTree>
    <p:extLst>
      <p:ext uri="{BB962C8B-B14F-4D97-AF65-F5344CB8AC3E}">
        <p14:creationId xmlns:p14="http://schemas.microsoft.com/office/powerpoint/2010/main" val="21815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rotWithShape="1">
          <a:blip r:embed="rId2"/>
          <a:srcRect t="5015" b="7307"/>
          <a:stretch/>
        </p:blipFill>
        <p:spPr>
          <a:xfrm>
            <a:off x="0" y="283621"/>
            <a:ext cx="12294824" cy="6507126"/>
          </a:xfrm>
          <a:prstGeom prst="rect">
            <a:avLst/>
          </a:prstGeom>
        </p:spPr>
      </p:pic>
      <p:sp>
        <p:nvSpPr>
          <p:cNvPr id="2" name="Título 1"/>
          <p:cNvSpPr>
            <a:spLocks noGrp="1"/>
          </p:cNvSpPr>
          <p:nvPr>
            <p:ph type="title"/>
          </p:nvPr>
        </p:nvSpPr>
        <p:spPr>
          <a:xfrm>
            <a:off x="1" y="-141651"/>
            <a:ext cx="12052452" cy="1325563"/>
          </a:xfrm>
          <a:solidFill>
            <a:srgbClr val="00FFFF"/>
          </a:solidFill>
        </p:spPr>
        <p:txBody>
          <a:bodyPr>
            <a:normAutofit/>
          </a:bodyPr>
          <a:lstStyle/>
          <a:p>
            <a:r>
              <a:rPr lang="es-HN" sz="3600" dirty="0">
                <a:latin typeface="Arial Black" panose="020B0A04020102020204" pitchFamily="34" charset="0"/>
              </a:rPr>
              <a:t>Son Asambleas limitadas a un área </a:t>
            </a:r>
            <a:r>
              <a:rPr lang="es-HN" sz="3600" dirty="0" err="1">
                <a:latin typeface="Arial Black" panose="020B0A04020102020204" pitchFamily="34" charset="0"/>
              </a:rPr>
              <a:t>geografica</a:t>
            </a:r>
            <a:endParaRPr lang="es-ES_tradnl" sz="3600" dirty="0">
              <a:latin typeface="Arial Black" panose="020B0A04020102020204" pitchFamily="34" charset="0"/>
            </a:endParaRPr>
          </a:p>
        </p:txBody>
      </p:sp>
      <p:pic>
        <p:nvPicPr>
          <p:cNvPr id="3" name="Imagen 2"/>
          <p:cNvPicPr>
            <a:picLocks noChangeAspect="1"/>
          </p:cNvPicPr>
          <p:nvPr/>
        </p:nvPicPr>
        <p:blipFill>
          <a:blip r:embed="rId3"/>
          <a:stretch>
            <a:fillRect/>
          </a:stretch>
        </p:blipFill>
        <p:spPr>
          <a:xfrm>
            <a:off x="2853368" y="2139635"/>
            <a:ext cx="1729649" cy="3320816"/>
          </a:xfrm>
          <a:prstGeom prst="rect">
            <a:avLst/>
          </a:prstGeom>
        </p:spPr>
      </p:pic>
    </p:spTree>
    <p:extLst>
      <p:ext uri="{BB962C8B-B14F-4D97-AF65-F5344CB8AC3E}">
        <p14:creationId xmlns:p14="http://schemas.microsoft.com/office/powerpoint/2010/main" val="3666284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12301870" cy="826265"/>
          </a:xfrm>
          <a:solidFill>
            <a:srgbClr val="FFFF00"/>
          </a:solidFill>
        </p:spPr>
        <p:txBody>
          <a:bodyPr>
            <a:normAutofit/>
          </a:bodyPr>
          <a:lstStyle/>
          <a:p>
            <a:pPr algn="ctr"/>
            <a:r>
              <a:rPr lang="es-HN" sz="3600" dirty="0">
                <a:latin typeface="Arial Black" panose="020B0A04020102020204" pitchFamily="34" charset="0"/>
              </a:rPr>
              <a:t>2021-2024 El Sínodo sobre la sinodalidad</a:t>
            </a:r>
            <a:r>
              <a:rPr lang="la-001" sz="3600" dirty="0">
                <a:latin typeface="Arial Black" panose="020B0A04020102020204" pitchFamily="34" charset="0"/>
              </a:rPr>
              <a:t>…</a:t>
            </a:r>
            <a:endParaRPr lang="es-ES_tradnl" sz="3600" dirty="0">
              <a:latin typeface="Arial Black" panose="020B0A04020102020204" pitchFamily="34" charset="0"/>
            </a:endParaRPr>
          </a:p>
        </p:txBody>
      </p:sp>
      <p:pic>
        <p:nvPicPr>
          <p:cNvPr id="2050" name="Picture 2" descr="No hay ninguna descripción de la foto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t="28866"/>
          <a:stretch/>
        </p:blipFill>
        <p:spPr bwMode="auto">
          <a:xfrm>
            <a:off x="1" y="751837"/>
            <a:ext cx="12192000" cy="603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6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02956" cy="750012"/>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rmAutofit/>
          </a:bodyPr>
          <a:lstStyle/>
          <a:p>
            <a:pPr algn="ctr"/>
            <a:r>
              <a:rPr lang="es-HN" dirty="0">
                <a:latin typeface="Arial Black" panose="020B0A04020102020204" pitchFamily="34" charset="0"/>
              </a:rPr>
              <a:t>El primer Sínodo</a:t>
            </a:r>
            <a:r>
              <a:rPr lang="la-001" dirty="0">
                <a:latin typeface="Arial Black" panose="020B0A04020102020204" pitchFamily="34" charset="0"/>
              </a:rPr>
              <a:t>…</a:t>
            </a:r>
            <a:r>
              <a:rPr lang="es-HN" dirty="0">
                <a:latin typeface="Arial Black" panose="020B0A04020102020204" pitchFamily="34" charset="0"/>
              </a:rPr>
              <a:t>año 49</a:t>
            </a:r>
            <a:endParaRPr lang="es-ES_tradnl" dirty="0">
              <a:latin typeface="Arial Black" panose="020B0A04020102020204" pitchFamily="34" charset="0"/>
            </a:endParaRPr>
          </a:p>
        </p:txBody>
      </p:sp>
      <p:sp>
        <p:nvSpPr>
          <p:cNvPr id="3" name="Marcador de contenido 2"/>
          <p:cNvSpPr>
            <a:spLocks noGrp="1"/>
          </p:cNvSpPr>
          <p:nvPr>
            <p:ph idx="1"/>
          </p:nvPr>
        </p:nvSpPr>
        <p:spPr>
          <a:xfrm>
            <a:off x="0" y="750013"/>
            <a:ext cx="12102956" cy="2445250"/>
          </a:xfr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normAutofit/>
          </a:bodyPr>
          <a:lstStyle/>
          <a:p>
            <a:pPr marL="0" indent="0" algn="just">
              <a:buNone/>
            </a:pPr>
            <a:r>
              <a:rPr lang="es-ES" dirty="0"/>
              <a:t>   El primer “Sínodo” tuvo lugar en el llamado “Concilio de Jerusalén” (Hch 15, 2-35). Allá se habló acerca de la integración de los no-judíos, los gentiles, en la Iglesia. Para entrar en ella, ¿debían asumir algunas obligaciones, como la circuncisión, que eran sólo propias de la cultura religiosa judía? En base a esta experiencia, que se describe en el libro de los Hechos, la Iglesia de Occidente y Oriente ha realizado diversos Sínodos a lo largo de la historia. </a:t>
            </a:r>
            <a:endParaRPr lang="es-ES_tradnl" dirty="0"/>
          </a:p>
          <a:p>
            <a:pPr marL="0" indent="0">
              <a:buNone/>
            </a:pPr>
            <a:endParaRPr lang="es-ES_tradnl" dirty="0"/>
          </a:p>
          <a:p>
            <a:endParaRPr lang="es-ES_tradnl" dirty="0"/>
          </a:p>
        </p:txBody>
      </p:sp>
      <p:pic>
        <p:nvPicPr>
          <p:cNvPr id="4" name="Imagen 3"/>
          <p:cNvPicPr>
            <a:picLocks noChangeAspect="1"/>
          </p:cNvPicPr>
          <p:nvPr/>
        </p:nvPicPr>
        <p:blipFill rotWithShape="1">
          <a:blip r:embed="rId2"/>
          <a:srcRect t="7978" b="19132"/>
          <a:stretch/>
        </p:blipFill>
        <p:spPr>
          <a:xfrm>
            <a:off x="68405" y="3195263"/>
            <a:ext cx="12123595" cy="4097484"/>
          </a:xfrm>
          <a:prstGeom prst="rect">
            <a:avLst/>
          </a:prstGeom>
        </p:spPr>
      </p:pic>
    </p:spTree>
    <p:extLst>
      <p:ext uri="{BB962C8B-B14F-4D97-AF65-F5344CB8AC3E}">
        <p14:creationId xmlns:p14="http://schemas.microsoft.com/office/powerpoint/2010/main" val="2767439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2892056"/>
          </a:xfrm>
          <a:solidFill>
            <a:schemeClr val="accent1">
              <a:lumMod val="60000"/>
              <a:lumOff val="40000"/>
            </a:schemeClr>
          </a:solidFill>
        </p:spPr>
        <p:txBody>
          <a:bodyPr>
            <a:noAutofit/>
          </a:bodyPr>
          <a:lstStyle/>
          <a:p>
            <a:pPr algn="just"/>
            <a:r>
              <a:rPr lang="es-MX" sz="3200" b="1" dirty="0"/>
              <a:t>   Este ha sido </a:t>
            </a:r>
            <a:r>
              <a:rPr lang="es-MX" sz="3200" b="1" i="1" dirty="0"/>
              <a:t>el Sínodo de la sinodalidad</a:t>
            </a:r>
            <a:r>
              <a:rPr lang="es-MX" sz="3200" b="1" dirty="0"/>
              <a:t>. Parece una repetición innecesaria. Pero no lo es. Quiere subrayar la importancia de que todo el pueblo de Dios, todo él, pueda orar y discernir juntos sobre un tema. Por eso la metodología de acción ha sido mucho más consultiva que en Sínodos anteriores</a:t>
            </a:r>
            <a:endParaRPr lang="es-ES_tradnl" sz="3200" b="1" dirty="0"/>
          </a:p>
        </p:txBody>
      </p:sp>
      <p:pic>
        <p:nvPicPr>
          <p:cNvPr id="3074" name="Picture 2" descr="No hay ninguna descripción de la foto disponible."/>
          <p:cNvPicPr>
            <a:picLocks noChangeAspect="1" noChangeArrowheads="1"/>
          </p:cNvPicPr>
          <p:nvPr/>
        </p:nvPicPr>
        <p:blipFill rotWithShape="1">
          <a:blip r:embed="rId2">
            <a:extLst>
              <a:ext uri="{28A0092B-C50C-407E-A947-70E740481C1C}">
                <a14:useLocalDpi xmlns:a14="http://schemas.microsoft.com/office/drawing/2010/main" val="0"/>
              </a:ext>
            </a:extLst>
          </a:blip>
          <a:srcRect l="-87" t="40792" r="87" b="18198"/>
          <a:stretch/>
        </p:blipFill>
        <p:spPr bwMode="auto">
          <a:xfrm>
            <a:off x="0" y="2892057"/>
            <a:ext cx="12305082" cy="382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701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584792"/>
            <a:ext cx="7249886" cy="6273208"/>
          </a:xfrm>
          <a:solidFill>
            <a:srgbClr val="00FFFF"/>
          </a:solidFill>
        </p:spPr>
        <p:txBody>
          <a:bodyPr>
            <a:noAutofit/>
          </a:bodyPr>
          <a:lstStyle/>
          <a:p>
            <a:pPr lvl="0"/>
            <a:r>
              <a:rPr lang="es-MX" sz="2300" b="1" u="sng" dirty="0">
                <a:latin typeface="Arial" panose="020B0604020202020204" pitchFamily="34" charset="0"/>
                <a:cs typeface="Arial" panose="020B0604020202020204" pitchFamily="34" charset="0"/>
              </a:rPr>
              <a:t>La Fase diocesana: Octubre 2021-agosto 2022</a:t>
            </a:r>
            <a:r>
              <a:rPr lang="es-MX" sz="2300" b="1" dirty="0">
                <a:latin typeface="Arial" panose="020B0604020202020204" pitchFamily="34" charset="0"/>
                <a:cs typeface="Arial" panose="020B0604020202020204" pitchFamily="34" charset="0"/>
              </a:rPr>
              <a:t>. Etapa diocesana. Las Diócesis (sus parroquias y movimientos) debían reunirse y abordar una serie de cuestiones sobre el trabajo conjunto propio y su modo de vivir en sinodalidad, en sus comunidades y en la Iglesia universal.</a:t>
            </a:r>
            <a:endParaRPr lang="es-ES_tradnl" sz="2300" b="1" dirty="0">
              <a:latin typeface="Arial" panose="020B0604020202020204" pitchFamily="34" charset="0"/>
              <a:cs typeface="Arial" panose="020B0604020202020204" pitchFamily="34" charset="0"/>
            </a:endParaRPr>
          </a:p>
          <a:p>
            <a:r>
              <a:rPr lang="es-MX" sz="2300" b="1" dirty="0">
                <a:latin typeface="Arial" panose="020B0604020202020204" pitchFamily="34" charset="0"/>
                <a:cs typeface="Arial" panose="020B0604020202020204" pitchFamily="34" charset="0"/>
              </a:rPr>
              <a:t> </a:t>
            </a:r>
            <a:r>
              <a:rPr lang="es-MX" sz="2300" b="1" u="sng" dirty="0">
                <a:latin typeface="Arial" panose="020B0604020202020204" pitchFamily="34" charset="0"/>
                <a:cs typeface="Arial" panose="020B0604020202020204" pitchFamily="34" charset="0"/>
              </a:rPr>
              <a:t>La Fase continental: Octubre 2022-marzo 2023.</a:t>
            </a:r>
            <a:r>
              <a:rPr lang="es-MX" sz="2300" b="1" dirty="0">
                <a:latin typeface="Arial" panose="020B0604020202020204" pitchFamily="34" charset="0"/>
                <a:cs typeface="Arial" panose="020B0604020202020204" pitchFamily="34" charset="0"/>
              </a:rPr>
              <a:t> Representantes de las iglesias de cada uno de los cinco continentes se reunieron para sintetizar los aportes nacionales.</a:t>
            </a:r>
            <a:endParaRPr lang="es-ES_tradnl" sz="2300" b="1" dirty="0">
              <a:latin typeface="Arial" panose="020B0604020202020204" pitchFamily="34" charset="0"/>
              <a:cs typeface="Arial" panose="020B0604020202020204" pitchFamily="34" charset="0"/>
            </a:endParaRPr>
          </a:p>
          <a:p>
            <a:pPr lvl="0"/>
            <a:r>
              <a:rPr lang="es-MX" sz="2300" b="1" u="sng" dirty="0">
                <a:latin typeface="Arial" panose="020B0604020202020204" pitchFamily="34" charset="0"/>
                <a:cs typeface="Arial" panose="020B0604020202020204" pitchFamily="34" charset="0"/>
              </a:rPr>
              <a:t>La Fase de Iglesia universal: Octubre 2023-octubre 2024.</a:t>
            </a:r>
            <a:r>
              <a:rPr lang="es-MX" sz="2300" b="1" dirty="0">
                <a:latin typeface="Arial" panose="020B0604020202020204" pitchFamily="34" charset="0"/>
                <a:cs typeface="Arial" panose="020B0604020202020204" pitchFamily="34" charset="0"/>
              </a:rPr>
              <a:t> En ella se estudiaron los aportes nacionales y continentales para llegar a una síntesis en la XVIª Asamblea ordinaria del Sínodo. Dicha Asamblea tuvo dos sesiones, la primera en octubre 2023 y la segunda en octubre 2024 para recoger así frutos y aportes</a:t>
            </a:r>
            <a:r>
              <a:rPr lang="es-MX" sz="2300" b="1" dirty="0"/>
              <a:t>.  </a:t>
            </a:r>
            <a:r>
              <a:rPr lang="es-MX" sz="2300" b="1" dirty="0">
                <a:latin typeface="Arial" panose="020B0604020202020204" pitchFamily="34" charset="0"/>
                <a:cs typeface="Arial" panose="020B0604020202020204" pitchFamily="34" charset="0"/>
              </a:rPr>
              <a:t>Al fin se aprobó el documento final que el Papa hizo suyo.</a:t>
            </a:r>
            <a:endParaRPr lang="es-ES_tradnl" sz="2300" b="1" dirty="0">
              <a:latin typeface="Arial" panose="020B0604020202020204" pitchFamily="34" charset="0"/>
              <a:cs typeface="Arial" panose="020B0604020202020204" pitchFamily="34" charset="0"/>
            </a:endParaRPr>
          </a:p>
          <a:p>
            <a:endParaRPr lang="es-HN" sz="2300" dirty="0"/>
          </a:p>
        </p:txBody>
      </p:sp>
      <p:sp>
        <p:nvSpPr>
          <p:cNvPr id="4" name="Título 3"/>
          <p:cNvSpPr>
            <a:spLocks noGrp="1"/>
          </p:cNvSpPr>
          <p:nvPr>
            <p:ph type="title"/>
          </p:nvPr>
        </p:nvSpPr>
        <p:spPr>
          <a:xfrm>
            <a:off x="95693" y="0"/>
            <a:ext cx="11876567" cy="584792"/>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normAutofit fontScale="90000"/>
          </a:bodyPr>
          <a:lstStyle/>
          <a:p>
            <a:pPr algn="ctr"/>
            <a:r>
              <a:rPr lang="es-HN" sz="3600" b="1" dirty="0">
                <a:latin typeface="Arial Black" panose="020B0A04020102020204" pitchFamily="34" charset="0"/>
              </a:rPr>
              <a:t>Etapas del Sínodo</a:t>
            </a:r>
            <a:endParaRPr lang="es-ES_tradnl" sz="3600" b="1" dirty="0">
              <a:latin typeface="Arial Black" panose="020B0A04020102020204" pitchFamily="34" charset="0"/>
            </a:endParaRPr>
          </a:p>
        </p:txBody>
      </p:sp>
      <p:pic>
        <p:nvPicPr>
          <p:cNvPr id="6" name="Picture 2" descr="https://www.religiondigital.org/2023/10/23/luis_miguel_modino-_misionero_en_brasil/Asamblea-Sinodal_2608549131_16769116_667x37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112" y="3955072"/>
            <a:ext cx="4728370" cy="26583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7157112" y="584792"/>
            <a:ext cx="4815148" cy="3211898"/>
          </a:xfrm>
          <a:prstGeom prst="rect">
            <a:avLst/>
          </a:prstGeom>
        </p:spPr>
      </p:pic>
    </p:spTree>
    <p:extLst>
      <p:ext uri="{BB962C8B-B14F-4D97-AF65-F5344CB8AC3E}">
        <p14:creationId xmlns:p14="http://schemas.microsoft.com/office/powerpoint/2010/main" val="234933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14399"/>
          </a:xfrm>
          <a:solidFill>
            <a:srgbClr val="FF0000"/>
          </a:solidFill>
        </p:spPr>
        <p:txBody>
          <a:bodyPr>
            <a:normAutofit/>
          </a:bodyPr>
          <a:lstStyle/>
          <a:p>
            <a:pPr algn="ctr"/>
            <a:r>
              <a:rPr lang="es-HN" b="1" dirty="0"/>
              <a:t>El Documento final</a:t>
            </a:r>
            <a:endParaRPr lang="es-ES_tradnl" b="1" dirty="0"/>
          </a:p>
        </p:txBody>
      </p:sp>
      <p:sp>
        <p:nvSpPr>
          <p:cNvPr id="3" name="Marcador de contenido 2"/>
          <p:cNvSpPr>
            <a:spLocks noGrp="1"/>
          </p:cNvSpPr>
          <p:nvPr>
            <p:ph idx="1"/>
          </p:nvPr>
        </p:nvSpPr>
        <p:spPr>
          <a:xfrm>
            <a:off x="0" y="744279"/>
            <a:ext cx="12192000" cy="4242391"/>
          </a:xfrm>
          <a:solidFill>
            <a:srgbClr val="66FF33"/>
          </a:solidFill>
        </p:spPr>
        <p:txBody>
          <a:bodyPr>
            <a:normAutofit fontScale="92500"/>
          </a:bodyPr>
          <a:lstStyle/>
          <a:p>
            <a:r>
              <a:rPr lang="es-HN" dirty="0"/>
              <a:t> </a:t>
            </a:r>
            <a:r>
              <a:rPr lang="es-HN" i="1" dirty="0"/>
              <a:t>Una Introducción</a:t>
            </a:r>
            <a:r>
              <a:rPr lang="es-HN" dirty="0"/>
              <a:t>: La sinodalidad nace del Bautismo.</a:t>
            </a:r>
            <a:endParaRPr lang="es-ES_tradnl" dirty="0"/>
          </a:p>
          <a:p>
            <a:pPr lvl="0"/>
            <a:r>
              <a:rPr lang="es-HN" i="1" dirty="0"/>
              <a:t>El corazón de la sinodalidad. </a:t>
            </a:r>
            <a:r>
              <a:rPr lang="es-HN" dirty="0"/>
              <a:t>Llamados por el Espíritu. (</a:t>
            </a:r>
            <a:r>
              <a:rPr lang="es-HN" i="1" dirty="0"/>
              <a:t>” María fue al sepulcro” </a:t>
            </a:r>
            <a:r>
              <a:rPr lang="es-HN" dirty="0"/>
              <a:t>Jn 20, 1)</a:t>
            </a:r>
            <a:endParaRPr lang="es-ES_tradnl" dirty="0"/>
          </a:p>
          <a:p>
            <a:pPr lvl="0"/>
            <a:r>
              <a:rPr lang="es-HN" i="1" dirty="0"/>
              <a:t>En la barca juntos.</a:t>
            </a:r>
            <a:r>
              <a:rPr lang="es-HN" dirty="0"/>
              <a:t> La conversión de las relaciones (</a:t>
            </a:r>
            <a:r>
              <a:rPr lang="es-ES" i="1" dirty="0"/>
              <a:t>“En la barca, juntos</a:t>
            </a:r>
            <a:r>
              <a:rPr lang="es-ES" dirty="0"/>
              <a:t> Jn 21,2-3</a:t>
            </a:r>
            <a:r>
              <a:rPr lang="es-HN" dirty="0"/>
              <a:t>)</a:t>
            </a:r>
            <a:endParaRPr lang="es-ES_tradnl" dirty="0"/>
          </a:p>
          <a:p>
            <a:pPr lvl="0"/>
            <a:r>
              <a:rPr lang="es-HN" i="1" dirty="0"/>
              <a:t>¡Echen a red!</a:t>
            </a:r>
            <a:r>
              <a:rPr lang="es-HN" dirty="0"/>
              <a:t> Una Iglesia más participativa (“</a:t>
            </a:r>
            <a:r>
              <a:rPr lang="es-HN" i="1" dirty="0"/>
              <a:t>Echen la red” </a:t>
            </a:r>
            <a:r>
              <a:rPr lang="es-HN" dirty="0"/>
              <a:t>Jn 21, 4-6)</a:t>
            </a:r>
            <a:endParaRPr lang="es-ES_tradnl" dirty="0"/>
          </a:p>
          <a:p>
            <a:pPr lvl="0"/>
            <a:r>
              <a:rPr lang="es-HN" i="1" dirty="0"/>
              <a:t>Una pesca abundante.</a:t>
            </a:r>
            <a:r>
              <a:rPr lang="es-HN" dirty="0"/>
              <a:t> La conversión de los vínculos (“</a:t>
            </a:r>
            <a:r>
              <a:rPr lang="es-HN" i="1" dirty="0"/>
              <a:t>Eran muchos los peces, pero la red no se rompía. Jn 21 8.11)</a:t>
            </a:r>
            <a:endParaRPr lang="es-ES_tradnl" dirty="0"/>
          </a:p>
          <a:p>
            <a:pPr lvl="0"/>
            <a:r>
              <a:rPr lang="es-HN" i="1" dirty="0"/>
              <a:t>También yo los envío.</a:t>
            </a:r>
            <a:r>
              <a:rPr lang="es-HN" dirty="0"/>
              <a:t> Formar un pueblo de discípulos misioneros, (“</a:t>
            </a:r>
            <a:r>
              <a:rPr lang="es-HN" i="1" dirty="0"/>
              <a:t>También yo los envío” </a:t>
            </a:r>
            <a:r>
              <a:rPr lang="es-HN" dirty="0"/>
              <a:t>Jn 20, 21-22)</a:t>
            </a:r>
            <a:endParaRPr lang="es-ES_tradnl" dirty="0"/>
          </a:p>
          <a:p>
            <a:r>
              <a:rPr lang="es-HN" i="1" dirty="0"/>
              <a:t>Una conclusión</a:t>
            </a:r>
            <a:r>
              <a:rPr lang="es-HN" dirty="0"/>
              <a:t>. Un banquete para todos (“</a:t>
            </a:r>
            <a:r>
              <a:rPr lang="es-HN" i="1" dirty="0"/>
              <a:t>Vengan y coman</a:t>
            </a:r>
            <a:r>
              <a:rPr lang="es-HN" dirty="0"/>
              <a:t>” Jn 21, 9 12.13)</a:t>
            </a:r>
            <a:endParaRPr lang="es-ES_tradnl" dirty="0"/>
          </a:p>
        </p:txBody>
      </p:sp>
      <p:pic>
        <p:nvPicPr>
          <p:cNvPr id="5122" name="Picture 2" descr="Sinodo 2021 - 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003" y="5092996"/>
            <a:ext cx="3944679" cy="16097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ínodo 2021-2024: darle piernas al Concilio - La Civiltà Cattol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295" y="5092997"/>
            <a:ext cx="4076183" cy="176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669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religiondigital.org/2023/10/08/5w/grupos-divide-Asamblea-renovando-modulo_2604049596_16746637_667x3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7692" cy="7111020"/>
          </a:xfrm>
          <a:prstGeom prst="rect">
            <a:avLst/>
          </a:prstGeom>
          <a:solidFill>
            <a:srgbClr val="00FF00"/>
          </a:solidFill>
        </p:spPr>
      </p:pic>
      <p:sp>
        <p:nvSpPr>
          <p:cNvPr id="2" name="Título 1"/>
          <p:cNvSpPr>
            <a:spLocks noGrp="1"/>
          </p:cNvSpPr>
          <p:nvPr>
            <p:ph type="title"/>
          </p:nvPr>
        </p:nvSpPr>
        <p:spPr>
          <a:xfrm>
            <a:off x="85061" y="6124352"/>
            <a:ext cx="5932968" cy="733647"/>
          </a:xfrm>
          <a:solidFill>
            <a:srgbClr val="00FF00"/>
          </a:solidFill>
        </p:spPr>
        <p:txBody>
          <a:bodyPr/>
          <a:lstStyle/>
          <a:p>
            <a:pPr algn="ctr"/>
            <a:r>
              <a:rPr lang="es-HN" dirty="0">
                <a:latin typeface="Arial Black" panose="020B0A04020102020204" pitchFamily="34" charset="0"/>
              </a:rPr>
              <a:t>Muchas gracias</a:t>
            </a:r>
            <a:r>
              <a:rPr lang="la-001" dirty="0">
                <a:latin typeface="Arial Black" panose="020B0A04020102020204" pitchFamily="34" charset="0"/>
              </a:rPr>
              <a:t>…</a:t>
            </a:r>
            <a:endParaRPr lang="es-HN" dirty="0">
              <a:latin typeface="Arial Black" panose="020B0A04020102020204" pitchFamily="34" charset="0"/>
            </a:endParaRPr>
          </a:p>
        </p:txBody>
      </p:sp>
    </p:spTree>
    <p:extLst>
      <p:ext uri="{BB962C8B-B14F-4D97-AF65-F5344CB8AC3E}">
        <p14:creationId xmlns:p14="http://schemas.microsoft.com/office/powerpoint/2010/main" val="78930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6943060" cy="701749"/>
          </a:xfrm>
          <a:solidFill>
            <a:srgbClr val="00FFFF"/>
          </a:solidFill>
        </p:spPr>
        <p:txBody>
          <a:bodyPr>
            <a:normAutofit/>
          </a:bodyPr>
          <a:lstStyle/>
          <a:p>
            <a:pPr algn="ctr"/>
            <a:r>
              <a:rPr lang="es-HN" b="1" dirty="0"/>
              <a:t>En la Iglesia antigua</a:t>
            </a:r>
            <a:endParaRPr lang="es-ES_tradnl" b="1" dirty="0"/>
          </a:p>
        </p:txBody>
      </p:sp>
      <p:sp>
        <p:nvSpPr>
          <p:cNvPr id="3" name="Marcador de contenido 2"/>
          <p:cNvSpPr>
            <a:spLocks noGrp="1"/>
          </p:cNvSpPr>
          <p:nvPr>
            <p:ph idx="1"/>
          </p:nvPr>
        </p:nvSpPr>
        <p:spPr>
          <a:xfrm>
            <a:off x="170121" y="967564"/>
            <a:ext cx="6772939" cy="5720316"/>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Autofit/>
          </a:bodyPr>
          <a:lstStyle/>
          <a:p>
            <a:r>
              <a:rPr lang="es-HN" sz="2400" b="1" dirty="0"/>
              <a:t>Con la difusión del cristianismo, las comunidades de la Iglesia se reunían para discutir temas que les concernían.</a:t>
            </a:r>
          </a:p>
          <a:p>
            <a:r>
              <a:rPr lang="es-HN" sz="2400" b="1" dirty="0"/>
              <a:t>Los primeros Sínodos en Occidente, eran con el método de reuniones del senado romano. </a:t>
            </a:r>
          </a:p>
          <a:p>
            <a:r>
              <a:rPr lang="es-HN" sz="2400" b="1" dirty="0"/>
              <a:t>El Papa Víctor I reunió un Sínodo en Roma en el año 190 para fijar la fecha de la Pascua. </a:t>
            </a:r>
          </a:p>
          <a:p>
            <a:r>
              <a:rPr lang="es-HN" sz="2400" b="1" dirty="0"/>
              <a:t>Desde el siglo </a:t>
            </a:r>
            <a:r>
              <a:rPr lang="es-HN" sz="2400" b="1" cap="small" dirty="0"/>
              <a:t>III</a:t>
            </a:r>
            <a:r>
              <a:rPr lang="es-HN" sz="2400" b="1" dirty="0"/>
              <a:t> hubo Sínodos convocados para solucionar crisis o conflictos locales, como la cuestión de los que abdicaban de su fe, ante las persecuciones. ​</a:t>
            </a:r>
          </a:p>
          <a:p>
            <a:r>
              <a:rPr lang="es-HN" sz="2400" b="1" dirty="0"/>
              <a:t>Hubo Sínodos a todos los niveles: local, regional, provincial. En 1215, el 4° Concilio de Letrán recomendó la celebración anual de Sínodos, bajo la autoridad de los arzobispos</a:t>
            </a:r>
            <a:r>
              <a:rPr lang="es-HN" sz="2700" b="1" dirty="0"/>
              <a:t>. </a:t>
            </a:r>
            <a:endParaRPr lang="es-ES_tradnl" sz="2700" b="1" dirty="0"/>
          </a:p>
        </p:txBody>
      </p:sp>
      <p:pic>
        <p:nvPicPr>
          <p:cNvPr id="6" name="Imagen 5"/>
          <p:cNvPicPr>
            <a:picLocks noChangeAspect="1"/>
          </p:cNvPicPr>
          <p:nvPr/>
        </p:nvPicPr>
        <p:blipFill>
          <a:blip r:embed="rId2"/>
          <a:stretch>
            <a:fillRect/>
          </a:stretch>
        </p:blipFill>
        <p:spPr>
          <a:xfrm>
            <a:off x="7240040" y="276447"/>
            <a:ext cx="4243123" cy="6411432"/>
          </a:xfrm>
          <a:prstGeom prst="rect">
            <a:avLst/>
          </a:prstGeom>
        </p:spPr>
      </p:pic>
    </p:spTree>
    <p:extLst>
      <p:ext uri="{BB962C8B-B14F-4D97-AF65-F5344CB8AC3E}">
        <p14:creationId xmlns:p14="http://schemas.microsoft.com/office/powerpoint/2010/main" val="97779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6569765" cy="6908779"/>
          </a:xfrm>
          <a:prstGeom prst="rect">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p:spPr>
        <p:txBody>
          <a:bodyPr wrap="square">
            <a:spAutoFit/>
          </a:bodyPr>
          <a:lstStyle/>
          <a:p>
            <a:r>
              <a:rPr lang="es-ES_tradnl" sz="2800" b="1" dirty="0">
                <a:solidFill>
                  <a:srgbClr val="000000"/>
                </a:solidFill>
                <a:latin typeface="Arial" panose="020B0604020202020204" pitchFamily="34" charset="0"/>
                <a:cs typeface="Arial" panose="020B0604020202020204" pitchFamily="34" charset="0"/>
              </a:rPr>
              <a:t>   </a:t>
            </a:r>
            <a:r>
              <a:rPr lang="es-ES_tradnl" sz="2700" b="1" dirty="0">
                <a:solidFill>
                  <a:srgbClr val="000000"/>
                </a:solidFill>
                <a:latin typeface="Arial" panose="020B0604020202020204" pitchFamily="34" charset="0"/>
                <a:cs typeface="Arial" panose="020B0604020202020204" pitchFamily="34" charset="0"/>
              </a:rPr>
              <a:t>Históricamente, los sínodos católicos  y ortodoxos eran reuniones de Obispos.</a:t>
            </a:r>
          </a:p>
          <a:p>
            <a:r>
              <a:rPr lang="es-ES_tradnl" sz="2700" b="1" dirty="0">
                <a:solidFill>
                  <a:srgbClr val="000000"/>
                </a:solidFill>
                <a:latin typeface="Arial" panose="020B0604020202020204" pitchFamily="34" charset="0"/>
                <a:cs typeface="Arial" panose="020B0604020202020204" pitchFamily="34" charset="0"/>
              </a:rPr>
              <a:t>   A veces asistían personas que no eran Obispos, representando al Papa o a los Patriarcas, el Emperador o autoridades civiles, órdenes religiosas o teólogos; aunque no votaban, estos «observadores» podían ejercer una influencia considerable. </a:t>
            </a:r>
          </a:p>
          <a:p>
            <a:r>
              <a:rPr lang="es-ES_tradnl" sz="2700" b="1" dirty="0">
                <a:solidFill>
                  <a:srgbClr val="000000"/>
                </a:solidFill>
                <a:latin typeface="Arial" panose="020B0604020202020204" pitchFamily="34" charset="0"/>
                <a:cs typeface="Arial" panose="020B0604020202020204" pitchFamily="34" charset="0"/>
              </a:rPr>
              <a:t>   A este  Sínodo, el Papa invitó a unos 450 participantes, 363 de los cuales eran miembros con derecho a voto, y algo más de una cuarta parte de ellos no eran obispos: clérigos, religiosos, religiosas y laicos</a:t>
            </a:r>
            <a:endParaRPr lang="es-ES_tradnl" sz="2700"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6666614" y="184665"/>
            <a:ext cx="5525386" cy="3338571"/>
          </a:xfrm>
          <a:prstGeom prst="rect">
            <a:avLst/>
          </a:prstGeom>
        </p:spPr>
      </p:pic>
      <p:pic>
        <p:nvPicPr>
          <p:cNvPr id="1026" name="Picture 2" descr="Uno de los grupos de estudio creados por Francisco para la Asamblea del Sínodo sobre la sinodalidad en octubre de 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036" y="3699911"/>
            <a:ext cx="5702964" cy="320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1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8752"/>
            <a:ext cx="12192000" cy="658905"/>
          </a:xfrm>
          <a:solidFill>
            <a:srgbClr val="00CC00"/>
          </a:solidFill>
        </p:spPr>
        <p:txBody>
          <a:bodyPr>
            <a:normAutofit fontScale="90000"/>
          </a:bodyPr>
          <a:lstStyle/>
          <a:p>
            <a:pPr algn="ctr"/>
            <a:r>
              <a:rPr lang="es-MX" b="1" dirty="0">
                <a:latin typeface="Arial" panose="020B0604020202020204" pitchFamily="34" charset="0"/>
                <a:cs typeface="Arial" panose="020B0604020202020204" pitchFamily="34" charset="0"/>
              </a:rPr>
              <a:t>SÍNODO Y SÍNODOS…</a:t>
            </a:r>
            <a:endParaRPr lang="es-HN"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650153"/>
            <a:ext cx="8250865" cy="6207847"/>
          </a:xfrm>
          <a:solidFill>
            <a:srgbClr val="FFFF00"/>
          </a:solidFill>
        </p:spPr>
        <p:txBody>
          <a:bodyPr>
            <a:normAutofit fontScale="92500" lnSpcReduction="10000"/>
          </a:bodyPr>
          <a:lstStyle/>
          <a:p>
            <a:r>
              <a:rPr lang="es-MX" sz="2500" b="1" dirty="0"/>
              <a:t>Ya desde el Concilio Vaticano II en 1965, se han celebrado 29 Sínodos de los Obispos: 15 Asambleas Generales Ordinarias, 3 Asambleas Generales Extraordinarias y </a:t>
            </a:r>
            <a:r>
              <a:rPr lang="es-HN" sz="2500" b="1" dirty="0"/>
              <a:t>11 Asambleas Especiales.</a:t>
            </a:r>
          </a:p>
          <a:p>
            <a:r>
              <a:rPr lang="es-MX" sz="2500" b="1" dirty="0"/>
              <a:t>Esta última, la </a:t>
            </a:r>
            <a:r>
              <a:rPr lang="es-MX" sz="2500" b="1" dirty="0" err="1"/>
              <a:t>XVI</a:t>
            </a:r>
            <a:r>
              <a:rPr lang="es-MX" sz="2500" b="1" baseline="30000" dirty="0" err="1"/>
              <a:t>a</a:t>
            </a:r>
            <a:r>
              <a:rPr lang="es-MX" sz="2500" b="1" dirty="0"/>
              <a:t> </a:t>
            </a:r>
            <a:r>
              <a:rPr lang="es-HN" sz="2500" b="1" dirty="0"/>
              <a:t>Asamblea General Ordinaria, tuvo varias peculiaridades</a:t>
            </a:r>
          </a:p>
          <a:p>
            <a:pPr marL="627063" indent="-361950">
              <a:buFont typeface="Wingdings" panose="05000000000000000000" pitchFamily="2" charset="2"/>
              <a:buChar char="ü"/>
            </a:pPr>
            <a:r>
              <a:rPr lang="es-MX" sz="2500" b="1" dirty="0"/>
              <a:t>Es la que más duró (desde 2021 al 2024) </a:t>
            </a:r>
          </a:p>
          <a:p>
            <a:pPr marL="627063" indent="-361950">
              <a:buFont typeface="Wingdings" panose="05000000000000000000" pitchFamily="2" charset="2"/>
              <a:buChar char="ü"/>
            </a:pPr>
            <a:r>
              <a:rPr lang="es-MX" sz="2500" b="1" dirty="0"/>
              <a:t>Constaba de 2 Asambleas generales (octubre 2023 y 2024). </a:t>
            </a:r>
          </a:p>
          <a:p>
            <a:pPr marL="627063" indent="-361950">
              <a:buFont typeface="Wingdings" panose="05000000000000000000" pitchFamily="2" charset="2"/>
              <a:buChar char="ü"/>
            </a:pPr>
            <a:r>
              <a:rPr lang="es-MX" sz="2500" b="1" dirty="0"/>
              <a:t>Es la 1ª vez que participan miembros de la Iglesia de todo el mundo.</a:t>
            </a:r>
          </a:p>
          <a:p>
            <a:pPr marL="627063" indent="-361950">
              <a:buFont typeface="Wingdings" panose="05000000000000000000" pitchFamily="2" charset="2"/>
              <a:buChar char="ü"/>
            </a:pPr>
            <a:r>
              <a:rPr lang="es-MX" sz="2500" b="1" dirty="0"/>
              <a:t>Es la 1ª que comenzó desde abajo:</a:t>
            </a:r>
            <a:r>
              <a:rPr lang="es-HN" sz="2500" b="1" dirty="0"/>
              <a:t> Parroquias - Diócesis (2021-22) – Continentes </a:t>
            </a:r>
            <a:r>
              <a:rPr lang="es-MX" sz="2500" b="1" dirty="0"/>
              <a:t>(2023) - e Iglesia universal presencial (2024)</a:t>
            </a:r>
            <a:r>
              <a:rPr lang="es-HN" sz="2500" b="1" dirty="0"/>
              <a:t>.</a:t>
            </a:r>
          </a:p>
          <a:p>
            <a:pPr marL="627063" indent="-361950">
              <a:buFont typeface="Wingdings" panose="05000000000000000000" pitchFamily="2" charset="2"/>
              <a:buChar char="ü"/>
            </a:pPr>
            <a:r>
              <a:rPr lang="es-HN" sz="2500" b="1" dirty="0"/>
              <a:t>La 1ª en incluir a otros O</a:t>
            </a:r>
            <a:r>
              <a:rPr lang="es-MX" sz="2500" b="1" dirty="0"/>
              <a:t>bispos, sacerdotes, laicos/as, mujeres, jóvenes </a:t>
            </a:r>
            <a:r>
              <a:rPr lang="es-MX" sz="2500" b="1" u="sng" dirty="0"/>
              <a:t>con derecho a voz y </a:t>
            </a:r>
            <a:r>
              <a:rPr lang="es-HN" sz="2500" b="1" u="sng" dirty="0"/>
              <a:t>voto</a:t>
            </a:r>
            <a:r>
              <a:rPr lang="es-HN" sz="2500" b="1" dirty="0"/>
              <a:t>. Y no católicos.</a:t>
            </a:r>
          </a:p>
          <a:p>
            <a:pPr marL="627063" indent="-361950">
              <a:buFont typeface="Wingdings" panose="05000000000000000000" pitchFamily="2" charset="2"/>
              <a:buChar char="ü"/>
            </a:pPr>
            <a:r>
              <a:rPr lang="es-HN" sz="2500" b="1" dirty="0"/>
              <a:t>La 1ª que usa </a:t>
            </a:r>
            <a:r>
              <a:rPr lang="es-MX" sz="2500" b="1" dirty="0"/>
              <a:t>la metodología de </a:t>
            </a:r>
            <a:r>
              <a:rPr lang="es-MX" sz="2500" b="1" i="1" dirty="0"/>
              <a:t>la conversación espiritual</a:t>
            </a:r>
            <a:r>
              <a:rPr lang="es-MX" sz="2500" b="1" dirty="0"/>
              <a:t>.</a:t>
            </a:r>
          </a:p>
          <a:p>
            <a:pPr marL="627063" indent="-361950">
              <a:buFont typeface="Wingdings" panose="05000000000000000000" pitchFamily="2" charset="2"/>
              <a:buChar char="ü"/>
            </a:pPr>
            <a:r>
              <a:rPr lang="es-MX" sz="2500" b="1" dirty="0"/>
              <a:t>La 1ª en que el Papa asume el Documento final de la Asamblea como propio.</a:t>
            </a:r>
            <a:endParaRPr lang="es-HN" sz="2500" b="1" dirty="0"/>
          </a:p>
          <a:p>
            <a:pPr marL="901700" indent="-457200">
              <a:buFont typeface="Wingdings" panose="05000000000000000000" pitchFamily="2" charset="2"/>
              <a:buChar char="ü"/>
            </a:pPr>
            <a:endParaRPr lang="es-MX" dirty="0"/>
          </a:p>
          <a:p>
            <a:pPr marL="901700" indent="-457200">
              <a:buFont typeface="Wingdings" panose="05000000000000000000" pitchFamily="2" charset="2"/>
              <a:buChar char="ü"/>
            </a:pPr>
            <a:endParaRPr lang="es-HN" dirty="0"/>
          </a:p>
          <a:p>
            <a:pPr marL="901700" indent="-457200">
              <a:buFont typeface="Wingdings" panose="05000000000000000000" pitchFamily="2" charset="2"/>
              <a:buChar char="ü"/>
            </a:pPr>
            <a:endParaRPr lang="es-HN" dirty="0"/>
          </a:p>
        </p:txBody>
      </p:sp>
      <p:pic>
        <p:nvPicPr>
          <p:cNvPr id="4" name="Imagen 3"/>
          <p:cNvPicPr>
            <a:picLocks noChangeAspect="1"/>
          </p:cNvPicPr>
          <p:nvPr/>
        </p:nvPicPr>
        <p:blipFill>
          <a:blip r:embed="rId2"/>
          <a:stretch>
            <a:fillRect/>
          </a:stretch>
        </p:blipFill>
        <p:spPr>
          <a:xfrm>
            <a:off x="8250865" y="650153"/>
            <a:ext cx="4073358" cy="6282275"/>
          </a:xfrm>
          <a:prstGeom prst="rect">
            <a:avLst/>
          </a:prstGeom>
        </p:spPr>
      </p:pic>
    </p:spTree>
    <p:extLst>
      <p:ext uri="{BB962C8B-B14F-4D97-AF65-F5344CB8AC3E}">
        <p14:creationId xmlns:p14="http://schemas.microsoft.com/office/powerpoint/2010/main" val="104262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12192000" cy="595901"/>
          </a:xfrm>
          <a:solidFill>
            <a:srgbClr val="89F000"/>
          </a:solidFill>
        </p:spPr>
        <p:txBody>
          <a:bodyPr>
            <a:normAutofit fontScale="90000"/>
          </a:bodyPr>
          <a:lstStyle/>
          <a:p>
            <a:r>
              <a:rPr lang="es-HN" b="1" dirty="0">
                <a:latin typeface="Arial Black" panose="020B0A04020102020204" pitchFamily="34" charset="0"/>
              </a:rPr>
              <a:t>   Pero este Sínodo fue un poco diferente</a:t>
            </a:r>
            <a:r>
              <a:rPr lang="la-Latn" b="1" dirty="0">
                <a:latin typeface="Arial Black" panose="020B0A04020102020204" pitchFamily="34" charset="0"/>
              </a:rPr>
              <a:t>…</a:t>
            </a:r>
            <a:endParaRPr lang="es-HN" b="1" dirty="0">
              <a:latin typeface="Arial Black" panose="020B0A04020102020204" pitchFamily="34" charset="0"/>
            </a:endParaRPr>
          </a:p>
        </p:txBody>
      </p:sp>
      <p:sp>
        <p:nvSpPr>
          <p:cNvPr id="3" name="Marcador de contenido 2"/>
          <p:cNvSpPr>
            <a:spLocks noGrp="1"/>
          </p:cNvSpPr>
          <p:nvPr>
            <p:ph idx="1"/>
          </p:nvPr>
        </p:nvSpPr>
        <p:spPr>
          <a:xfrm>
            <a:off x="0" y="595901"/>
            <a:ext cx="12312501" cy="3628229"/>
          </a:xfrm>
          <a:solidFill>
            <a:srgbClr val="FFFF00"/>
          </a:solidFill>
        </p:spPr>
        <p:txBody>
          <a:bodyPr>
            <a:normAutofit fontScale="85000" lnSpcReduction="20000"/>
          </a:bodyPr>
          <a:lstStyle/>
          <a:p>
            <a:pPr fontAlgn="base"/>
            <a:r>
              <a:rPr lang="es-MX" b="1" dirty="0"/>
              <a:t>Comenzó con una consulta a todas las iglesias del mundo sobre temas más importantes</a:t>
            </a:r>
          </a:p>
          <a:p>
            <a:pPr fontAlgn="base"/>
            <a:r>
              <a:rPr lang="es-MX" b="1" dirty="0"/>
              <a:t>No se centró en un solo tema, sino que en el modo de caminar de la Iglesia, “caminar juntos”.</a:t>
            </a:r>
          </a:p>
          <a:p>
            <a:pPr fontAlgn="base"/>
            <a:r>
              <a:rPr lang="es-MX" b="1" dirty="0"/>
              <a:t>Abordó temas delicados (el papel de Obispos y sacerdotes, ministros casados, la relación entre personas del mismo sexo, el acceso a los divorciado a los sacramentos, la ordenación de las mujeres al diaconado). Hubo temas excluidos: El aborto, el matrimonio igualitario y la eutanasia, porque no fueron pedidos por las Iglesias locales.</a:t>
            </a:r>
          </a:p>
          <a:p>
            <a:r>
              <a:rPr lang="es-MX" b="1" dirty="0"/>
              <a:t>Francisco invitó a los laicos y laicas a participar y votar como un medio para “desvincular la ordenación sacerdotal y el liderazgo de la Iglesia”. </a:t>
            </a:r>
          </a:p>
          <a:p>
            <a:r>
              <a:rPr lang="es-MX" b="1" dirty="0"/>
              <a:t>365 personas tenían derecho a voto: 75% obispos, el resto sacerdotes, religiosos y laicos. 54 de ellos, mujeres. Francisco seleccionó de entre 140 candidatos destacados a los 70 laicos que participan activamente en iglesias locales y fueron presentados a su consideración.</a:t>
            </a:r>
          </a:p>
          <a:p>
            <a:endParaRPr lang="es-HN" dirty="0"/>
          </a:p>
        </p:txBody>
      </p:sp>
      <p:pic>
        <p:nvPicPr>
          <p:cNvPr id="1026" name="Picture 2" descr="El sufragio universal llega a la Iglesia: todos los laicos (incluidas las mujeres) votarán en 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7" y="4224130"/>
            <a:ext cx="7560318" cy="275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433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514911" y="180752"/>
            <a:ext cx="5660116" cy="3970507"/>
          </a:xfrm>
          <a:prstGeom prst="rect">
            <a:avLst/>
          </a:prstGeom>
        </p:spPr>
      </p:pic>
      <p:pic>
        <p:nvPicPr>
          <p:cNvPr id="7" name="Imagen 6"/>
          <p:cNvPicPr>
            <a:picLocks noChangeAspect="1"/>
          </p:cNvPicPr>
          <p:nvPr/>
        </p:nvPicPr>
        <p:blipFill>
          <a:blip r:embed="rId3"/>
          <a:stretch>
            <a:fillRect/>
          </a:stretch>
        </p:blipFill>
        <p:spPr>
          <a:xfrm>
            <a:off x="6322001" y="2041451"/>
            <a:ext cx="5869999" cy="4402499"/>
          </a:xfrm>
          <a:prstGeom prst="rect">
            <a:avLst/>
          </a:prstGeom>
        </p:spPr>
      </p:pic>
      <p:sp>
        <p:nvSpPr>
          <p:cNvPr id="14" name="Título 1"/>
          <p:cNvSpPr txBox="1">
            <a:spLocks/>
          </p:cNvSpPr>
          <p:nvPr/>
        </p:nvSpPr>
        <p:spPr>
          <a:xfrm>
            <a:off x="514910" y="4516385"/>
            <a:ext cx="5386160" cy="20338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HN" b="1" dirty="0">
                <a:latin typeface="Arial Black" panose="020B0A04020102020204" pitchFamily="34" charset="0"/>
              </a:rPr>
              <a:t>Un Sínodo</a:t>
            </a:r>
            <a:r>
              <a:rPr lang="la-Latn" b="1" dirty="0">
                <a:latin typeface="Arial Black" panose="020B0A04020102020204" pitchFamily="34" charset="0"/>
              </a:rPr>
              <a:t>…</a:t>
            </a:r>
            <a:r>
              <a:rPr lang="es-HN" b="1" dirty="0">
                <a:latin typeface="Arial Black" panose="020B0A04020102020204" pitchFamily="34" charset="0"/>
              </a:rPr>
              <a:t> antes y ahora</a:t>
            </a:r>
            <a:r>
              <a:rPr lang="la-Latn" b="1" dirty="0">
                <a:latin typeface="Arial Black" panose="020B0A04020102020204" pitchFamily="34" charset="0"/>
              </a:rPr>
              <a:t>…</a:t>
            </a:r>
            <a:endParaRPr lang="es-ES_tradnl" b="1" dirty="0">
              <a:latin typeface="Arial Black" panose="020B0A04020102020204" pitchFamily="34" charset="0"/>
            </a:endParaRPr>
          </a:p>
        </p:txBody>
      </p:sp>
    </p:spTree>
    <p:extLst>
      <p:ext uri="{BB962C8B-B14F-4D97-AF65-F5344CB8AC3E}">
        <p14:creationId xmlns:p14="http://schemas.microsoft.com/office/powerpoint/2010/main" val="6383364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2701</TotalTime>
  <Words>2266</Words>
  <Application>Microsoft Office PowerPoint</Application>
  <PresentationFormat>Panorámica</PresentationFormat>
  <Paragraphs>132</Paragraphs>
  <Slides>43</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43</vt:i4>
      </vt:variant>
    </vt:vector>
  </HeadingPairs>
  <TitlesOfParts>
    <vt:vector size="52" baseType="lpstr">
      <vt:lpstr>Arial</vt:lpstr>
      <vt:lpstr>Arial Black</vt:lpstr>
      <vt:lpstr>Bahnschrift</vt:lpstr>
      <vt:lpstr>Bahnschrift SemiBold</vt:lpstr>
      <vt:lpstr>Calibri</vt:lpstr>
      <vt:lpstr>Calibri Light</vt:lpstr>
      <vt:lpstr>Google Sans</vt:lpstr>
      <vt:lpstr>Wingdings</vt:lpstr>
      <vt:lpstr>Tema de Office</vt:lpstr>
      <vt:lpstr>1. ¿QUÉ ES UN SÍNODO?</vt:lpstr>
      <vt:lpstr>Presentación de PowerPoint</vt:lpstr>
      <vt:lpstr>Presentación de PowerPoint</vt:lpstr>
      <vt:lpstr>El primer Sínodo…año 49</vt:lpstr>
      <vt:lpstr>En la Iglesia antigua</vt:lpstr>
      <vt:lpstr>Presentación de PowerPoint</vt:lpstr>
      <vt:lpstr>SÍNODO Y SÍNODOS…</vt:lpstr>
      <vt:lpstr>   Pero este Sínodo fue un poco diferente…</vt:lpstr>
      <vt:lpstr>Presentación de PowerPoint</vt:lpstr>
      <vt:lpstr>Pero, ¿cómo está organizado un Sínodo?</vt:lpstr>
      <vt:lpstr>Presentación de PowerPoint</vt:lpstr>
      <vt:lpstr>Presentación de PowerPoint</vt:lpstr>
      <vt:lpstr>La organización de un Sínodo</vt:lpstr>
      <vt:lpstr>HAY 3 TIPOS DE SÍNODOS</vt:lpstr>
      <vt:lpstr>1. LOS SÍNODOS ORDINARIOS</vt:lpstr>
      <vt:lpstr>1. La Sínodos generales Ordinarios: se reúnen cada 3       años y el Papa elige el tema de análisis y estudio.</vt:lpstr>
      <vt:lpstr>Presentación de PowerPoint</vt:lpstr>
      <vt:lpstr>Hasta ahora han existido 15 Sínodos ordinarios...</vt:lpstr>
      <vt:lpstr>Primero: El Papa envía un cuestionario a las Iglesias locales para que ellas informen y aporten su discernimiento sobre el tema</vt:lpstr>
      <vt:lpstr>Segundo. Las respuestas de las Diócesis son la base para redactar un  documento preparatorio para el Sínodo</vt:lpstr>
      <vt:lpstr>¿Quiénes asisten al Sínodo? 1. Obispos seleccionados por las  Conferencia episcopales del país</vt:lpstr>
      <vt:lpstr>2. Algunos miembros de la Curia de Roma (junto al Papa)</vt:lpstr>
      <vt:lpstr>3. Representantes de Congregaciones religiosas</vt:lpstr>
      <vt:lpstr>4. Ocasionalmente, algunos expertos en el tema,  y observadores laicos.</vt:lpstr>
      <vt:lpstr>5. Además, el Papa elige algunos Obispos,  para asistir al Sínodo</vt:lpstr>
      <vt:lpstr>El Sínodo está cerrado a los medios de comunicación y  al público</vt:lpstr>
      <vt:lpstr>La 1ª semana: Presentaciones individuales de algunos Delegados</vt:lpstr>
      <vt:lpstr>La 2ª semana. Reuniones en grupo por idioma</vt:lpstr>
      <vt:lpstr>Al fin, el Papa escribe una Exhortación apostólica con  la ayuda del equipo permanente</vt:lpstr>
      <vt:lpstr>HAY 3 TIPOS DE SÍNODOS</vt:lpstr>
      <vt:lpstr>2. LOS SÍNODOS EXTRAORDINARIOS</vt:lpstr>
      <vt:lpstr>Sínodos extraordinarios</vt:lpstr>
      <vt:lpstr>   Los Sínodos extraordinarios son Asambleas para examinar asuntos urgentes que interesan a la Iglesia</vt:lpstr>
      <vt:lpstr>Los Sínodos extraordinarios requieren menos participantes. Sólo ha habido 3 hasta 2021</vt:lpstr>
      <vt:lpstr>HAY 3 TIPOS DE SÍNODOS</vt:lpstr>
      <vt:lpstr>3. LOS SÍNODOS ESPECIALES</vt:lpstr>
      <vt:lpstr>Son asambleas especiales, limitadas  a un tema o una zona geográfica del mundo</vt:lpstr>
      <vt:lpstr>Son Asambleas limitadas a un área geografica</vt:lpstr>
      <vt:lpstr>2021-2024 El Sínodo sobre la sinodalidad…</vt:lpstr>
      <vt:lpstr>   Este ha sido el Sínodo de la sinodalidad. Parece una repetición innecesaria. Pero no lo es. Quiere subrayar la importancia de que todo el pueblo de Dios, todo él, pueda orar y discernir juntos sobre un tema. Por eso la metodología de acción ha sido mucho más consultiva que en Sínodos anteriores</vt:lpstr>
      <vt:lpstr>Etapas del Sínodo</vt:lpstr>
      <vt:lpstr>El Documento final</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Jesús M. Sariego</dc:creator>
  <cp:lastModifiedBy>John Donald</cp:lastModifiedBy>
  <cp:revision>50</cp:revision>
  <cp:lastPrinted>2025-02-12T22:26:58Z</cp:lastPrinted>
  <dcterms:created xsi:type="dcterms:W3CDTF">2025-02-12T14:42:17Z</dcterms:created>
  <dcterms:modified xsi:type="dcterms:W3CDTF">2025-09-09T10:44:09Z</dcterms:modified>
</cp:coreProperties>
</file>