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94" r:id="rId4"/>
    <p:sldId id="258" r:id="rId5"/>
    <p:sldId id="274" r:id="rId6"/>
    <p:sldId id="277" r:id="rId7"/>
    <p:sldId id="296" r:id="rId8"/>
    <p:sldId id="259" r:id="rId9"/>
    <p:sldId id="260" r:id="rId10"/>
    <p:sldId id="279" r:id="rId11"/>
    <p:sldId id="261" r:id="rId12"/>
    <p:sldId id="276" r:id="rId13"/>
    <p:sldId id="278" r:id="rId14"/>
    <p:sldId id="289" r:id="rId15"/>
    <p:sldId id="297" r:id="rId16"/>
    <p:sldId id="298" r:id="rId17"/>
    <p:sldId id="299" r:id="rId18"/>
    <p:sldId id="300" r:id="rId19"/>
    <p:sldId id="281" r:id="rId20"/>
    <p:sldId id="307" r:id="rId21"/>
    <p:sldId id="287" r:id="rId22"/>
    <p:sldId id="308" r:id="rId23"/>
    <p:sldId id="275" r:id="rId24"/>
    <p:sldId id="309" r:id="rId25"/>
    <p:sldId id="303" r:id="rId26"/>
    <p:sldId id="284" r:id="rId27"/>
    <p:sldId id="282" r:id="rId28"/>
    <p:sldId id="302" r:id="rId29"/>
    <p:sldId id="285" r:id="rId30"/>
    <p:sldId id="304" r:id="rId31"/>
    <p:sldId id="265" r:id="rId32"/>
    <p:sldId id="310" r:id="rId33"/>
    <p:sldId id="264" r:id="rId34"/>
    <p:sldId id="286" r:id="rId35"/>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66CC"/>
    <a:srgbClr val="00FFFF"/>
    <a:srgbClr val="CCCC00"/>
    <a:srgbClr val="FBC16B"/>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0" autoAdjust="0"/>
    <p:restoredTop sz="93883" autoAdjust="0"/>
  </p:normalViewPr>
  <p:slideViewPr>
    <p:cSldViewPr snapToGrid="0">
      <p:cViewPr varScale="1">
        <p:scale>
          <a:sx n="60" d="100"/>
          <a:sy n="60" d="100"/>
        </p:scale>
        <p:origin x="872"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_tradnl"/>
          </a:p>
        </p:txBody>
      </p:sp>
      <p:sp>
        <p:nvSpPr>
          <p:cNvPr id="4" name="Marcador de fecha 3"/>
          <p:cNvSpPr>
            <a:spLocks noGrp="1"/>
          </p:cNvSpPr>
          <p:nvPr>
            <p:ph type="dt" sz="half" idx="10"/>
          </p:nvPr>
        </p:nvSpPr>
        <p:spPr/>
        <p:txBody>
          <a:bodyPr/>
          <a:lstStyle/>
          <a:p>
            <a:fld id="{9830E56A-D4E3-475F-A619-3DEC0BA8EE6A}" type="datetimeFigureOut">
              <a:rPr lang="es-ES_tradnl" smtClean="0"/>
              <a:t>14/06/2025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7A21436-8B9F-4D55-AB8C-CA094B608D83}" type="slidenum">
              <a:rPr lang="es-ES_tradnl" smtClean="0"/>
              <a:t>‹Nº›</a:t>
            </a:fld>
            <a:endParaRPr lang="es-ES_tradnl"/>
          </a:p>
        </p:txBody>
      </p:sp>
    </p:spTree>
    <p:extLst>
      <p:ext uri="{BB962C8B-B14F-4D97-AF65-F5344CB8AC3E}">
        <p14:creationId xmlns:p14="http://schemas.microsoft.com/office/powerpoint/2010/main" val="2352540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9830E56A-D4E3-475F-A619-3DEC0BA8EE6A}" type="datetimeFigureOut">
              <a:rPr lang="es-ES_tradnl" smtClean="0"/>
              <a:t>14/06/2025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7A21436-8B9F-4D55-AB8C-CA094B608D83}" type="slidenum">
              <a:rPr lang="es-ES_tradnl" smtClean="0"/>
              <a:t>‹Nº›</a:t>
            </a:fld>
            <a:endParaRPr lang="es-ES_tradnl"/>
          </a:p>
        </p:txBody>
      </p:sp>
    </p:spTree>
    <p:extLst>
      <p:ext uri="{BB962C8B-B14F-4D97-AF65-F5344CB8AC3E}">
        <p14:creationId xmlns:p14="http://schemas.microsoft.com/office/powerpoint/2010/main" val="3409398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9830E56A-D4E3-475F-A619-3DEC0BA8EE6A}" type="datetimeFigureOut">
              <a:rPr lang="es-ES_tradnl" smtClean="0"/>
              <a:t>14/06/2025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7A21436-8B9F-4D55-AB8C-CA094B608D83}" type="slidenum">
              <a:rPr lang="es-ES_tradnl" smtClean="0"/>
              <a:t>‹Nº›</a:t>
            </a:fld>
            <a:endParaRPr lang="es-ES_tradnl"/>
          </a:p>
        </p:txBody>
      </p:sp>
    </p:spTree>
    <p:extLst>
      <p:ext uri="{BB962C8B-B14F-4D97-AF65-F5344CB8AC3E}">
        <p14:creationId xmlns:p14="http://schemas.microsoft.com/office/powerpoint/2010/main" val="3958380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9830E56A-D4E3-475F-A619-3DEC0BA8EE6A}" type="datetimeFigureOut">
              <a:rPr lang="es-ES_tradnl" smtClean="0"/>
              <a:t>14/06/2025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7A21436-8B9F-4D55-AB8C-CA094B608D83}" type="slidenum">
              <a:rPr lang="es-ES_tradnl" smtClean="0"/>
              <a:t>‹Nº›</a:t>
            </a:fld>
            <a:endParaRPr lang="es-ES_tradnl"/>
          </a:p>
        </p:txBody>
      </p:sp>
    </p:spTree>
    <p:extLst>
      <p:ext uri="{BB962C8B-B14F-4D97-AF65-F5344CB8AC3E}">
        <p14:creationId xmlns:p14="http://schemas.microsoft.com/office/powerpoint/2010/main" val="1115806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9830E56A-D4E3-475F-A619-3DEC0BA8EE6A}" type="datetimeFigureOut">
              <a:rPr lang="es-ES_tradnl" smtClean="0"/>
              <a:t>14/06/2025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7A21436-8B9F-4D55-AB8C-CA094B608D83}" type="slidenum">
              <a:rPr lang="es-ES_tradnl" smtClean="0"/>
              <a:t>‹Nº›</a:t>
            </a:fld>
            <a:endParaRPr lang="es-ES_tradnl"/>
          </a:p>
        </p:txBody>
      </p:sp>
    </p:spTree>
    <p:extLst>
      <p:ext uri="{BB962C8B-B14F-4D97-AF65-F5344CB8AC3E}">
        <p14:creationId xmlns:p14="http://schemas.microsoft.com/office/powerpoint/2010/main" val="234136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fecha 4"/>
          <p:cNvSpPr>
            <a:spLocks noGrp="1"/>
          </p:cNvSpPr>
          <p:nvPr>
            <p:ph type="dt" sz="half" idx="10"/>
          </p:nvPr>
        </p:nvSpPr>
        <p:spPr/>
        <p:txBody>
          <a:bodyPr/>
          <a:lstStyle/>
          <a:p>
            <a:fld id="{9830E56A-D4E3-475F-A619-3DEC0BA8EE6A}" type="datetimeFigureOut">
              <a:rPr lang="es-ES_tradnl" smtClean="0"/>
              <a:t>14/06/2025</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7A21436-8B9F-4D55-AB8C-CA094B608D83}" type="slidenum">
              <a:rPr lang="es-ES_tradnl" smtClean="0"/>
              <a:t>‹Nº›</a:t>
            </a:fld>
            <a:endParaRPr lang="es-ES_tradnl"/>
          </a:p>
        </p:txBody>
      </p:sp>
    </p:spTree>
    <p:extLst>
      <p:ext uri="{BB962C8B-B14F-4D97-AF65-F5344CB8AC3E}">
        <p14:creationId xmlns:p14="http://schemas.microsoft.com/office/powerpoint/2010/main" val="1987319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Marcador de fecha 6"/>
          <p:cNvSpPr>
            <a:spLocks noGrp="1"/>
          </p:cNvSpPr>
          <p:nvPr>
            <p:ph type="dt" sz="half" idx="10"/>
          </p:nvPr>
        </p:nvSpPr>
        <p:spPr/>
        <p:txBody>
          <a:bodyPr/>
          <a:lstStyle/>
          <a:p>
            <a:fld id="{9830E56A-D4E3-475F-A619-3DEC0BA8EE6A}" type="datetimeFigureOut">
              <a:rPr lang="es-ES_tradnl" smtClean="0"/>
              <a:t>14/06/2025</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57A21436-8B9F-4D55-AB8C-CA094B608D83}" type="slidenum">
              <a:rPr lang="es-ES_tradnl" smtClean="0"/>
              <a:t>‹Nº›</a:t>
            </a:fld>
            <a:endParaRPr lang="es-ES_tradnl"/>
          </a:p>
        </p:txBody>
      </p:sp>
    </p:spTree>
    <p:extLst>
      <p:ext uri="{BB962C8B-B14F-4D97-AF65-F5344CB8AC3E}">
        <p14:creationId xmlns:p14="http://schemas.microsoft.com/office/powerpoint/2010/main" val="1547279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fecha 2"/>
          <p:cNvSpPr>
            <a:spLocks noGrp="1"/>
          </p:cNvSpPr>
          <p:nvPr>
            <p:ph type="dt" sz="half" idx="10"/>
          </p:nvPr>
        </p:nvSpPr>
        <p:spPr/>
        <p:txBody>
          <a:bodyPr/>
          <a:lstStyle/>
          <a:p>
            <a:fld id="{9830E56A-D4E3-475F-A619-3DEC0BA8EE6A}" type="datetimeFigureOut">
              <a:rPr lang="es-ES_tradnl" smtClean="0"/>
              <a:t>14/06/2025</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57A21436-8B9F-4D55-AB8C-CA094B608D83}" type="slidenum">
              <a:rPr lang="es-ES_tradnl" smtClean="0"/>
              <a:t>‹Nº›</a:t>
            </a:fld>
            <a:endParaRPr lang="es-ES_tradnl"/>
          </a:p>
        </p:txBody>
      </p:sp>
    </p:spTree>
    <p:extLst>
      <p:ext uri="{BB962C8B-B14F-4D97-AF65-F5344CB8AC3E}">
        <p14:creationId xmlns:p14="http://schemas.microsoft.com/office/powerpoint/2010/main" val="267143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830E56A-D4E3-475F-A619-3DEC0BA8EE6A}" type="datetimeFigureOut">
              <a:rPr lang="es-ES_tradnl" smtClean="0"/>
              <a:t>14/06/2025</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57A21436-8B9F-4D55-AB8C-CA094B608D83}" type="slidenum">
              <a:rPr lang="es-ES_tradnl" smtClean="0"/>
              <a:t>‹Nº›</a:t>
            </a:fld>
            <a:endParaRPr lang="es-ES_tradnl"/>
          </a:p>
        </p:txBody>
      </p:sp>
    </p:spTree>
    <p:extLst>
      <p:ext uri="{BB962C8B-B14F-4D97-AF65-F5344CB8AC3E}">
        <p14:creationId xmlns:p14="http://schemas.microsoft.com/office/powerpoint/2010/main" val="1517285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9830E56A-D4E3-475F-A619-3DEC0BA8EE6A}" type="datetimeFigureOut">
              <a:rPr lang="es-ES_tradnl" smtClean="0"/>
              <a:t>14/06/2025</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7A21436-8B9F-4D55-AB8C-CA094B608D83}" type="slidenum">
              <a:rPr lang="es-ES_tradnl" smtClean="0"/>
              <a:t>‹Nº›</a:t>
            </a:fld>
            <a:endParaRPr lang="es-ES_tradnl"/>
          </a:p>
        </p:txBody>
      </p:sp>
    </p:spTree>
    <p:extLst>
      <p:ext uri="{BB962C8B-B14F-4D97-AF65-F5344CB8AC3E}">
        <p14:creationId xmlns:p14="http://schemas.microsoft.com/office/powerpoint/2010/main" val="802120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_tradn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9830E56A-D4E3-475F-A619-3DEC0BA8EE6A}" type="datetimeFigureOut">
              <a:rPr lang="es-ES_tradnl" smtClean="0"/>
              <a:t>14/06/2025</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7A21436-8B9F-4D55-AB8C-CA094B608D83}" type="slidenum">
              <a:rPr lang="es-ES_tradnl" smtClean="0"/>
              <a:t>‹Nº›</a:t>
            </a:fld>
            <a:endParaRPr lang="es-ES_tradnl"/>
          </a:p>
        </p:txBody>
      </p:sp>
    </p:spTree>
    <p:extLst>
      <p:ext uri="{BB962C8B-B14F-4D97-AF65-F5344CB8AC3E}">
        <p14:creationId xmlns:p14="http://schemas.microsoft.com/office/powerpoint/2010/main" val="383791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30E56A-D4E3-475F-A619-3DEC0BA8EE6A}" type="datetimeFigureOut">
              <a:rPr lang="es-ES_tradnl" smtClean="0"/>
              <a:t>14/06/2025</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A21436-8B9F-4D55-AB8C-CA094B608D83}" type="slidenum">
              <a:rPr lang="es-ES_tradnl" smtClean="0"/>
              <a:t>‹Nº›</a:t>
            </a:fld>
            <a:endParaRPr lang="es-ES_tradnl"/>
          </a:p>
        </p:txBody>
      </p:sp>
    </p:spTree>
    <p:extLst>
      <p:ext uri="{BB962C8B-B14F-4D97-AF65-F5344CB8AC3E}">
        <p14:creationId xmlns:p14="http://schemas.microsoft.com/office/powerpoint/2010/main" val="3075612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5600" t="25156" r="25244" b="19513"/>
          <a:stretch/>
        </p:blipFill>
        <p:spPr>
          <a:xfrm>
            <a:off x="364228" y="1099334"/>
            <a:ext cx="12304814" cy="5663126"/>
          </a:xfrm>
          <a:prstGeom prst="rect">
            <a:avLst/>
          </a:prstGeom>
        </p:spPr>
      </p:pic>
      <p:sp>
        <p:nvSpPr>
          <p:cNvPr id="2" name="Título 1"/>
          <p:cNvSpPr>
            <a:spLocks noGrp="1"/>
          </p:cNvSpPr>
          <p:nvPr>
            <p:ph type="ctrTitle"/>
          </p:nvPr>
        </p:nvSpPr>
        <p:spPr>
          <a:xfrm>
            <a:off x="0" y="0"/>
            <a:ext cx="12808225" cy="1350335"/>
          </a:xfrm>
          <a:solidFill>
            <a:srgbClr val="66FF33"/>
          </a:solidFill>
        </p:spPr>
        <p:txBody>
          <a:bodyPr>
            <a:noAutofit/>
          </a:bodyPr>
          <a:lstStyle/>
          <a:p>
            <a:r>
              <a:rPr lang="es-HN" sz="4000" b="1" dirty="0" smtClean="0">
                <a:latin typeface="Arial" panose="020B0604020202020204" pitchFamily="34" charset="0"/>
                <a:cs typeface="Arial" panose="020B0604020202020204" pitchFamily="34" charset="0"/>
              </a:rPr>
              <a:t>SÍNODO DE LA SINODALIDAD</a:t>
            </a:r>
            <a:br>
              <a:rPr lang="es-HN" sz="4000" b="1" dirty="0" smtClean="0">
                <a:latin typeface="Arial" panose="020B0604020202020204" pitchFamily="34" charset="0"/>
                <a:cs typeface="Arial" panose="020B0604020202020204" pitchFamily="34" charset="0"/>
              </a:rPr>
            </a:br>
            <a:r>
              <a:rPr lang="es-HN" sz="4000" b="1" dirty="0" smtClean="0">
                <a:latin typeface="Arial" panose="020B0604020202020204" pitchFamily="34" charset="0"/>
                <a:cs typeface="Arial" panose="020B0604020202020204" pitchFamily="34" charset="0"/>
              </a:rPr>
              <a:t>3. La fase continental</a:t>
            </a:r>
            <a:endParaRPr lang="es-ES_tradnl"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264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47870" y="99391"/>
            <a:ext cx="11241156" cy="1381539"/>
          </a:xfrm>
        </p:spPr>
        <p:txBody>
          <a:bodyPr/>
          <a:lstStyle/>
          <a:p>
            <a:pPr algn="ctr"/>
            <a:r>
              <a:rPr lang="es-MX" b="1" dirty="0" smtClean="0">
                <a:latin typeface="Arial" panose="020B0604020202020204" pitchFamily="34" charset="0"/>
                <a:cs typeface="Arial" panose="020B0604020202020204" pitchFamily="34" charset="0"/>
              </a:rPr>
              <a:t>OBJETIVO DE LAS ASAMBLEAS CONTINENTALES</a:t>
            </a:r>
            <a:endParaRPr lang="es-HN"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98784" y="1399259"/>
            <a:ext cx="5098774" cy="5687340"/>
          </a:xfrm>
        </p:spPr>
        <p:txBody>
          <a:bodyPr/>
          <a:lstStyle/>
          <a:p>
            <a:r>
              <a:rPr lang="es-MX" dirty="0"/>
              <a:t> </a:t>
            </a:r>
            <a:r>
              <a:rPr lang="es-MX" dirty="0" smtClean="0"/>
              <a:t>Enfatizar </a:t>
            </a:r>
            <a:r>
              <a:rPr lang="es-MX" dirty="0"/>
              <a:t>el </a:t>
            </a:r>
            <a:r>
              <a:rPr lang="es-MX" dirty="0" smtClean="0"/>
              <a:t>diálogo </a:t>
            </a:r>
            <a:r>
              <a:rPr lang="es-MX" dirty="0"/>
              <a:t>entre la Iglesia universal y </a:t>
            </a:r>
            <a:r>
              <a:rPr lang="es-MX" dirty="0" smtClean="0"/>
              <a:t>las Iglesias particulares</a:t>
            </a:r>
          </a:p>
          <a:p>
            <a:r>
              <a:rPr lang="es-MX" dirty="0"/>
              <a:t>F</a:t>
            </a:r>
            <a:r>
              <a:rPr lang="es-MX" dirty="0" smtClean="0"/>
              <a:t>omentar </a:t>
            </a:r>
            <a:r>
              <a:rPr lang="es-MX" dirty="0"/>
              <a:t>la creación o el fortalecimiento de los vínculos de las iglesias vecinas (cf. </a:t>
            </a:r>
            <a:r>
              <a:rPr lang="es-MX" dirty="0" err="1"/>
              <a:t>Fratelli</a:t>
            </a:r>
            <a:r>
              <a:rPr lang="es-MX" dirty="0"/>
              <a:t> </a:t>
            </a:r>
            <a:r>
              <a:rPr lang="es-MX" dirty="0" err="1"/>
              <a:t>Tutti</a:t>
            </a:r>
            <a:r>
              <a:rPr lang="es-MX" dirty="0"/>
              <a:t> 151) </a:t>
            </a:r>
            <a:endParaRPr lang="es-MX" dirty="0" smtClean="0"/>
          </a:p>
          <a:p>
            <a:r>
              <a:rPr lang="es-MX" dirty="0" smtClean="0"/>
              <a:t>Porque</a:t>
            </a:r>
            <a:r>
              <a:rPr lang="es-MX" dirty="0"/>
              <a:t>, </a:t>
            </a:r>
            <a:r>
              <a:rPr lang="es-MX" dirty="0" smtClean="0"/>
              <a:t>existen </a:t>
            </a:r>
            <a:r>
              <a:rPr lang="es-MX" dirty="0"/>
              <a:t>dinámicas, tensiones, desafíos y peculiaridades histórico-culturales específicas </a:t>
            </a:r>
            <a:r>
              <a:rPr lang="es-MX" dirty="0" smtClean="0"/>
              <a:t>a </a:t>
            </a:r>
            <a:r>
              <a:rPr lang="es-MX" dirty="0"/>
              <a:t>nivel de cada continente y región.</a:t>
            </a:r>
            <a:endParaRPr lang="es-HN" dirty="0"/>
          </a:p>
        </p:txBody>
      </p:sp>
      <p:pic>
        <p:nvPicPr>
          <p:cNvPr id="2050" name="Picture 2" descr="Asambleas sinodales"/>
          <p:cNvPicPr>
            <a:picLocks noChangeAspect="1" noChangeArrowheads="1"/>
          </p:cNvPicPr>
          <p:nvPr/>
        </p:nvPicPr>
        <p:blipFill rotWithShape="1">
          <a:blip r:embed="rId2">
            <a:extLst>
              <a:ext uri="{28A0092B-C50C-407E-A947-70E740481C1C}">
                <a14:useLocalDpi xmlns:a14="http://schemas.microsoft.com/office/drawing/2010/main" val="0"/>
              </a:ext>
            </a:extLst>
          </a:blip>
          <a:srcRect l="10331" t="1407" r="11091" b="-1407"/>
          <a:stretch/>
        </p:blipFill>
        <p:spPr bwMode="auto">
          <a:xfrm>
            <a:off x="5446642" y="1399259"/>
            <a:ext cx="6745357" cy="483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528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sp>
        <p:nvSpPr>
          <p:cNvPr id="3" name="Marcador de contenido 2"/>
          <p:cNvSpPr>
            <a:spLocks noGrp="1"/>
          </p:cNvSpPr>
          <p:nvPr>
            <p:ph idx="1"/>
          </p:nvPr>
        </p:nvSpPr>
        <p:spPr/>
        <p:txBody>
          <a:bodyPr/>
          <a:lstStyle/>
          <a:p>
            <a:endParaRPr lang="es-ES_tradnl"/>
          </a:p>
        </p:txBody>
      </p:sp>
      <p:pic>
        <p:nvPicPr>
          <p:cNvPr id="4" name="Imagen 3"/>
          <p:cNvPicPr>
            <a:picLocks noChangeAspect="1"/>
          </p:cNvPicPr>
          <p:nvPr/>
        </p:nvPicPr>
        <p:blipFill rotWithShape="1">
          <a:blip r:embed="rId2"/>
          <a:srcRect l="17497" t="17101" r="19073" b="28777"/>
          <a:stretch/>
        </p:blipFill>
        <p:spPr>
          <a:xfrm>
            <a:off x="0" y="-178904"/>
            <a:ext cx="12192000" cy="7036904"/>
          </a:xfrm>
          <a:prstGeom prst="rect">
            <a:avLst/>
          </a:prstGeom>
        </p:spPr>
      </p:pic>
    </p:spTree>
    <p:extLst>
      <p:ext uri="{BB962C8B-B14F-4D97-AF65-F5344CB8AC3E}">
        <p14:creationId xmlns:p14="http://schemas.microsoft.com/office/powerpoint/2010/main" val="16806973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3570"/>
            <a:ext cx="12192000" cy="518910"/>
          </a:xfrm>
          <a:solidFill>
            <a:srgbClr val="FFFF00"/>
          </a:solidFill>
        </p:spPr>
        <p:txBody>
          <a:bodyPr>
            <a:noAutofit/>
          </a:bodyPr>
          <a:lstStyle/>
          <a:p>
            <a:pPr algn="ctr"/>
            <a:r>
              <a:rPr lang="es-MX" sz="3200" b="1" dirty="0" smtClean="0">
                <a:latin typeface="Arial" panose="020B0604020202020204" pitchFamily="34" charset="0"/>
                <a:cs typeface="Arial" panose="020B0604020202020204" pitchFamily="34" charset="0"/>
              </a:rPr>
              <a:t>Las siete Reuniones de la etapa continental</a:t>
            </a:r>
            <a:endParaRPr lang="es-HN"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p:txBody>
          <a:bodyPr/>
          <a:lstStyle/>
          <a:p>
            <a:endParaRPr lang="es-HN"/>
          </a:p>
        </p:txBody>
      </p:sp>
      <p:pic>
        <p:nvPicPr>
          <p:cNvPr id="1026" name="Picture 2" descr="Finalizada la Etapa Continen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45340"/>
            <a:ext cx="12192000" cy="6547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364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724087"/>
          </a:xfrm>
          <a:solidFill>
            <a:srgbClr val="66FF33"/>
          </a:solidFill>
        </p:spPr>
        <p:txBody>
          <a:bodyPr>
            <a:normAutofit/>
          </a:bodyPr>
          <a:lstStyle/>
          <a:p>
            <a:pPr algn="ctr"/>
            <a:r>
              <a:rPr lang="es-MX" sz="2800" b="1" dirty="0" smtClean="0">
                <a:latin typeface="Arial" panose="020B0604020202020204" pitchFamily="34" charset="0"/>
                <a:cs typeface="Arial" panose="020B0604020202020204" pitchFamily="34" charset="0"/>
              </a:rPr>
              <a:t>¿Dónde se realizaron las Asambleas Continentales?</a:t>
            </a:r>
            <a:endParaRPr lang="es-HN"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255494" y="995082"/>
            <a:ext cx="11936506" cy="5862918"/>
          </a:xfrm>
        </p:spPr>
        <p:txBody>
          <a:bodyPr>
            <a:normAutofit fontScale="92500" lnSpcReduction="10000"/>
          </a:bodyPr>
          <a:lstStyle/>
          <a:p>
            <a:pPr marL="0" indent="0" algn="just">
              <a:buNone/>
            </a:pPr>
            <a:r>
              <a:rPr lang="es-MX" dirty="0" smtClean="0"/>
              <a:t>   La </a:t>
            </a:r>
            <a:r>
              <a:rPr lang="es-MX" b="1" u="sng" dirty="0"/>
              <a:t>Fase Continental </a:t>
            </a:r>
            <a:r>
              <a:rPr lang="es-MX" dirty="0"/>
              <a:t>comienza después de la Fase </a:t>
            </a:r>
            <a:r>
              <a:rPr lang="es-MX" dirty="0" smtClean="0"/>
              <a:t>local-Nacional. Es decir, entre </a:t>
            </a:r>
            <a:r>
              <a:rPr lang="es-MX" dirty="0"/>
              <a:t>septiembre de 2022 y marzo de 2023 tendrán lugar las asambleas regionales y continentales</a:t>
            </a:r>
            <a:endParaRPr lang="es-MX" dirty="0" smtClean="0"/>
          </a:p>
          <a:p>
            <a:r>
              <a:rPr lang="es-MX" dirty="0" smtClean="0"/>
              <a:t>Octubre 2022. </a:t>
            </a:r>
            <a:r>
              <a:rPr lang="es-MX" u="sng" dirty="0" smtClean="0"/>
              <a:t>Documento</a:t>
            </a:r>
            <a:r>
              <a:rPr lang="es-MX" dirty="0" smtClean="0"/>
              <a:t> </a:t>
            </a:r>
            <a:r>
              <a:rPr lang="es-MX" dirty="0"/>
              <a:t>para la Fase </a:t>
            </a:r>
            <a:r>
              <a:rPr lang="es-MX" dirty="0" smtClean="0"/>
              <a:t>Continental (DEC)</a:t>
            </a:r>
          </a:p>
          <a:p>
            <a:r>
              <a:rPr lang="es-MX" dirty="0"/>
              <a:t>5-10 </a:t>
            </a:r>
            <a:r>
              <a:rPr lang="es-MX" dirty="0" smtClean="0"/>
              <a:t>Feb </a:t>
            </a:r>
            <a:r>
              <a:rPr lang="es-MX" dirty="0"/>
              <a:t>2023: </a:t>
            </a:r>
            <a:r>
              <a:rPr lang="es-MX" dirty="0" smtClean="0"/>
              <a:t>Asamblea en Oceanía</a:t>
            </a:r>
            <a:r>
              <a:rPr lang="es-MX" dirty="0"/>
              <a:t>, en Suva, Fiyi </a:t>
            </a:r>
            <a:endParaRPr lang="es-HN" dirty="0"/>
          </a:p>
          <a:p>
            <a:r>
              <a:rPr lang="es-MX" dirty="0" smtClean="0"/>
              <a:t>5-12 Feb. 2023: Asamblea en Europa: </a:t>
            </a:r>
            <a:r>
              <a:rPr lang="es-MX" dirty="0"/>
              <a:t>Praga </a:t>
            </a:r>
            <a:r>
              <a:rPr lang="es-MX" dirty="0" smtClean="0"/>
              <a:t>(Rep. Checa) </a:t>
            </a:r>
          </a:p>
          <a:p>
            <a:r>
              <a:rPr lang="es-MX" dirty="0"/>
              <a:t>13-17 Feb. 2023: </a:t>
            </a:r>
            <a:r>
              <a:rPr lang="es-MX" dirty="0" smtClean="0"/>
              <a:t>Asamblea Oriente </a:t>
            </a:r>
            <a:r>
              <a:rPr lang="es-MX" dirty="0"/>
              <a:t>Medio: </a:t>
            </a:r>
            <a:r>
              <a:rPr lang="es-MX" dirty="0" err="1"/>
              <a:t>Bathania</a:t>
            </a:r>
            <a:r>
              <a:rPr lang="es-MX" dirty="0"/>
              <a:t> (</a:t>
            </a:r>
            <a:r>
              <a:rPr lang="es-MX" dirty="0" err="1"/>
              <a:t>Harissa</a:t>
            </a:r>
            <a:r>
              <a:rPr lang="es-MX" dirty="0"/>
              <a:t>), Líbano</a:t>
            </a:r>
          </a:p>
          <a:p>
            <a:r>
              <a:rPr lang="es-MX" dirty="0" smtClean="0"/>
              <a:t>24-26 Feb 2023: Asamblea en Asia</a:t>
            </a:r>
            <a:r>
              <a:rPr lang="es-MX" dirty="0"/>
              <a:t>: </a:t>
            </a:r>
            <a:r>
              <a:rPr lang="es-MX" dirty="0" smtClean="0"/>
              <a:t>Bangkok</a:t>
            </a:r>
            <a:r>
              <a:rPr lang="es-MX" dirty="0"/>
              <a:t>, Tailandia</a:t>
            </a:r>
          </a:p>
          <a:p>
            <a:r>
              <a:rPr lang="es-MX" dirty="0" smtClean="0"/>
              <a:t>1-6 Marzo 2023: Asamblea de África y Madagascar: </a:t>
            </a:r>
            <a:r>
              <a:rPr lang="es-MX" dirty="0" err="1" smtClean="0"/>
              <a:t>Adis</a:t>
            </a:r>
            <a:r>
              <a:rPr lang="es-MX" dirty="0" smtClean="0"/>
              <a:t> Abeba (Etiopía).</a:t>
            </a:r>
            <a:endParaRPr lang="es-MX" dirty="0"/>
          </a:p>
          <a:p>
            <a:r>
              <a:rPr lang="es-MX" dirty="0" smtClean="0"/>
              <a:t>América Latina: Los </a:t>
            </a:r>
            <a:r>
              <a:rPr lang="es-MX" dirty="0"/>
              <a:t>encuentros regionales se realizaron en San Salvador (El Salvador) para la región Centroamérica y México, del 13 al 17 de febrero; Santo Domingo (República Dominicana) para la región Caribe, del 20 al 24 de febrero; Quito (Ecuador) para la región Bolivariana, del 27 de febrero al 3 de marzo; y Brasilia (Brasil) del 6 al 10 de marzo, para la región Cono </a:t>
            </a:r>
            <a:r>
              <a:rPr lang="es-MX" dirty="0" smtClean="0"/>
              <a:t>Sur.</a:t>
            </a:r>
            <a:endParaRPr lang="es-MX" dirty="0"/>
          </a:p>
          <a:p>
            <a:r>
              <a:rPr lang="es-MX" dirty="0" smtClean="0"/>
              <a:t>América del Norte: 12 Asambleas virtuales (3 en español, 2 en francés)</a:t>
            </a:r>
          </a:p>
        </p:txBody>
      </p:sp>
    </p:spTree>
    <p:extLst>
      <p:ext uri="{BB962C8B-B14F-4D97-AF65-F5344CB8AC3E}">
        <p14:creationId xmlns:p14="http://schemas.microsoft.com/office/powerpoint/2010/main" val="875694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12191999" cy="685800"/>
          </a:xfrm>
          <a:solidFill>
            <a:srgbClr val="FFFF00"/>
          </a:solidFill>
        </p:spPr>
        <p:txBody>
          <a:bodyPr>
            <a:noAutofit/>
          </a:bodyPr>
          <a:lstStyle/>
          <a:p>
            <a:pPr algn="ctr"/>
            <a:r>
              <a:rPr lang="es-MX" sz="2800" b="1" dirty="0" smtClean="0">
                <a:latin typeface="Arial" panose="020B0604020202020204" pitchFamily="34" charset="0"/>
                <a:cs typeface="Arial" panose="020B0604020202020204" pitchFamily="34" charset="0"/>
              </a:rPr>
              <a:t>DOCUMENTO PARA ETAPA CONTINENTAL (DEC),1</a:t>
            </a:r>
            <a:endParaRPr lang="es-HN"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 y="685800"/>
            <a:ext cx="12191999" cy="6172199"/>
          </a:xfr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txBody>
          <a:bodyPr>
            <a:normAutofit/>
          </a:bodyPr>
          <a:lstStyle/>
          <a:p>
            <a:pPr indent="0">
              <a:buNone/>
            </a:pPr>
            <a:r>
              <a:rPr lang="es-MX" b="1" dirty="0"/>
              <a:t>L</a:t>
            </a:r>
            <a:r>
              <a:rPr lang="es-MX" b="1" dirty="0" smtClean="0"/>
              <a:t>a </a:t>
            </a:r>
            <a:r>
              <a:rPr lang="es-MX" b="1" dirty="0"/>
              <a:t>experiencia del proceso </a:t>
            </a:r>
            <a:r>
              <a:rPr lang="es-MX" b="1" dirty="0" smtClean="0"/>
              <a:t>sinodal hasta ahora: </a:t>
            </a:r>
          </a:p>
          <a:p>
            <a:pPr marL="685800" indent="-457200">
              <a:buFont typeface="Wingdings" panose="05000000000000000000" pitchFamily="2" charset="2"/>
              <a:buChar char="§"/>
            </a:pPr>
            <a:r>
              <a:rPr lang="es-MX" b="1" dirty="0" smtClean="0"/>
              <a:t>El Sínodo avanza tratando de responder la cuestión central: </a:t>
            </a:r>
            <a:r>
              <a:rPr lang="es-MX" dirty="0" smtClean="0"/>
              <a:t>«</a:t>
            </a:r>
            <a:r>
              <a:rPr lang="es-MX" i="1" dirty="0" smtClean="0"/>
              <a:t>¿Cómo </a:t>
            </a:r>
            <a:r>
              <a:rPr lang="es-MX" i="1" dirty="0"/>
              <a:t>se realiza hoy, a diversos niveles (desde el local al universal) ese “caminar juntos” que permite a la Iglesia anunciar el Evangelio, de acuerdo a la misión que le fue confiada; y qué pasos el Espíritu nos invita a dar para crecer como Iglesia sinodal?</a:t>
            </a:r>
            <a:r>
              <a:rPr lang="es-MX" dirty="0"/>
              <a:t>» (Documento preparatorio, n. </a:t>
            </a:r>
            <a:r>
              <a:rPr lang="es-MX" dirty="0" smtClean="0"/>
              <a:t>2)</a:t>
            </a:r>
          </a:p>
          <a:p>
            <a:pPr marL="685800" indent="-457200">
              <a:buFont typeface="Wingdings" panose="05000000000000000000" pitchFamily="2" charset="2"/>
              <a:buChar char="§"/>
            </a:pPr>
            <a:r>
              <a:rPr lang="es-MX" dirty="0" smtClean="0"/>
              <a:t>Cinco </a:t>
            </a:r>
            <a:r>
              <a:rPr lang="es-HN" dirty="0" smtClean="0"/>
              <a:t>tensiones creativas:</a:t>
            </a:r>
          </a:p>
          <a:p>
            <a:pPr marL="1044000" indent="-363538">
              <a:spcBef>
                <a:spcPts val="0"/>
              </a:spcBef>
              <a:buFont typeface="+mj-lt"/>
              <a:buAutoNum type="alphaLcParenR"/>
            </a:pPr>
            <a:r>
              <a:rPr lang="es-MX" dirty="0" smtClean="0"/>
              <a:t>La escucha, que ya es misión y anuncio.</a:t>
            </a:r>
          </a:p>
          <a:p>
            <a:pPr marL="1044000" indent="-363538">
              <a:spcBef>
                <a:spcPts val="0"/>
              </a:spcBef>
              <a:buFont typeface="+mj-lt"/>
              <a:buAutoNum type="alphaLcParenR"/>
            </a:pPr>
            <a:r>
              <a:rPr lang="es-MX" dirty="0" smtClean="0"/>
              <a:t>El impulso hacia la misión</a:t>
            </a:r>
          </a:p>
          <a:p>
            <a:pPr marL="1044000" indent="-363538">
              <a:spcBef>
                <a:spcPts val="0"/>
              </a:spcBef>
              <a:buFont typeface="+mj-lt"/>
              <a:buAutoNum type="alphaLcParenR"/>
            </a:pPr>
            <a:r>
              <a:rPr lang="es-MX" dirty="0" smtClean="0"/>
              <a:t>Participación y corresponsabilidad </a:t>
            </a:r>
          </a:p>
          <a:p>
            <a:pPr marL="1044000" indent="-363538">
              <a:spcBef>
                <a:spcPts val="0"/>
              </a:spcBef>
              <a:buFont typeface="+mj-lt"/>
              <a:buAutoNum type="alphaLcParenR"/>
            </a:pPr>
            <a:r>
              <a:rPr lang="es-MX" dirty="0" smtClean="0"/>
              <a:t>Estructuras e instituciones con personas formadas </a:t>
            </a:r>
            <a:r>
              <a:rPr lang="es-MX" dirty="0"/>
              <a:t>y </a:t>
            </a:r>
            <a:r>
              <a:rPr lang="es-MX" dirty="0" smtClean="0"/>
              <a:t>de </a:t>
            </a:r>
            <a:r>
              <a:rPr lang="es-MX" dirty="0"/>
              <a:t>espiritualidad viva. </a:t>
            </a:r>
            <a:endParaRPr lang="es-MX" dirty="0" smtClean="0"/>
          </a:p>
          <a:p>
            <a:pPr marL="1044000" indent="-363538">
              <a:spcBef>
                <a:spcPts val="0"/>
              </a:spcBef>
              <a:buFont typeface="+mj-lt"/>
              <a:buAutoNum type="alphaLcParenR"/>
            </a:pPr>
            <a:r>
              <a:rPr lang="es-MX" dirty="0"/>
              <a:t>La </a:t>
            </a:r>
            <a:r>
              <a:rPr lang="es-MX" dirty="0" smtClean="0"/>
              <a:t>liturgia permite la </a:t>
            </a:r>
            <a:r>
              <a:rPr lang="es-MX" dirty="0"/>
              <a:t>participación y </a:t>
            </a:r>
            <a:r>
              <a:rPr lang="es-MX" dirty="0" smtClean="0"/>
              <a:t>alimenta el </a:t>
            </a:r>
            <a:r>
              <a:rPr lang="es-MX" dirty="0"/>
              <a:t>impulso hacia la misión. </a:t>
            </a:r>
            <a:endParaRPr lang="es-MX" dirty="0" smtClean="0"/>
          </a:p>
          <a:p>
            <a:pPr marL="1169988" indent="-363538">
              <a:buFont typeface="+mj-lt"/>
              <a:buAutoNum type="alphaLcParenR"/>
            </a:pPr>
            <a:endParaRPr lang="es-MX" dirty="0" smtClean="0"/>
          </a:p>
          <a:p>
            <a:pPr marL="685800" indent="-457200">
              <a:buFont typeface="Wingdings" panose="05000000000000000000" pitchFamily="2" charset="2"/>
              <a:buChar char="§"/>
            </a:pPr>
            <a:endParaRPr lang="es-MX" dirty="0"/>
          </a:p>
        </p:txBody>
      </p:sp>
    </p:spTree>
    <p:extLst>
      <p:ext uri="{BB962C8B-B14F-4D97-AF65-F5344CB8AC3E}">
        <p14:creationId xmlns:p14="http://schemas.microsoft.com/office/powerpoint/2010/main" val="1843780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264024"/>
          </a:xfr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txBody>
          <a:bodyPr>
            <a:normAutofit/>
          </a:bodyPr>
          <a:lstStyle/>
          <a:p>
            <a:pPr algn="ctr"/>
            <a:r>
              <a:rPr lang="es-MX" sz="2800" b="1" dirty="0" smtClean="0">
                <a:latin typeface="Arial" panose="020B0604020202020204" pitchFamily="34" charset="0"/>
                <a:cs typeface="Arial" panose="020B0604020202020204" pitchFamily="34" charset="0"/>
              </a:rPr>
              <a:t>LAS 3 CUESTIONES DE LA ETAPA CONTINENTAL</a:t>
            </a:r>
            <a:br>
              <a:rPr lang="es-MX" sz="2800" b="1" dirty="0" smtClean="0">
                <a:latin typeface="Arial" panose="020B0604020202020204" pitchFamily="34" charset="0"/>
                <a:cs typeface="Arial" panose="020B0604020202020204" pitchFamily="34" charset="0"/>
              </a:rPr>
            </a:br>
            <a:r>
              <a:rPr lang="es-MX" sz="2800" b="1" dirty="0" smtClean="0">
                <a:latin typeface="Arial" panose="020B0604020202020204" pitchFamily="34" charset="0"/>
                <a:cs typeface="Arial" panose="020B0604020202020204" pitchFamily="34" charset="0"/>
              </a:rPr>
              <a:t>(DEC: Documento Etapa Continental, 106)</a:t>
            </a:r>
            <a:endParaRPr lang="es-HN"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0" y="1264024"/>
            <a:ext cx="12192000" cy="5593976"/>
          </a:xfrm>
          <a:solidFill>
            <a:srgbClr val="FFFF00"/>
          </a:solidFill>
        </p:spPr>
        <p:txBody>
          <a:bodyPr>
            <a:normAutofit/>
          </a:bodyPr>
          <a:lstStyle/>
          <a:p>
            <a:pPr marL="0" indent="0">
              <a:buNone/>
            </a:pPr>
            <a:r>
              <a:rPr lang="es-MX" dirty="0"/>
              <a:t> </a:t>
            </a:r>
            <a:r>
              <a:rPr lang="es-MX" dirty="0" smtClean="0"/>
              <a:t>  … Después </a:t>
            </a:r>
            <a:r>
              <a:rPr lang="es-MX" dirty="0"/>
              <a:t>de leer el DEC en un clima de oración, </a:t>
            </a:r>
            <a:endParaRPr lang="es-MX" dirty="0" smtClean="0"/>
          </a:p>
          <a:p>
            <a:pPr marL="514350" indent="-514350">
              <a:buFont typeface="+mj-lt"/>
              <a:buAutoNum type="arabicPeriod"/>
            </a:pPr>
            <a:r>
              <a:rPr lang="es-MX" dirty="0" smtClean="0"/>
              <a:t>¿Qué </a:t>
            </a:r>
            <a:r>
              <a:rPr lang="es-MX" u="sng" dirty="0"/>
              <a:t>intuiciones resuenan </a:t>
            </a:r>
            <a:r>
              <a:rPr lang="es-MX" dirty="0"/>
              <a:t>más fuertemente e</a:t>
            </a:r>
            <a:r>
              <a:rPr lang="es-MX" dirty="0" smtClean="0"/>
              <a:t>n </a:t>
            </a:r>
            <a:r>
              <a:rPr lang="es-MX" dirty="0"/>
              <a:t>las experiencias y realidades concretas de la Iglesia en el continente? ¿Qué experiencias parecen nuevas o iluminadoras?» </a:t>
            </a:r>
            <a:endParaRPr lang="es-MX" dirty="0" smtClean="0"/>
          </a:p>
          <a:p>
            <a:pPr marL="514350" indent="-514350">
              <a:buFont typeface="+mj-lt"/>
              <a:buAutoNum type="arabicPeriod"/>
            </a:pPr>
            <a:r>
              <a:rPr lang="es-MX" dirty="0" smtClean="0"/>
              <a:t>¿Qué </a:t>
            </a:r>
            <a:r>
              <a:rPr lang="es-MX" u="sng" dirty="0"/>
              <a:t>tensiones o divergencias sustanciales </a:t>
            </a:r>
            <a:r>
              <a:rPr lang="es-MX" dirty="0"/>
              <a:t>surgen como particularmente importantes desde la perspectiva del continente? En consecuencia, ¿cuáles son las cuestiones e interrogantes que deberían abordarse y considerarse en las próximas fases del proceso</a:t>
            </a:r>
            <a:r>
              <a:rPr lang="es-MX" dirty="0" smtClean="0"/>
              <a:t>? </a:t>
            </a:r>
          </a:p>
          <a:p>
            <a:pPr marL="514350" indent="-514350">
              <a:buFont typeface="+mj-lt"/>
              <a:buAutoNum type="arabicPeriod"/>
            </a:pPr>
            <a:r>
              <a:rPr lang="es-MX" dirty="0" smtClean="0"/>
              <a:t>Mirando </a:t>
            </a:r>
            <a:r>
              <a:rPr lang="es-MX" dirty="0"/>
              <a:t>lo que surge de las dos preguntas anteriores, ¿</a:t>
            </a:r>
            <a:r>
              <a:rPr lang="es-MX" u="sng" dirty="0"/>
              <a:t>cuáles son las prioridades, los temas recurrentes y las llamadas a la acción </a:t>
            </a:r>
            <a:r>
              <a:rPr lang="es-MX" dirty="0"/>
              <a:t>que pueden ser compartidas con las otras Iglesias locales de todo el mundo y discutidas </a:t>
            </a:r>
            <a:r>
              <a:rPr lang="es-MX" dirty="0" smtClean="0"/>
              <a:t>durante </a:t>
            </a:r>
            <a:r>
              <a:rPr lang="es-MX" dirty="0"/>
              <a:t>la </a:t>
            </a:r>
            <a:r>
              <a:rPr lang="es-MX" u="sng" dirty="0"/>
              <a:t>Primera Sesión de la Asamblea Sinodal </a:t>
            </a:r>
            <a:r>
              <a:rPr lang="es-MX" dirty="0"/>
              <a:t>en octubre de 2023</a:t>
            </a:r>
            <a:r>
              <a:rPr lang="es-MX" dirty="0" smtClean="0"/>
              <a:t>?</a:t>
            </a:r>
            <a:endParaRPr lang="es-HN" dirty="0"/>
          </a:p>
        </p:txBody>
      </p:sp>
    </p:spTree>
    <p:extLst>
      <p:ext uri="{BB962C8B-B14F-4D97-AF65-F5344CB8AC3E}">
        <p14:creationId xmlns:p14="http://schemas.microsoft.com/office/powerpoint/2010/main" val="7861271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290612" cy="727728"/>
          </a:xfrm>
          <a:solidFill>
            <a:srgbClr val="FF66CC"/>
          </a:solidFill>
        </p:spPr>
        <p:txBody>
          <a:bodyPr>
            <a:normAutofit/>
          </a:bodyPr>
          <a:lstStyle/>
          <a:p>
            <a:pPr algn="ctr"/>
            <a:r>
              <a:rPr lang="es-MX" sz="3200" b="1" dirty="0" smtClean="0">
                <a:latin typeface="Arial" panose="020B0604020202020204" pitchFamily="34" charset="0"/>
                <a:cs typeface="Arial" panose="020B0604020202020204" pitchFamily="34" charset="0"/>
              </a:rPr>
              <a:t>LOS APORTES DE LOS CONTINENTES</a:t>
            </a:r>
            <a:endParaRPr lang="es-HN"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p:txBody>
          <a:bodyPr/>
          <a:lstStyle/>
          <a:p>
            <a:endParaRPr lang="es-HN"/>
          </a:p>
        </p:txBody>
      </p:sp>
      <p:pic>
        <p:nvPicPr>
          <p:cNvPr id="4" name="Imagen 3"/>
          <p:cNvPicPr>
            <a:picLocks noChangeAspect="1"/>
          </p:cNvPicPr>
          <p:nvPr/>
        </p:nvPicPr>
        <p:blipFill rotWithShape="1">
          <a:blip r:embed="rId2"/>
          <a:srcRect l="17775" t="17297" r="18148" b="12639"/>
          <a:stretch/>
        </p:blipFill>
        <p:spPr>
          <a:xfrm>
            <a:off x="1" y="727728"/>
            <a:ext cx="12192000" cy="6130271"/>
          </a:xfrm>
          <a:prstGeom prst="rect">
            <a:avLst/>
          </a:prstGeom>
        </p:spPr>
      </p:pic>
    </p:spTree>
    <p:extLst>
      <p:ext uri="{BB962C8B-B14F-4D97-AF65-F5344CB8AC3E}">
        <p14:creationId xmlns:p14="http://schemas.microsoft.com/office/powerpoint/2010/main" val="2235350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FF33"/>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685800"/>
          </a:xfrm>
          <a:solidFill>
            <a:srgbClr val="00FFFF"/>
          </a:solidFill>
        </p:spPr>
        <p:txBody>
          <a:bodyPr>
            <a:noAutofit/>
          </a:bodyPr>
          <a:lstStyle/>
          <a:p>
            <a:pPr algn="ctr"/>
            <a:r>
              <a:rPr lang="es-MX" sz="2800" b="1" dirty="0">
                <a:latin typeface="Arial" panose="020B0604020202020204" pitchFamily="34" charset="0"/>
                <a:cs typeface="Arial" panose="020B0604020202020204" pitchFamily="34" charset="0"/>
              </a:rPr>
              <a:t>A</a:t>
            </a:r>
            <a:r>
              <a:rPr lang="es-MX" sz="2800" b="1" dirty="0" smtClean="0">
                <a:latin typeface="Arial" panose="020B0604020202020204" pitchFamily="34" charset="0"/>
                <a:cs typeface="Arial" panose="020B0604020202020204" pitchFamily="34" charset="0"/>
              </a:rPr>
              <a:t>. AMÉRICA DEL NORTE,1</a:t>
            </a:r>
            <a:endParaRPr lang="es-HN" sz="2800" dirty="0"/>
          </a:p>
        </p:txBody>
      </p:sp>
      <p:sp>
        <p:nvSpPr>
          <p:cNvPr id="3" name="Marcador de contenido 2"/>
          <p:cNvSpPr>
            <a:spLocks noGrp="1"/>
          </p:cNvSpPr>
          <p:nvPr>
            <p:ph idx="1"/>
          </p:nvPr>
        </p:nvSpPr>
        <p:spPr>
          <a:xfrm>
            <a:off x="0" y="685800"/>
            <a:ext cx="8367823" cy="6172199"/>
          </a:xfrm>
          <a:solidFill>
            <a:srgbClr val="FFFF00"/>
          </a:solidFill>
        </p:spPr>
        <p:txBody>
          <a:bodyPr>
            <a:normAutofit/>
          </a:bodyPr>
          <a:lstStyle/>
          <a:p>
            <a:pPr marL="268288" lvl="1" indent="-268288"/>
            <a:r>
              <a:rPr lang="es-MX" sz="2300" dirty="0" smtClean="0"/>
              <a:t>USA y Canadá. Hubo 12 Asambleas virtuales, 7 </a:t>
            </a:r>
            <a:r>
              <a:rPr lang="es-MX" sz="2300" dirty="0"/>
              <a:t>en inglés, </a:t>
            </a:r>
            <a:r>
              <a:rPr lang="es-MX" sz="2300" dirty="0" smtClean="0"/>
              <a:t>3 </a:t>
            </a:r>
            <a:r>
              <a:rPr lang="es-MX" sz="2300" dirty="0"/>
              <a:t>en español y </a:t>
            </a:r>
            <a:r>
              <a:rPr lang="es-MX" sz="2300" dirty="0" smtClean="0"/>
              <a:t>2 </a:t>
            </a:r>
            <a:r>
              <a:rPr lang="es-MX" sz="2300" dirty="0"/>
              <a:t>en francés. </a:t>
            </a:r>
            <a:r>
              <a:rPr lang="es-MX" sz="2300" dirty="0" smtClean="0"/>
              <a:t>Asistieron </a:t>
            </a:r>
            <a:r>
              <a:rPr lang="es-MX" sz="2300" dirty="0"/>
              <a:t>931 </a:t>
            </a:r>
            <a:r>
              <a:rPr lang="es-MX" sz="2300" dirty="0" smtClean="0"/>
              <a:t>delegados: 391 </a:t>
            </a:r>
            <a:r>
              <a:rPr lang="es-MX" sz="2300" dirty="0"/>
              <a:t>laicas, 235 laicos, 76 diáconos, 148 </a:t>
            </a:r>
            <a:r>
              <a:rPr lang="es-MX" sz="2300" dirty="0" smtClean="0"/>
              <a:t>sacerdotes, </a:t>
            </a:r>
            <a:r>
              <a:rPr lang="es-MX" sz="2300" dirty="0"/>
              <a:t>77 religiosas y 4 religiosos no </a:t>
            </a:r>
            <a:r>
              <a:rPr lang="es-MX" sz="2300" dirty="0" smtClean="0"/>
              <a:t>ordenados. Además,  146 </a:t>
            </a:r>
            <a:r>
              <a:rPr lang="es-MX" sz="2300" dirty="0"/>
              <a:t>obispos en una o más de las asambleas virtuales. </a:t>
            </a:r>
            <a:endParaRPr lang="es-MX" sz="2300" dirty="0" smtClean="0"/>
          </a:p>
          <a:p>
            <a:pPr marL="268288" lvl="1" indent="-268288"/>
            <a:r>
              <a:rPr lang="es-MX" sz="2300" dirty="0"/>
              <a:t>Se </a:t>
            </a:r>
            <a:r>
              <a:rPr lang="es-MX" sz="2300" dirty="0" smtClean="0"/>
              <a:t>optó por sistema virtual por reducir gastos y pandemia COVID-19.</a:t>
            </a:r>
          </a:p>
          <a:p>
            <a:pPr marL="268288" lvl="1" indent="-268288"/>
            <a:r>
              <a:rPr lang="es-MX" sz="2300" dirty="0" smtClean="0"/>
              <a:t>Las 12 </a:t>
            </a:r>
            <a:r>
              <a:rPr lang="es-MX" sz="2300" dirty="0"/>
              <a:t>asambleas </a:t>
            </a:r>
            <a:r>
              <a:rPr lang="es-MX" sz="2300" dirty="0" smtClean="0"/>
              <a:t>comenzaban </a:t>
            </a:r>
            <a:r>
              <a:rPr lang="es-MX" sz="2300" dirty="0"/>
              <a:t>con la oración </a:t>
            </a:r>
            <a:r>
              <a:rPr lang="es-MX" sz="2300" i="1" dirty="0" err="1" smtClean="0"/>
              <a:t>Adsumus</a:t>
            </a:r>
            <a:r>
              <a:rPr lang="es-MX" sz="2300" i="1" dirty="0" smtClean="0"/>
              <a:t>. </a:t>
            </a:r>
            <a:r>
              <a:rPr lang="es-MX" sz="2300" dirty="0" smtClean="0"/>
              <a:t>Después,</a:t>
            </a:r>
            <a:r>
              <a:rPr lang="es-MX" sz="2300" i="1" dirty="0" smtClean="0"/>
              <a:t> </a:t>
            </a:r>
            <a:r>
              <a:rPr lang="es-MX" sz="2300" dirty="0" smtClean="0"/>
              <a:t>“conversación espiritual” en 147 </a:t>
            </a:r>
            <a:r>
              <a:rPr lang="es-MX" sz="2300" dirty="0"/>
              <a:t>círculos </a:t>
            </a:r>
            <a:r>
              <a:rPr lang="es-MX" sz="2300" dirty="0" smtClean="0"/>
              <a:t>pequeños de escucha.</a:t>
            </a:r>
          </a:p>
          <a:p>
            <a:pPr marL="268288" lvl="1" indent="-268288"/>
            <a:r>
              <a:rPr lang="es-MX" sz="2300" dirty="0" smtClean="0"/>
              <a:t>Tras las 12 </a:t>
            </a:r>
            <a:r>
              <a:rPr lang="es-MX" sz="2300" dirty="0"/>
              <a:t>asambleas </a:t>
            </a:r>
            <a:r>
              <a:rPr lang="es-MX" sz="2300" dirty="0" smtClean="0"/>
              <a:t>virtuales, los representantes se </a:t>
            </a:r>
            <a:r>
              <a:rPr lang="es-MX" sz="2300" dirty="0"/>
              <a:t>reunieron con el </a:t>
            </a:r>
            <a:r>
              <a:rPr lang="es-MX" sz="2300" i="1" dirty="0"/>
              <a:t>Equipo del Sínodo de América del </a:t>
            </a:r>
            <a:r>
              <a:rPr lang="es-MX" sz="2300" i="1" dirty="0" smtClean="0"/>
              <a:t>Norte</a:t>
            </a:r>
            <a:r>
              <a:rPr lang="es-MX" sz="2300" dirty="0"/>
              <a:t> </a:t>
            </a:r>
            <a:r>
              <a:rPr lang="es-MX" sz="2300" dirty="0" smtClean="0"/>
              <a:t>y escriben el informe final. </a:t>
            </a:r>
          </a:p>
          <a:p>
            <a:pPr marL="268288" lvl="1" indent="-268288"/>
            <a:r>
              <a:rPr lang="es-MX" sz="2300" dirty="0" smtClean="0"/>
              <a:t>La Asamblea expresó vez </a:t>
            </a:r>
            <a:r>
              <a:rPr lang="es-MX" sz="2300" dirty="0"/>
              <a:t>la necesidad de </a:t>
            </a:r>
            <a:r>
              <a:rPr lang="es-MX" sz="2300" dirty="0" smtClean="0"/>
              <a:t>ser </a:t>
            </a:r>
            <a:r>
              <a:rPr lang="es-MX" sz="2300" dirty="0"/>
              <a:t>Iglesia más sinodal, comenzando </a:t>
            </a:r>
            <a:r>
              <a:rPr lang="es-MX" sz="2300" dirty="0" smtClean="0"/>
              <a:t>por reconocer la </a:t>
            </a:r>
            <a:r>
              <a:rPr lang="es-MX" sz="2300" dirty="0"/>
              <a:t>dignidad de todos los bautizados </a:t>
            </a:r>
            <a:r>
              <a:rPr lang="es-MX" sz="2300" dirty="0" smtClean="0"/>
              <a:t>. </a:t>
            </a:r>
          </a:p>
          <a:p>
            <a:pPr marL="268288" lvl="1" indent="-268288"/>
            <a:r>
              <a:rPr lang="es-MX" sz="2300" dirty="0" smtClean="0"/>
              <a:t>No </a:t>
            </a:r>
            <a:r>
              <a:rPr lang="es-MX" sz="2300" dirty="0"/>
              <a:t>puede haber una verdadera corresponsabilidad en la Iglesia sin </a:t>
            </a:r>
            <a:r>
              <a:rPr lang="es-MX" sz="2300" dirty="0" smtClean="0"/>
              <a:t> respeto </a:t>
            </a:r>
            <a:r>
              <a:rPr lang="es-MX" sz="2300" dirty="0"/>
              <a:t>a la </a:t>
            </a:r>
            <a:r>
              <a:rPr lang="es-MX" sz="2300" dirty="0" smtClean="0"/>
              <a:t>dignidad. Ellas son un grupo </a:t>
            </a:r>
            <a:r>
              <a:rPr lang="es-MX" sz="2300" dirty="0"/>
              <a:t>marginado en la Iglesia. </a:t>
            </a:r>
            <a:endParaRPr lang="es-MX" sz="2300" dirty="0" smtClean="0"/>
          </a:p>
          <a:p>
            <a:pPr marL="268288" lvl="1" indent="-268288"/>
            <a:r>
              <a:rPr lang="es-MX" sz="2300" dirty="0" smtClean="0"/>
              <a:t>También hay que empoderar </a:t>
            </a:r>
            <a:r>
              <a:rPr lang="es-MX" sz="2300" dirty="0"/>
              <a:t>a los adolescentes y jóvenes para que vivan más plenamente su dignidad bautismal </a:t>
            </a:r>
            <a:endParaRPr lang="es-HN" sz="2300" dirty="0"/>
          </a:p>
        </p:txBody>
      </p:sp>
      <p:pic>
        <p:nvPicPr>
          <p:cNvPr id="4" name="Imagen 3"/>
          <p:cNvPicPr>
            <a:picLocks noChangeAspect="1"/>
          </p:cNvPicPr>
          <p:nvPr/>
        </p:nvPicPr>
        <p:blipFill>
          <a:blip r:embed="rId2"/>
          <a:stretch>
            <a:fillRect/>
          </a:stretch>
        </p:blipFill>
        <p:spPr>
          <a:xfrm>
            <a:off x="8708065" y="1224802"/>
            <a:ext cx="3267408" cy="1838175"/>
          </a:xfrm>
          <a:prstGeom prst="rect">
            <a:avLst/>
          </a:prstGeom>
        </p:spPr>
      </p:pic>
      <p:pic>
        <p:nvPicPr>
          <p:cNvPr id="8194" name="Picture 2" descr="Los grupos de trabajo de la Asamblea Continental de América del Norte, en Flori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1253" y="4508205"/>
            <a:ext cx="3664475" cy="206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519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6FF33"/>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685800"/>
          </a:xfrm>
          <a:solidFill>
            <a:srgbClr val="00FFFF"/>
          </a:solidFill>
        </p:spPr>
        <p:txBody>
          <a:bodyPr>
            <a:noAutofit/>
          </a:bodyPr>
          <a:lstStyle/>
          <a:p>
            <a:pPr algn="ctr"/>
            <a:r>
              <a:rPr lang="es-MX" sz="2800" b="1" dirty="0">
                <a:latin typeface="Arial" panose="020B0604020202020204" pitchFamily="34" charset="0"/>
                <a:cs typeface="Arial" panose="020B0604020202020204" pitchFamily="34" charset="0"/>
              </a:rPr>
              <a:t>A</a:t>
            </a:r>
            <a:r>
              <a:rPr lang="es-MX" sz="2800" b="1" dirty="0" smtClean="0">
                <a:latin typeface="Arial" panose="020B0604020202020204" pitchFamily="34" charset="0"/>
                <a:cs typeface="Arial" panose="020B0604020202020204" pitchFamily="34" charset="0"/>
              </a:rPr>
              <a:t>. AMÉRICA DEL NORTE,2</a:t>
            </a:r>
            <a:endParaRPr lang="es-HN" sz="2800" dirty="0"/>
          </a:p>
        </p:txBody>
      </p:sp>
      <p:sp>
        <p:nvSpPr>
          <p:cNvPr id="3" name="Marcador de contenido 2"/>
          <p:cNvSpPr>
            <a:spLocks noGrp="1"/>
          </p:cNvSpPr>
          <p:nvPr>
            <p:ph idx="1"/>
          </p:nvPr>
        </p:nvSpPr>
        <p:spPr>
          <a:xfrm>
            <a:off x="0" y="685800"/>
            <a:ext cx="6985591" cy="6172199"/>
          </a:xfrm>
          <a:solidFill>
            <a:srgbClr val="FFFF00"/>
          </a:solidFill>
        </p:spPr>
        <p:txBody>
          <a:bodyPr>
            <a:normAutofit fontScale="92500" lnSpcReduction="20000"/>
          </a:bodyPr>
          <a:lstStyle/>
          <a:p>
            <a:pPr marL="268288" lvl="1" indent="-268288"/>
            <a:r>
              <a:rPr lang="es-MX" u="sng" dirty="0" smtClean="0"/>
              <a:t>Anhelo de </a:t>
            </a:r>
            <a:r>
              <a:rPr lang="es-MX" u="sng" dirty="0"/>
              <a:t>formación  </a:t>
            </a:r>
            <a:r>
              <a:rPr lang="es-MX" u="sng" dirty="0" smtClean="0"/>
              <a:t>continua </a:t>
            </a:r>
            <a:r>
              <a:rPr lang="es-MX" dirty="0" smtClean="0"/>
              <a:t>para vivir </a:t>
            </a:r>
            <a:r>
              <a:rPr lang="es-MX" dirty="0"/>
              <a:t>dignidad bautismal </a:t>
            </a:r>
            <a:r>
              <a:rPr lang="es-MX" dirty="0" smtClean="0"/>
              <a:t>con responsabilidad. Sobre todo, mayor formación para ser Iglesia sinodal. Formarse en la fe para llevarla en misión a otros.</a:t>
            </a:r>
          </a:p>
          <a:p>
            <a:pPr marL="268288" lvl="1" indent="-268288"/>
            <a:r>
              <a:rPr lang="es-MX" dirty="0" smtClean="0"/>
              <a:t>Un llamado a la</a:t>
            </a:r>
            <a:r>
              <a:rPr lang="es-MX" u="sng" dirty="0" smtClean="0"/>
              <a:t> comunión </a:t>
            </a:r>
            <a:r>
              <a:rPr lang="es-MX" dirty="0" smtClean="0"/>
              <a:t>en la Iglesia que se está polarizando y dividiendo: falta de confianza entre Obispos, clero y laicos en parte por el tema del abuso sexual). Necesidad de una mayor transparen</a:t>
            </a:r>
            <a:r>
              <a:rPr lang="es-MX" dirty="0"/>
              <a:t>c</a:t>
            </a:r>
            <a:r>
              <a:rPr lang="es-MX" dirty="0" smtClean="0"/>
              <a:t>ia y rendición de cuentas.</a:t>
            </a:r>
          </a:p>
          <a:p>
            <a:pPr marL="268288" lvl="1" indent="-268288"/>
            <a:r>
              <a:rPr lang="es-MX" dirty="0" smtClean="0"/>
              <a:t>Deseo de </a:t>
            </a:r>
            <a:r>
              <a:rPr lang="es-MX" u="sng" dirty="0" smtClean="0"/>
              <a:t>una mayor inclusión </a:t>
            </a:r>
            <a:r>
              <a:rPr lang="es-MX" dirty="0" smtClean="0"/>
              <a:t>y acogida en la Iglesia: mujeres, inmigrantes, LGBTIQ+, divorciados, discapacitados…</a:t>
            </a:r>
          </a:p>
          <a:p>
            <a:pPr marL="268288" lvl="1" indent="-268288"/>
            <a:r>
              <a:rPr lang="es-MX" dirty="0" smtClean="0"/>
              <a:t>El </a:t>
            </a:r>
            <a:r>
              <a:rPr lang="es-MX" dirty="0"/>
              <a:t>s</a:t>
            </a:r>
            <a:r>
              <a:rPr lang="es-MX" dirty="0" smtClean="0"/>
              <a:t>ufrimiento de quienes no pueden recibir la Eucaristía por divorcio, nuevo matrimonio…</a:t>
            </a:r>
          </a:p>
          <a:p>
            <a:pPr marL="268288" lvl="1" indent="-268288"/>
            <a:r>
              <a:rPr lang="es-MX" dirty="0" smtClean="0"/>
              <a:t>La </a:t>
            </a:r>
            <a:r>
              <a:rPr lang="es-MX" u="sng" dirty="0" smtClean="0"/>
              <a:t>brecha generacional </a:t>
            </a:r>
            <a:r>
              <a:rPr lang="es-MX" dirty="0" smtClean="0"/>
              <a:t>en las comunidades, entre los grupos adultos y los más jóvenes. </a:t>
            </a:r>
          </a:p>
          <a:p>
            <a:pPr marL="268288" lvl="1" indent="-268288"/>
            <a:r>
              <a:rPr lang="es-MX" dirty="0" smtClean="0"/>
              <a:t>La necesidad de </a:t>
            </a:r>
            <a:r>
              <a:rPr lang="es-MX" u="sng" dirty="0" smtClean="0"/>
              <a:t>salir en misión a las periferias </a:t>
            </a:r>
            <a:r>
              <a:rPr lang="es-MX" dirty="0" smtClean="0"/>
              <a:t>para atender a heridos y oprimidos: salir de la tienda (Is 53), buscar a las personas.</a:t>
            </a:r>
          </a:p>
          <a:p>
            <a:pPr marL="268288" lvl="1" indent="-268288"/>
            <a:r>
              <a:rPr lang="es-MX" dirty="0" smtClean="0"/>
              <a:t>Los 146 Obispos que participaron: la gracia de la sinodalidad, la pregunta por saber hacia dónde nos conduce la sinodalidad.</a:t>
            </a:r>
          </a:p>
          <a:p>
            <a:pPr marL="268288" lvl="1" indent="-268288"/>
            <a:endParaRPr lang="es-MX" dirty="0" smtClean="0"/>
          </a:p>
          <a:p>
            <a:pPr marL="268288" lvl="1" indent="-268288"/>
            <a:endParaRPr lang="es-HN" dirty="0"/>
          </a:p>
        </p:txBody>
      </p:sp>
      <p:pic>
        <p:nvPicPr>
          <p:cNvPr id="4" name="Imagen 3"/>
          <p:cNvPicPr>
            <a:picLocks noChangeAspect="1"/>
          </p:cNvPicPr>
          <p:nvPr/>
        </p:nvPicPr>
        <p:blipFill>
          <a:blip r:embed="rId2"/>
          <a:stretch>
            <a:fillRect/>
          </a:stretch>
        </p:blipFill>
        <p:spPr>
          <a:xfrm>
            <a:off x="7213309" y="1355650"/>
            <a:ext cx="4520052" cy="4832498"/>
          </a:xfrm>
          <a:prstGeom prst="rect">
            <a:avLst/>
          </a:prstGeom>
        </p:spPr>
      </p:pic>
    </p:spTree>
    <p:extLst>
      <p:ext uri="{BB962C8B-B14F-4D97-AF65-F5344CB8AC3E}">
        <p14:creationId xmlns:p14="http://schemas.microsoft.com/office/powerpoint/2010/main" val="21482497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699247"/>
          </a:xfrm>
          <a:solidFill>
            <a:srgbClr val="CCCC00"/>
          </a:solidFill>
        </p:spPr>
        <p:txBody>
          <a:bodyPr>
            <a:normAutofit/>
          </a:bodyPr>
          <a:lstStyle/>
          <a:p>
            <a:pPr algn="ctr"/>
            <a:r>
              <a:rPr lang="es-MX" sz="2800" b="1" dirty="0" smtClean="0">
                <a:latin typeface="Arial" panose="020B0604020202020204" pitchFamily="34" charset="0"/>
                <a:cs typeface="Arial" panose="020B0604020202020204" pitchFamily="34" charset="0"/>
              </a:rPr>
              <a:t>B. ÁFRICA Y MADAGASCAR, 1</a:t>
            </a:r>
            <a:endParaRPr lang="es-HN"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0" y="699246"/>
            <a:ext cx="6868633" cy="5946103"/>
          </a:xfrm>
        </p:spPr>
        <p:txBody>
          <a:bodyPr>
            <a:normAutofit fontScale="70000" lnSpcReduction="20000"/>
          </a:bodyPr>
          <a:lstStyle/>
          <a:p>
            <a:r>
              <a:rPr lang="es-MX" dirty="0"/>
              <a:t>S</a:t>
            </a:r>
            <a:r>
              <a:rPr lang="es-MX" dirty="0" smtClean="0"/>
              <a:t>eptiembre </a:t>
            </a:r>
            <a:r>
              <a:rPr lang="es-MX" dirty="0"/>
              <a:t>del 2022, los Secretarios Generales de las Conferencias Episcopales Regionales de África presentaron al Simposio de Conferencias Episcopales de África y Madagascar (SECAM) las síntesis de las contribuciones de las Conferencias Episcopales Nacionales de sus </a:t>
            </a:r>
            <a:r>
              <a:rPr lang="es-MX" dirty="0" smtClean="0"/>
              <a:t>regiones.</a:t>
            </a:r>
          </a:p>
          <a:p>
            <a:r>
              <a:rPr lang="es-MX" dirty="0" smtClean="0"/>
              <a:t>A </a:t>
            </a:r>
            <a:r>
              <a:rPr lang="es-MX" dirty="0"/>
              <a:t>partir de ellas, el SECAM elaboró un documento que recapitula las expectativas de todas las regiones de África</a:t>
            </a:r>
            <a:r>
              <a:rPr lang="es-MX" dirty="0" smtClean="0"/>
              <a:t>.</a:t>
            </a:r>
            <a:r>
              <a:rPr lang="es-MX" dirty="0"/>
              <a:t> </a:t>
            </a:r>
            <a:endParaRPr lang="es-MX" dirty="0" smtClean="0"/>
          </a:p>
          <a:p>
            <a:r>
              <a:rPr lang="es-MX" dirty="0" smtClean="0"/>
              <a:t>Del </a:t>
            </a:r>
            <a:r>
              <a:rPr lang="es-MX" dirty="0"/>
              <a:t>5 al 9 de diciembre del 2022, y del 22 al 26 de enero del 2023, el SECAM reunió a los miembros del Equipo Continental para el Sínodo sobre la Sinodalidad, a saber: Secretarios Generales de las Conferencias Episcopales Regionales, miembros de la Iniciativa Africana para la Sinodalidad, teólogos, religiosos y algunos fieles laicos, en número de 28 y 20 personas respectivamente, para recibir el Documento de Trabajo para la Etapa Continental y familiarizarse con la práctica del método de la “Conversación Espiritual” en vistas a la Asamblea Continental</a:t>
            </a:r>
            <a:r>
              <a:rPr lang="es-MX" dirty="0" smtClean="0"/>
              <a:t>.</a:t>
            </a:r>
          </a:p>
          <a:p>
            <a:r>
              <a:rPr lang="es-MX" dirty="0"/>
              <a:t>La fase final de la celebración continental del Sínodo sobre la Sinodalidad tuvo lugar en </a:t>
            </a:r>
            <a:r>
              <a:rPr lang="es-MX" u="sng" dirty="0"/>
              <a:t>Addis Abeba, Etiopía</a:t>
            </a:r>
            <a:r>
              <a:rPr lang="es-MX" dirty="0"/>
              <a:t>, del 1 al 6 de marzo del 2023. Este acontecimiento reunió a unas 209 personas entre cardenales, arzobispos, obispos, sacerdotes, religiosos, religiosas y fieles laicos, siendo los fieles laicos los más numerosos. </a:t>
            </a:r>
          </a:p>
        </p:txBody>
      </p:sp>
      <p:pic>
        <p:nvPicPr>
          <p:cNvPr id="10242" name="Picture 2" descr="Un delegado de la Asamblea Continental del Sínodo en África interviene en la Asambl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5895" y="966417"/>
            <a:ext cx="4669528" cy="262738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or Solange (a la izquierda) con otros participantes de la Asamblea Continental Sinodal en África, con el Cardenal Berhaneyesus Demerew, C.M, Arzobispo Metropolitano de Adís Abe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757" y="3875599"/>
            <a:ext cx="4767299" cy="268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354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232452"/>
          </a:xfrm>
          <a:solidFill>
            <a:srgbClr val="66FF33"/>
          </a:solidFill>
        </p:spPr>
        <p:txBody>
          <a:bodyPr>
            <a:noAutofit/>
          </a:bodyPr>
          <a:lstStyle/>
          <a:p>
            <a:pPr algn="ctr"/>
            <a:r>
              <a:rPr lang="es-HN" sz="2800" b="1" dirty="0" smtClean="0">
                <a:latin typeface="Arial" panose="020B0604020202020204" pitchFamily="34" charset="0"/>
                <a:cs typeface="Arial" panose="020B0604020202020204" pitchFamily="34" charset="0"/>
              </a:rPr>
              <a:t>ADSUMUS</a:t>
            </a:r>
            <a:r>
              <a:rPr lang="la-Latn" sz="2800" b="1" dirty="0" smtClean="0">
                <a:latin typeface="Arial" panose="020B0604020202020204" pitchFamily="34" charset="0"/>
                <a:cs typeface="Arial" panose="020B0604020202020204" pitchFamily="34" charset="0"/>
              </a:rPr>
              <a:t>…</a:t>
            </a:r>
            <a:r>
              <a:rPr lang="es-HN" sz="4000" b="1" dirty="0" smtClean="0">
                <a:latin typeface="Arial" panose="020B0604020202020204" pitchFamily="34" charset="0"/>
                <a:cs typeface="Arial" panose="020B0604020202020204" pitchFamily="34" charset="0"/>
              </a:rPr>
              <a:t/>
            </a:r>
            <a:br>
              <a:rPr lang="es-HN" sz="4000" b="1" dirty="0" smtClean="0">
                <a:latin typeface="Arial" panose="020B0604020202020204" pitchFamily="34" charset="0"/>
                <a:cs typeface="Arial" panose="020B0604020202020204" pitchFamily="34" charset="0"/>
              </a:rPr>
            </a:br>
            <a:r>
              <a:rPr lang="es-HN" sz="2800" b="1" dirty="0" smtClean="0">
                <a:latin typeface="Arial" panose="020B0604020202020204" pitchFamily="34" charset="0"/>
                <a:cs typeface="Arial" panose="020B0604020202020204" pitchFamily="34" charset="0"/>
              </a:rPr>
              <a:t>Oración con la que comienzan los Concilios.</a:t>
            </a:r>
            <a:endParaRPr lang="es-ES_tradnl"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79513" y="1143000"/>
            <a:ext cx="12271513" cy="5993295"/>
          </a:xfr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txBody>
          <a:bodyPr>
            <a:normAutofit fontScale="85000" lnSpcReduction="20000"/>
          </a:bodyPr>
          <a:lstStyle/>
          <a:p>
            <a:pPr marL="536575" indent="0">
              <a:buNone/>
            </a:pPr>
            <a:r>
              <a:rPr lang="es-ES_tradnl" b="1" dirty="0"/>
              <a:t>Estamos ante ti, Espíritu Santo</a:t>
            </a:r>
            <a:r>
              <a:rPr lang="es-ES_tradnl" b="1" dirty="0" smtClean="0"/>
              <a:t>, reunidos </a:t>
            </a:r>
            <a:r>
              <a:rPr lang="es-ES_tradnl" b="1" dirty="0"/>
              <a:t>en tu nombre.</a:t>
            </a:r>
          </a:p>
          <a:p>
            <a:pPr marL="536575" indent="0">
              <a:spcBef>
                <a:spcPts val="0"/>
              </a:spcBef>
              <a:buNone/>
            </a:pPr>
            <a:r>
              <a:rPr lang="es-ES_tradnl" b="1" dirty="0"/>
              <a:t>Tú que eres nuestro verdadero consejero:</a:t>
            </a:r>
          </a:p>
          <a:p>
            <a:pPr marL="536575" indent="0">
              <a:spcBef>
                <a:spcPts val="0"/>
              </a:spcBef>
              <a:buNone/>
            </a:pPr>
            <a:r>
              <a:rPr lang="es-ES_tradnl" b="1" dirty="0"/>
              <a:t>ven a nosotros</a:t>
            </a:r>
            <a:r>
              <a:rPr lang="es-ES_tradnl" b="1" dirty="0" smtClean="0"/>
              <a:t>, apóyanos, entra </a:t>
            </a:r>
            <a:r>
              <a:rPr lang="es-ES_tradnl" b="1" dirty="0"/>
              <a:t>en nuestros corazones.</a:t>
            </a:r>
          </a:p>
          <a:p>
            <a:pPr marL="536575" indent="0">
              <a:spcBef>
                <a:spcPts val="0"/>
              </a:spcBef>
              <a:buNone/>
            </a:pPr>
            <a:endParaRPr lang="es-ES_tradnl" b="1" dirty="0" smtClean="0"/>
          </a:p>
          <a:p>
            <a:pPr marL="536575" indent="0">
              <a:spcBef>
                <a:spcPts val="0"/>
              </a:spcBef>
              <a:buNone/>
            </a:pPr>
            <a:r>
              <a:rPr lang="es-ES_tradnl" b="1" dirty="0" smtClean="0"/>
              <a:t>Enséñanos </a:t>
            </a:r>
            <a:r>
              <a:rPr lang="es-ES_tradnl" b="1" dirty="0"/>
              <a:t>el camino</a:t>
            </a:r>
            <a:r>
              <a:rPr lang="es-ES_tradnl" b="1" dirty="0" smtClean="0"/>
              <a:t>, muéstranos </a:t>
            </a:r>
            <a:r>
              <a:rPr lang="es-ES_tradnl" b="1" dirty="0"/>
              <a:t>cómo alcanzar la meta.</a:t>
            </a:r>
          </a:p>
          <a:p>
            <a:pPr marL="536575" indent="0">
              <a:spcBef>
                <a:spcPts val="0"/>
              </a:spcBef>
              <a:buNone/>
            </a:pPr>
            <a:r>
              <a:rPr lang="es-ES_tradnl" b="1" dirty="0"/>
              <a:t>Impide que </a:t>
            </a:r>
            <a:r>
              <a:rPr lang="es-ES_tradnl" b="1" dirty="0" smtClean="0"/>
              <a:t>perdamos el </a:t>
            </a:r>
            <a:r>
              <a:rPr lang="es-ES_tradnl" b="1" dirty="0"/>
              <a:t>rumbo como </a:t>
            </a:r>
            <a:r>
              <a:rPr lang="es-ES_tradnl" b="1" dirty="0" smtClean="0"/>
              <a:t>personas débiles </a:t>
            </a:r>
            <a:r>
              <a:rPr lang="es-ES_tradnl" b="1" dirty="0"/>
              <a:t>y pecadoras.</a:t>
            </a:r>
          </a:p>
          <a:p>
            <a:pPr marL="536575" indent="0">
              <a:spcBef>
                <a:spcPts val="0"/>
              </a:spcBef>
              <a:buNone/>
            </a:pPr>
            <a:endParaRPr lang="es-ES_tradnl" b="1" dirty="0" smtClean="0"/>
          </a:p>
          <a:p>
            <a:pPr marL="536575" indent="0">
              <a:spcBef>
                <a:spcPts val="0"/>
              </a:spcBef>
              <a:buNone/>
            </a:pPr>
            <a:r>
              <a:rPr lang="es-ES_tradnl" b="1" dirty="0" smtClean="0"/>
              <a:t>No </a:t>
            </a:r>
            <a:r>
              <a:rPr lang="es-ES_tradnl" b="1" dirty="0"/>
              <a:t>permitas </a:t>
            </a:r>
            <a:r>
              <a:rPr lang="es-ES_tradnl" b="1" dirty="0" smtClean="0"/>
              <a:t>que la </a:t>
            </a:r>
            <a:r>
              <a:rPr lang="es-ES_tradnl" b="1" dirty="0"/>
              <a:t>ignorancia nos lleve por falsos caminos.</a:t>
            </a:r>
          </a:p>
          <a:p>
            <a:pPr marL="536575" indent="0">
              <a:spcBef>
                <a:spcPts val="0"/>
              </a:spcBef>
              <a:buNone/>
            </a:pPr>
            <a:r>
              <a:rPr lang="es-ES_tradnl" b="1" dirty="0"/>
              <a:t>Concédenos el don del discernimiento,</a:t>
            </a:r>
          </a:p>
          <a:p>
            <a:pPr marL="536575" indent="0">
              <a:spcBef>
                <a:spcPts val="0"/>
              </a:spcBef>
              <a:buNone/>
            </a:pPr>
            <a:r>
              <a:rPr lang="es-ES_tradnl" b="1" dirty="0"/>
              <a:t>para que no dejemos que nuestras acciones se guíen</a:t>
            </a:r>
          </a:p>
          <a:p>
            <a:pPr marL="536575" indent="0">
              <a:spcBef>
                <a:spcPts val="0"/>
              </a:spcBef>
              <a:buNone/>
            </a:pPr>
            <a:r>
              <a:rPr lang="es-ES_tradnl" b="1" dirty="0"/>
              <a:t>por perjuicios y falsas consideraciones.</a:t>
            </a:r>
          </a:p>
          <a:p>
            <a:pPr marL="536575" indent="0">
              <a:spcBef>
                <a:spcPts val="0"/>
              </a:spcBef>
              <a:buNone/>
            </a:pPr>
            <a:endParaRPr lang="es-ES_tradnl" b="1" dirty="0" smtClean="0"/>
          </a:p>
          <a:p>
            <a:pPr marL="536575" indent="0">
              <a:spcBef>
                <a:spcPts val="0"/>
              </a:spcBef>
              <a:buNone/>
            </a:pPr>
            <a:r>
              <a:rPr lang="es-ES_tradnl" b="1" dirty="0" smtClean="0"/>
              <a:t>Condúcenos </a:t>
            </a:r>
            <a:r>
              <a:rPr lang="es-ES_tradnl" b="1" dirty="0"/>
              <a:t>a la unidad en ti,</a:t>
            </a:r>
          </a:p>
          <a:p>
            <a:pPr marL="536575" indent="0">
              <a:spcBef>
                <a:spcPts val="0"/>
              </a:spcBef>
              <a:buNone/>
            </a:pPr>
            <a:r>
              <a:rPr lang="es-ES_tradnl" b="1" dirty="0"/>
              <a:t>para que no nos desviemos del camino de la verdad y la justicia,</a:t>
            </a:r>
          </a:p>
          <a:p>
            <a:pPr marL="536575" indent="0">
              <a:spcBef>
                <a:spcPts val="0"/>
              </a:spcBef>
              <a:buNone/>
            </a:pPr>
            <a:r>
              <a:rPr lang="es-ES_tradnl" b="1" dirty="0"/>
              <a:t>sino que en nuestro peregrinaje terrenal </a:t>
            </a:r>
            <a:endParaRPr lang="es-ES_tradnl" b="1" dirty="0" smtClean="0"/>
          </a:p>
          <a:p>
            <a:pPr marL="536575" indent="0">
              <a:spcBef>
                <a:spcPts val="0"/>
              </a:spcBef>
              <a:buNone/>
            </a:pPr>
            <a:r>
              <a:rPr lang="es-ES_tradnl" b="1" dirty="0" smtClean="0"/>
              <a:t>nos esforcemos </a:t>
            </a:r>
            <a:r>
              <a:rPr lang="es-ES_tradnl" b="1" dirty="0"/>
              <a:t>por alcanzar la vida eterna.</a:t>
            </a:r>
          </a:p>
          <a:p>
            <a:pPr marL="536575" indent="0">
              <a:spcBef>
                <a:spcPts val="0"/>
              </a:spcBef>
              <a:buNone/>
            </a:pPr>
            <a:endParaRPr lang="es-ES_tradnl" b="1" dirty="0" smtClean="0"/>
          </a:p>
          <a:p>
            <a:pPr marL="536575" indent="0">
              <a:spcBef>
                <a:spcPts val="0"/>
              </a:spcBef>
              <a:buNone/>
            </a:pPr>
            <a:r>
              <a:rPr lang="es-ES_tradnl" b="1" dirty="0" smtClean="0"/>
              <a:t>Esto </a:t>
            </a:r>
            <a:r>
              <a:rPr lang="es-ES_tradnl" b="1" dirty="0"/>
              <a:t>te lo pedimos a ti,</a:t>
            </a:r>
          </a:p>
          <a:p>
            <a:pPr marL="536575" indent="0">
              <a:spcBef>
                <a:spcPts val="0"/>
              </a:spcBef>
              <a:buNone/>
            </a:pPr>
            <a:r>
              <a:rPr lang="es-ES_tradnl" b="1" dirty="0"/>
              <a:t>que obras en todo tiempo y lugar,</a:t>
            </a:r>
          </a:p>
          <a:p>
            <a:pPr marL="536575" indent="0">
              <a:spcBef>
                <a:spcPts val="0"/>
              </a:spcBef>
              <a:buNone/>
            </a:pPr>
            <a:r>
              <a:rPr lang="es-ES_tradnl" b="1" dirty="0"/>
              <a:t>en comunión con el Padre y el Hijo</a:t>
            </a:r>
          </a:p>
          <a:p>
            <a:pPr marL="536575" indent="0">
              <a:spcBef>
                <a:spcPts val="0"/>
              </a:spcBef>
              <a:buNone/>
            </a:pPr>
            <a:r>
              <a:rPr lang="es-ES_tradnl" b="1" dirty="0"/>
              <a:t>por los siglos de los siglos. Amén.</a:t>
            </a:r>
          </a:p>
        </p:txBody>
      </p:sp>
      <p:pic>
        <p:nvPicPr>
          <p:cNvPr id="4" name="Imagen 3"/>
          <p:cNvPicPr>
            <a:picLocks noChangeAspect="1"/>
          </p:cNvPicPr>
          <p:nvPr/>
        </p:nvPicPr>
        <p:blipFill rotWithShape="1">
          <a:blip r:embed="rId2"/>
          <a:srcRect l="26354" r="27631"/>
          <a:stretch/>
        </p:blipFill>
        <p:spPr>
          <a:xfrm>
            <a:off x="9124644" y="1690789"/>
            <a:ext cx="3067356" cy="4501289"/>
          </a:xfrm>
          <a:prstGeom prst="rect">
            <a:avLst/>
          </a:prstGeom>
        </p:spPr>
      </p:pic>
    </p:spTree>
    <p:extLst>
      <p:ext uri="{BB962C8B-B14F-4D97-AF65-F5344CB8AC3E}">
        <p14:creationId xmlns:p14="http://schemas.microsoft.com/office/powerpoint/2010/main" val="145165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046688" cy="699247"/>
          </a:xfrm>
          <a:solidFill>
            <a:srgbClr val="CCCC00"/>
          </a:solidFill>
        </p:spPr>
        <p:txBody>
          <a:bodyPr>
            <a:normAutofit/>
          </a:bodyPr>
          <a:lstStyle/>
          <a:p>
            <a:pPr algn="ctr"/>
            <a:r>
              <a:rPr lang="es-MX" sz="2800" b="1" dirty="0" smtClean="0">
                <a:latin typeface="Arial" panose="020B0604020202020204" pitchFamily="34" charset="0"/>
                <a:cs typeface="Arial" panose="020B0604020202020204" pitchFamily="34" charset="0"/>
              </a:rPr>
              <a:t>B. ÁFRICA Y MADAGASCAR, 2</a:t>
            </a:r>
            <a:endParaRPr lang="es-HN"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0" y="699247"/>
            <a:ext cx="7719237" cy="6020530"/>
          </a:xfrm>
        </p:spPr>
        <p:txBody>
          <a:bodyPr>
            <a:normAutofit fontScale="92500" lnSpcReduction="20000"/>
          </a:bodyPr>
          <a:lstStyle/>
          <a:p>
            <a:r>
              <a:rPr lang="es-ES_tradnl" dirty="0" smtClean="0"/>
              <a:t>Se </a:t>
            </a:r>
            <a:r>
              <a:rPr lang="es-ES_tradnl" dirty="0"/>
              <a:t>acogió positivamente la idea de la sinodalidad. </a:t>
            </a:r>
            <a:endParaRPr lang="es-ES_tradnl" dirty="0" smtClean="0"/>
          </a:p>
          <a:p>
            <a:r>
              <a:rPr lang="es-ES_tradnl" dirty="0" smtClean="0"/>
              <a:t>Se </a:t>
            </a:r>
            <a:r>
              <a:rPr lang="es-ES_tradnl" dirty="0"/>
              <a:t>destacó la necesidad de incluir a </a:t>
            </a:r>
            <a:r>
              <a:rPr lang="es-ES_tradnl" dirty="0" smtClean="0"/>
              <a:t>mujeres</a:t>
            </a:r>
            <a:r>
              <a:rPr lang="es-ES_tradnl" dirty="0"/>
              <a:t>, jóvenes y personas con discapacidades en la vida de la Iglesia. </a:t>
            </a:r>
            <a:endParaRPr lang="es-ES_tradnl" dirty="0" smtClean="0"/>
          </a:p>
          <a:p>
            <a:r>
              <a:rPr lang="es-ES_tradnl" dirty="0" smtClean="0"/>
              <a:t>Respetar </a:t>
            </a:r>
            <a:r>
              <a:rPr lang="es-ES_tradnl" dirty="0"/>
              <a:t>las diversas culturas y a toda la comunidad. </a:t>
            </a:r>
            <a:endParaRPr lang="es-ES_tradnl" dirty="0" smtClean="0"/>
          </a:p>
          <a:p>
            <a:r>
              <a:rPr lang="es-ES_tradnl" dirty="0" smtClean="0"/>
              <a:t>Muy </a:t>
            </a:r>
            <a:r>
              <a:rPr lang="es-ES_tradnl" dirty="0"/>
              <a:t>importante la colaboración con otras Iglesias locales para incluir. Se requiere una liturgia con base en la cultura </a:t>
            </a:r>
            <a:r>
              <a:rPr lang="es-ES_tradnl" dirty="0" smtClean="0"/>
              <a:t>africana.</a:t>
            </a:r>
          </a:p>
          <a:p>
            <a:r>
              <a:rPr lang="es-ES_tradnl" dirty="0" smtClean="0"/>
              <a:t>La </a:t>
            </a:r>
            <a:r>
              <a:rPr lang="es-ES_tradnl" dirty="0"/>
              <a:t>Iglesia debe aumentar su compromiso en la resolución de conflictos y la promoción de la justicia y la paz en África, pues esta es frágil. Por lo mismo, la Iglesia debe promover el ecumenismo y el diálogo interreligioso por la </a:t>
            </a:r>
            <a:r>
              <a:rPr lang="es-ES_tradnl" dirty="0" smtClean="0"/>
              <a:t>paz.</a:t>
            </a:r>
          </a:p>
          <a:p>
            <a:endParaRPr lang="es-ES_tradnl" dirty="0"/>
          </a:p>
          <a:p>
            <a:r>
              <a:rPr lang="es-ES_tradnl" dirty="0" smtClean="0"/>
              <a:t>También </a:t>
            </a:r>
            <a:r>
              <a:rPr lang="es-ES_tradnl" dirty="0"/>
              <a:t>debe enfrentar la explotación de recursos naturales y el colonialismo económico que son causas de conflicto que la Iglesia debe abordar. También el tema de medio ambiente: África es el continente más afectado por la crisis </a:t>
            </a:r>
            <a:r>
              <a:rPr lang="es-ES_tradnl" dirty="0" smtClean="0"/>
              <a:t>climática</a:t>
            </a:r>
            <a:endParaRPr lang="es-MX" dirty="0"/>
          </a:p>
        </p:txBody>
      </p:sp>
      <p:pic>
        <p:nvPicPr>
          <p:cNvPr id="9218" name="Picture 2" descr="Foto de grupo de los participantes en la Asamblea Continental Sinodal en África, 1-6 de marzo de 2023, Adís Abeba, Etiopí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935" y="871869"/>
            <a:ext cx="4262065" cy="239812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elebración eucarística durante la Asamblea Continental Sinodal en Á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122" y="3979871"/>
            <a:ext cx="4437690" cy="2496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564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7910623" cy="893135"/>
          </a:xfrm>
          <a:solidFill>
            <a:srgbClr val="FF0000"/>
          </a:solidFill>
        </p:spPr>
        <p:txBody>
          <a:bodyPr>
            <a:normAutofit/>
          </a:bodyPr>
          <a:lstStyle/>
          <a:p>
            <a:pPr algn="ctr"/>
            <a:r>
              <a:rPr lang="es-HN" sz="2800" b="1" dirty="0" smtClean="0">
                <a:latin typeface="Arial" panose="020B0604020202020204" pitchFamily="34" charset="0"/>
                <a:cs typeface="Arial" panose="020B0604020202020204" pitchFamily="34" charset="0"/>
              </a:rPr>
              <a:t>C. EUROPA, 1</a:t>
            </a:r>
            <a:endParaRPr lang="es-HN"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276447" y="893135"/>
            <a:ext cx="7070651" cy="5603358"/>
          </a:xfrm>
        </p:spPr>
        <p:txBody>
          <a:bodyPr>
            <a:normAutofit lnSpcReduction="10000"/>
          </a:bodyPr>
          <a:lstStyle/>
          <a:p>
            <a:r>
              <a:rPr lang="es-ES_tradnl" dirty="0"/>
              <a:t>200 personas se reunieron en Praga, en reunión en cinco idiomas. Otros participantes siguieron la reunión virtualmente. Se ve la Iglesia europea rica en diversidad, con tradiciones latinas y orientales, con el dolor de los conflictos, como la guerra en Ucrania. </a:t>
            </a:r>
            <a:endParaRPr lang="es-ES_tradnl" dirty="0" smtClean="0"/>
          </a:p>
          <a:p>
            <a:r>
              <a:rPr lang="es-ES_tradnl" dirty="0" smtClean="0"/>
              <a:t>En </a:t>
            </a:r>
            <a:r>
              <a:rPr lang="es-ES_tradnl" dirty="0"/>
              <a:t>ella, la sinodalidad es tarea esencial. En ese sentido, el Sínodo ha permitido un diálogo entre las comunidades. Por eso, se propone que la Asamblea Continental sea periódica. Se formulan los grandes desafíos actuales de las Iglesias europeas: abusos sexuales, migración, participación de la mujer en la Iglesia y el ejercicio sinodal de la autoridad. </a:t>
            </a:r>
          </a:p>
        </p:txBody>
      </p:sp>
      <p:pic>
        <p:nvPicPr>
          <p:cNvPr id="4" name="Imagen 3"/>
          <p:cNvPicPr>
            <a:picLocks noChangeAspect="1"/>
          </p:cNvPicPr>
          <p:nvPr/>
        </p:nvPicPr>
        <p:blipFill rotWithShape="1">
          <a:blip r:embed="rId2"/>
          <a:srcRect l="29423" t="31762" r="57596" b="18299"/>
          <a:stretch/>
        </p:blipFill>
        <p:spPr>
          <a:xfrm>
            <a:off x="8091378" y="-122957"/>
            <a:ext cx="3498110" cy="6756058"/>
          </a:xfrm>
          <a:prstGeom prst="rect">
            <a:avLst/>
          </a:prstGeom>
        </p:spPr>
      </p:pic>
    </p:spTree>
    <p:extLst>
      <p:ext uri="{BB962C8B-B14F-4D97-AF65-F5344CB8AC3E}">
        <p14:creationId xmlns:p14="http://schemas.microsoft.com/office/powerpoint/2010/main" val="31875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6677249" cy="893135"/>
          </a:xfrm>
          <a:solidFill>
            <a:srgbClr val="FF0000"/>
          </a:solidFill>
        </p:spPr>
        <p:txBody>
          <a:bodyPr>
            <a:normAutofit/>
          </a:bodyPr>
          <a:lstStyle/>
          <a:p>
            <a:pPr algn="ctr"/>
            <a:r>
              <a:rPr lang="es-HN" sz="2800" b="1" dirty="0" smtClean="0">
                <a:latin typeface="Arial" panose="020B0604020202020204" pitchFamily="34" charset="0"/>
                <a:cs typeface="Arial" panose="020B0604020202020204" pitchFamily="34" charset="0"/>
              </a:rPr>
              <a:t>C. EUROPA, 2</a:t>
            </a:r>
            <a:endParaRPr lang="es-HN"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276448" y="893134"/>
            <a:ext cx="6400800" cy="5964866"/>
          </a:xfrm>
        </p:spPr>
        <p:txBody>
          <a:bodyPr>
            <a:normAutofit/>
          </a:bodyPr>
          <a:lstStyle/>
          <a:p>
            <a:r>
              <a:rPr lang="es-ES_tradnl" dirty="0" smtClean="0"/>
              <a:t>Las </a:t>
            </a:r>
            <a:r>
              <a:rPr lang="es-ES_tradnl" dirty="0"/>
              <a:t>exigencias de la sinodalidad en Europa: la conversión personal, el dialogo, la apertura a la diversidad cultural y étnica en la Iglesia como un recurso valioso, fomentar el ecumenismo y el diálogo interreligioso, la apertura a la sociedad secularizada. </a:t>
            </a:r>
            <a:endParaRPr lang="es-ES_tradnl" dirty="0" smtClean="0"/>
          </a:p>
          <a:p>
            <a:r>
              <a:rPr lang="es-ES_tradnl" dirty="0" smtClean="0"/>
              <a:t>Es </a:t>
            </a:r>
            <a:r>
              <a:rPr lang="es-ES_tradnl" dirty="0"/>
              <a:t>importante la apertura a la mujer, familia y juventud. Hay que fomentar la unión en la diversidad y conjugar debidamente verdad y misericordia en asuntos matrimoniales y sacramentales. Para el futuro, se ve importante seguir profundizando en la sinodalidad. </a:t>
            </a:r>
            <a:endParaRPr lang="es-HN" dirty="0"/>
          </a:p>
        </p:txBody>
      </p:sp>
      <p:pic>
        <p:nvPicPr>
          <p:cNvPr id="11266" name="Picture 2" descr="pra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697" y="443369"/>
            <a:ext cx="4685414" cy="28350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samblea continental europea del Síno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3191" y="4125851"/>
            <a:ext cx="5064642" cy="284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1727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5964865" cy="786810"/>
          </a:xfrm>
          <a:solidFill>
            <a:srgbClr val="00FFFF"/>
          </a:solidFill>
        </p:spPr>
        <p:txBody>
          <a:bodyPr>
            <a:normAutofit/>
          </a:bodyPr>
          <a:lstStyle/>
          <a:p>
            <a:pPr algn="ctr"/>
            <a:r>
              <a:rPr lang="es-HN" sz="2800" b="1" dirty="0" smtClean="0">
                <a:latin typeface="Arial" panose="020B0604020202020204" pitchFamily="34" charset="0"/>
                <a:cs typeface="Arial" panose="020B0604020202020204" pitchFamily="34" charset="0"/>
              </a:rPr>
              <a:t>D. ASIA, 1</a:t>
            </a:r>
            <a:endParaRPr lang="es-ES_tradnl"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0" y="808074"/>
            <a:ext cx="6081823" cy="5582093"/>
          </a:xfrm>
          <a:solidFill>
            <a:srgbClr val="FFFF00"/>
          </a:solidFill>
        </p:spPr>
        <p:txBody>
          <a:bodyPr>
            <a:normAutofit/>
          </a:bodyPr>
          <a:lstStyle/>
          <a:p>
            <a:r>
              <a:rPr lang="es-ES_tradnl" dirty="0"/>
              <a:t>La inmensa diversidad de Asia: el 30% de la superficie de la tierra, el 60% de la población del mundo (casi 5.000 millones de habitantes), 2.300 lenguas, 3.200 millones de habitantes pobres. </a:t>
            </a:r>
            <a:endParaRPr lang="es-ES_tradnl" dirty="0" smtClean="0"/>
          </a:p>
          <a:p>
            <a:r>
              <a:rPr lang="es-ES_tradnl" dirty="0" smtClean="0"/>
              <a:t>La </a:t>
            </a:r>
            <a:r>
              <a:rPr lang="es-ES_tradnl" dirty="0"/>
              <a:t>cuna de las principales religiones del mundo. </a:t>
            </a:r>
            <a:endParaRPr lang="es-ES_tradnl" dirty="0" smtClean="0"/>
          </a:p>
          <a:p>
            <a:r>
              <a:rPr lang="es-ES_tradnl" dirty="0" smtClean="0"/>
              <a:t>La </a:t>
            </a:r>
            <a:r>
              <a:rPr lang="es-ES_tradnl" dirty="0"/>
              <a:t>Iglesia católica es minoritaria (3,31% de la población de Asia), pero juega un papel importante, en educación, salud, y atención a los pobres. </a:t>
            </a:r>
          </a:p>
        </p:txBody>
      </p:sp>
      <p:pic>
        <p:nvPicPr>
          <p:cNvPr id="12290" name="Picture 2" descr="Un momento de la Asamblea continental del Sínodo de Asia celebrada en Bangkok el pasado mes de febr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074" y="202019"/>
            <a:ext cx="5148781" cy="289704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www.fides.org/app/webroot/files/appendeds/193/primopiano_193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074" y="3532667"/>
            <a:ext cx="5276373"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568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060" y="1"/>
            <a:ext cx="7262037" cy="691116"/>
          </a:xfrm>
          <a:solidFill>
            <a:srgbClr val="00FFFF"/>
          </a:solidFill>
        </p:spPr>
        <p:txBody>
          <a:bodyPr>
            <a:noAutofit/>
          </a:bodyPr>
          <a:lstStyle/>
          <a:p>
            <a:pPr algn="ctr"/>
            <a:r>
              <a:rPr lang="es-HN" sz="2800" b="1" dirty="0" smtClean="0">
                <a:latin typeface="Arial" panose="020B0604020202020204" pitchFamily="34" charset="0"/>
                <a:cs typeface="Arial" panose="020B0604020202020204" pitchFamily="34" charset="0"/>
              </a:rPr>
              <a:t>D. ASIA, 2</a:t>
            </a:r>
            <a:endParaRPr lang="es-ES_tradnl"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0" y="563526"/>
            <a:ext cx="7262037" cy="6294474"/>
          </a:xfrm>
          <a:solidFill>
            <a:srgbClr val="FFFF00"/>
          </a:solidFill>
        </p:spPr>
        <p:txBody>
          <a:bodyPr>
            <a:normAutofit fontScale="92500" lnSpcReduction="20000"/>
          </a:bodyPr>
          <a:lstStyle/>
          <a:p>
            <a:pPr marL="0" indent="0">
              <a:buNone/>
            </a:pPr>
            <a:endParaRPr lang="es-ES_tradnl" dirty="0" smtClean="0"/>
          </a:p>
          <a:p>
            <a:r>
              <a:rPr lang="es-ES_tradnl" dirty="0" smtClean="0"/>
              <a:t>En la reunión continental </a:t>
            </a:r>
            <a:r>
              <a:rPr lang="es-ES_tradnl" dirty="0"/>
              <a:t>han brotado algunos sentimientos comunes de la Iglesia de Asia: amor profundo a la vez que tristeza y vulnerabilidad, por los abusos financieros, de autoridad y sexuales, que han afectado la credibilidad de la Iglesia, por la falta de inclusión de mujeres y comunidades minoritarias. También por la falta de transparencia y responsabilidad en el gobierno de la Iglesia. </a:t>
            </a:r>
          </a:p>
          <a:p>
            <a:r>
              <a:rPr lang="es-ES_tradnl" dirty="0"/>
              <a:t>Además, la vía sinodal es un buen camino al diálogo, pero la diversidad cultural y religiosa en Asia plantea desafíos y oportunidades propias: el diálogo ecuménico e interreligioso, la necesidad de una Iglesia inclusiva, capaz de acoger a todos, incluidos los marginados y las comunidades indígenas. Existen tensiones significativas entre el clero y los laicos. Los primeros excluyen a los segundos en la toma de decisiones. También los jóvenes, que presentan el 65% de la población, pero están ausentes en la vida de la Iglesia. </a:t>
            </a:r>
          </a:p>
        </p:txBody>
      </p:sp>
      <p:pic>
        <p:nvPicPr>
          <p:cNvPr id="13314" name="Picture 2" descr="Intervención ante la Asamblea sinodal de A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8124" y="563526"/>
            <a:ext cx="4342749" cy="290039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rabajo en la Asamblea sinodal asiát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468" y="4360187"/>
            <a:ext cx="3906062" cy="2197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8418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4429" y="0"/>
            <a:ext cx="6964324" cy="712382"/>
          </a:xfrm>
          <a:solidFill>
            <a:srgbClr val="C00000"/>
          </a:solidFill>
        </p:spPr>
        <p:txBody>
          <a:bodyPr>
            <a:normAutofit/>
          </a:bodyPr>
          <a:lstStyle/>
          <a:p>
            <a:pPr algn="ctr"/>
            <a:r>
              <a:rPr lang="es-HN" b="1" dirty="0" smtClean="0">
                <a:solidFill>
                  <a:schemeClr val="bg1"/>
                </a:solidFill>
              </a:rPr>
              <a:t>E. ORIENTE MEDIO, 1</a:t>
            </a:r>
            <a:endParaRPr lang="es-ES_tradnl" b="1" dirty="0">
              <a:solidFill>
                <a:schemeClr val="bg1"/>
              </a:solidFill>
            </a:endParaRPr>
          </a:p>
        </p:txBody>
      </p:sp>
      <p:sp>
        <p:nvSpPr>
          <p:cNvPr id="3" name="Marcador de contenido 2"/>
          <p:cNvSpPr>
            <a:spLocks noGrp="1"/>
          </p:cNvSpPr>
          <p:nvPr>
            <p:ph idx="1"/>
          </p:nvPr>
        </p:nvSpPr>
        <p:spPr>
          <a:xfrm>
            <a:off x="74428" y="967563"/>
            <a:ext cx="7081283" cy="5805377"/>
          </a:xfrm>
        </p:spPr>
        <p:txBody>
          <a:bodyPr>
            <a:normAutofit fontScale="92500" lnSpcReduction="20000"/>
          </a:bodyPr>
          <a:lstStyle/>
          <a:p>
            <a:r>
              <a:rPr lang="es-ES_tradnl" dirty="0" smtClean="0"/>
              <a:t>Reunión </a:t>
            </a:r>
            <a:r>
              <a:rPr lang="es-ES_tradnl" dirty="0"/>
              <a:t>en </a:t>
            </a:r>
            <a:r>
              <a:rPr lang="es-ES_tradnl" dirty="0" err="1"/>
              <a:t>Bathania</a:t>
            </a:r>
            <a:r>
              <a:rPr lang="es-ES_tradnl" dirty="0"/>
              <a:t> (</a:t>
            </a:r>
            <a:r>
              <a:rPr lang="es-ES_tradnl" dirty="0" err="1"/>
              <a:t>Harissa</a:t>
            </a:r>
            <a:r>
              <a:rPr lang="es-ES_tradnl" dirty="0"/>
              <a:t>, Líbano) del 13 al </a:t>
            </a:r>
            <a:r>
              <a:rPr lang="es-ES_tradnl" dirty="0" smtClean="0"/>
              <a:t>17 feb </a:t>
            </a:r>
            <a:r>
              <a:rPr lang="es-ES_tradnl" dirty="0"/>
              <a:t>2023,125 participantes, </a:t>
            </a:r>
            <a:r>
              <a:rPr lang="es-ES_tradnl" dirty="0" smtClean="0"/>
              <a:t>80 </a:t>
            </a:r>
            <a:r>
              <a:rPr lang="es-ES_tradnl" dirty="0"/>
              <a:t>laicos. </a:t>
            </a:r>
            <a:r>
              <a:rPr lang="es-ES_tradnl" dirty="0" smtClean="0"/>
              <a:t>La </a:t>
            </a:r>
            <a:r>
              <a:rPr lang="es-ES_tradnl" dirty="0"/>
              <a:t>importancia de la sinodalidad en la vida de la Iglesia</a:t>
            </a:r>
            <a:r>
              <a:rPr lang="es-ES_tradnl" dirty="0" smtClean="0"/>
              <a:t>.</a:t>
            </a:r>
          </a:p>
          <a:p>
            <a:r>
              <a:rPr lang="es-ES_tradnl" dirty="0" smtClean="0"/>
              <a:t>Retos </a:t>
            </a:r>
            <a:r>
              <a:rPr lang="es-ES_tradnl" dirty="0"/>
              <a:t>de las Iglesias orientales: el ambiente </a:t>
            </a:r>
            <a:r>
              <a:rPr lang="es-ES_tradnl" dirty="0" smtClean="0"/>
              <a:t>Desafíos </a:t>
            </a:r>
            <a:r>
              <a:rPr lang="es-ES_tradnl" dirty="0"/>
              <a:t>de unidad, santidad, catolicidad y apostolicidad en un mundo fragmentado. </a:t>
            </a:r>
            <a:r>
              <a:rPr lang="es-ES_tradnl" dirty="0" smtClean="0"/>
              <a:t>La historia sinodal de Oriente. </a:t>
            </a:r>
            <a:endParaRPr lang="es-ES_tradnl" dirty="0"/>
          </a:p>
          <a:p>
            <a:r>
              <a:rPr lang="es-ES_tradnl" dirty="0"/>
              <a:t>¿En qué se debe avanzar? </a:t>
            </a:r>
            <a:r>
              <a:rPr lang="es-ES_tradnl" dirty="0" smtClean="0"/>
              <a:t>: diálogo </a:t>
            </a:r>
            <a:r>
              <a:rPr lang="es-ES_tradnl" dirty="0" err="1"/>
              <a:t>interconfesional</a:t>
            </a:r>
            <a:r>
              <a:rPr lang="es-ES_tradnl" dirty="0"/>
              <a:t>, la adhesión al Consejo de Iglesias de Oriente medio </a:t>
            </a:r>
            <a:r>
              <a:rPr lang="es-ES_tradnl" dirty="0" smtClean="0"/>
              <a:t>y </a:t>
            </a:r>
            <a:r>
              <a:rPr lang="es-ES_tradnl" dirty="0"/>
              <a:t>crecer en la unidad en la diversidad, como misión de la </a:t>
            </a:r>
            <a:r>
              <a:rPr lang="es-ES_tradnl" dirty="0" smtClean="0"/>
              <a:t>Iglesia.</a:t>
            </a:r>
          </a:p>
          <a:p>
            <a:r>
              <a:rPr lang="es-ES_tradnl" dirty="0" smtClean="0"/>
              <a:t>Se </a:t>
            </a:r>
            <a:r>
              <a:rPr lang="es-ES_tradnl" dirty="0"/>
              <a:t>identificaron tensiones internas que amenazan la unidad, como la falta de comunicación entre clérigos y laicos. También el ecumenismo es esencial para la unidad de los cristianos en Oriente Medio. También la educación familiar y el acompañamiento de los jóvenes son esenciales para la vida de la Iglesia. </a:t>
            </a:r>
          </a:p>
        </p:txBody>
      </p:sp>
      <p:pic>
        <p:nvPicPr>
          <p:cNvPr id="7170" name="Picture 2" descr="Sínodo 2021-2024: Igrejas do Oriente Médio começaram assembleia continental  com oração pelas vítimas do sismo na Turquia e Síria – Agência ECCLESI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44" t="-4152" r="-5172" b="4152"/>
          <a:stretch/>
        </p:blipFill>
        <p:spPr bwMode="auto">
          <a:xfrm>
            <a:off x="7634176" y="356191"/>
            <a:ext cx="4643048" cy="290422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7521915" y="3882381"/>
            <a:ext cx="4670085" cy="2720438"/>
          </a:xfrm>
          <a:prstGeom prst="rect">
            <a:avLst/>
          </a:prstGeom>
        </p:spPr>
      </p:pic>
    </p:spTree>
    <p:extLst>
      <p:ext uri="{BB962C8B-B14F-4D97-AF65-F5344CB8AC3E}">
        <p14:creationId xmlns:p14="http://schemas.microsoft.com/office/powerpoint/2010/main" val="10107370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074" name="Picture 2" descr="Reunión de los presidentes de las Asambleas internacionales de las Conferencias episcopales y de los coordinadores de los grupos de trabajo continentales con la Secretaría General del Sínod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68632" y="477077"/>
            <a:ext cx="5187533" cy="3137992"/>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a:spLocks noGrp="1"/>
          </p:cNvSpPr>
          <p:nvPr>
            <p:ph type="title"/>
          </p:nvPr>
        </p:nvSpPr>
        <p:spPr>
          <a:xfrm>
            <a:off x="89453" y="39755"/>
            <a:ext cx="6598426" cy="661993"/>
          </a:xfrm>
          <a:solidFill>
            <a:srgbClr val="C00000"/>
          </a:solidFill>
        </p:spPr>
        <p:txBody>
          <a:bodyPr>
            <a:noAutofit/>
          </a:bodyPr>
          <a:lstStyle/>
          <a:p>
            <a:pPr algn="ctr"/>
            <a:r>
              <a:rPr lang="es-MX" sz="2800" b="1" dirty="0" smtClean="0">
                <a:solidFill>
                  <a:schemeClr val="bg1"/>
                </a:solidFill>
                <a:latin typeface="Arial" panose="020B0604020202020204" pitchFamily="34" charset="0"/>
                <a:cs typeface="Arial" panose="020B0604020202020204" pitchFamily="34" charset="0"/>
              </a:rPr>
              <a:t>E. ORIENTE MEDIO, 2</a:t>
            </a:r>
            <a:endParaRPr lang="es-HN" sz="2800" b="1" dirty="0">
              <a:solidFill>
                <a:schemeClr val="bg1"/>
              </a:solidFill>
              <a:latin typeface="Arial" panose="020B0604020202020204" pitchFamily="34" charset="0"/>
              <a:cs typeface="Arial" panose="020B0604020202020204" pitchFamily="34" charset="0"/>
            </a:endParaRPr>
          </a:p>
        </p:txBody>
      </p:sp>
      <p:sp>
        <p:nvSpPr>
          <p:cNvPr id="6" name="Rectángulo 5"/>
          <p:cNvSpPr/>
          <p:nvPr/>
        </p:nvSpPr>
        <p:spPr>
          <a:xfrm>
            <a:off x="1" y="850605"/>
            <a:ext cx="6687878" cy="6093976"/>
          </a:xfrm>
          <a:prstGeom prst="rect">
            <a:avLst/>
          </a:prstGeom>
          <a:solidFill>
            <a:srgbClr val="66FF33"/>
          </a:solidFill>
        </p:spPr>
        <p:txBody>
          <a:bodyPr wrap="square">
            <a:spAutoFit/>
          </a:bodyPr>
          <a:lstStyle/>
          <a:p>
            <a:pPr marL="342900" indent="-342900">
              <a:buFont typeface="Arial" panose="020B0604020202020204" pitchFamily="34" charset="0"/>
              <a:buChar char="•"/>
            </a:pPr>
            <a:r>
              <a:rPr lang="es-ES_tradnl" sz="2600" b="1" dirty="0" smtClean="0">
                <a:latin typeface="Calibri" panose="020F0502020204030204" pitchFamily="34" charset="0"/>
              </a:rPr>
              <a:t>Avanzar en el diálogo inter-confesional.</a:t>
            </a:r>
          </a:p>
          <a:p>
            <a:pPr marL="342900" indent="-342900">
              <a:buFont typeface="Arial" panose="020B0604020202020204" pitchFamily="34" charset="0"/>
              <a:buChar char="•"/>
            </a:pPr>
            <a:r>
              <a:rPr lang="es-ES_tradnl" sz="2600" b="1" dirty="0" smtClean="0">
                <a:latin typeface="Calibri" panose="020F0502020204030204" pitchFamily="34" charset="0"/>
              </a:rPr>
              <a:t>La adhesión al Consejo de Iglesias de Oriente medio.</a:t>
            </a:r>
          </a:p>
          <a:p>
            <a:pPr marL="342900" indent="-342900">
              <a:buFont typeface="Arial" panose="020B0604020202020204" pitchFamily="34" charset="0"/>
              <a:buChar char="•"/>
            </a:pPr>
            <a:r>
              <a:rPr lang="es-ES_tradnl" sz="2600" b="1" dirty="0" smtClean="0">
                <a:latin typeface="Calibri" panose="020F0502020204030204" pitchFamily="34" charset="0"/>
              </a:rPr>
              <a:t>Crecer en la unidad en la diversidad, como misión de la Iglesia</a:t>
            </a:r>
          </a:p>
          <a:p>
            <a:pPr marL="342900" indent="-342900">
              <a:buFont typeface="Arial" panose="020B0604020202020204" pitchFamily="34" charset="0"/>
              <a:buChar char="•"/>
            </a:pPr>
            <a:r>
              <a:rPr lang="es-ES_tradnl" sz="2600" b="1" dirty="0" smtClean="0">
                <a:latin typeface="Calibri" panose="020F0502020204030204" pitchFamily="34" charset="0"/>
              </a:rPr>
              <a:t>La unidad se manifiesta en la comunión de sínodos.</a:t>
            </a:r>
          </a:p>
          <a:p>
            <a:pPr marL="342900" indent="-342900">
              <a:buFont typeface="Arial" panose="020B0604020202020204" pitchFamily="34" charset="0"/>
              <a:buChar char="•"/>
            </a:pPr>
            <a:r>
              <a:rPr lang="es-ES_tradnl" sz="2600" b="1" dirty="0" smtClean="0">
                <a:latin typeface="Calibri" panose="020F0502020204030204" pitchFamily="34" charset="0"/>
              </a:rPr>
              <a:t>La cooperación entre diócesis y otras Iglesias católicas. </a:t>
            </a:r>
          </a:p>
          <a:p>
            <a:pPr marL="342900" indent="-342900">
              <a:buFont typeface="Arial" panose="020B0604020202020204" pitchFamily="34" charset="0"/>
              <a:buChar char="•"/>
            </a:pPr>
            <a:r>
              <a:rPr lang="es-ES_tradnl" sz="2600" b="1" dirty="0" smtClean="0">
                <a:latin typeface="Calibri" panose="020F0502020204030204" pitchFamily="34" charset="0"/>
              </a:rPr>
              <a:t>Las tensiones internas: falta de comunicación entre clérigos y laicos.</a:t>
            </a:r>
          </a:p>
          <a:p>
            <a:pPr marL="342900" indent="-342900">
              <a:buFont typeface="Arial" panose="020B0604020202020204" pitchFamily="34" charset="0"/>
              <a:buChar char="•"/>
            </a:pPr>
            <a:r>
              <a:rPr lang="es-ES_tradnl" sz="2600" b="1" dirty="0" smtClean="0">
                <a:latin typeface="Calibri" panose="020F0502020204030204" pitchFamily="34" charset="0"/>
              </a:rPr>
              <a:t>El ecumenismo es esencial para la unidad de los cristianos en Oriente Medio. </a:t>
            </a:r>
          </a:p>
          <a:p>
            <a:pPr marL="342900" indent="-342900">
              <a:buFont typeface="Arial" panose="020B0604020202020204" pitchFamily="34" charset="0"/>
              <a:buChar char="•"/>
            </a:pPr>
            <a:r>
              <a:rPr lang="es-ES_tradnl" sz="2600" b="1" dirty="0" smtClean="0">
                <a:latin typeface="Calibri" panose="020F0502020204030204" pitchFamily="34" charset="0"/>
              </a:rPr>
              <a:t>El acompañamiento de los jóvenes son esenciales para la vida de la Iglesia. </a:t>
            </a:r>
            <a:endParaRPr lang="es-ES_tradnl" sz="2600" b="1" dirty="0"/>
          </a:p>
        </p:txBody>
      </p:sp>
      <p:pic>
        <p:nvPicPr>
          <p:cNvPr id="3076" name="Picture 4" descr="Misa de clausura de la Asamblea sinodal en Oriente Me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605" y="3995398"/>
            <a:ext cx="5087561" cy="2862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6141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645458"/>
          </a:xfrm>
          <a:solidFill>
            <a:srgbClr val="FF66CC"/>
          </a:solidFill>
        </p:spPr>
        <p:txBody>
          <a:bodyPr>
            <a:noAutofit/>
          </a:bodyPr>
          <a:lstStyle/>
          <a:p>
            <a:pPr algn="ctr"/>
            <a:r>
              <a:rPr lang="es-MX" sz="2800" b="1" dirty="0" smtClean="0">
                <a:latin typeface="Arial" panose="020B0604020202020204" pitchFamily="34" charset="0"/>
                <a:cs typeface="Arial" panose="020B0604020202020204" pitchFamily="34" charset="0"/>
              </a:rPr>
              <a:t>F. OCEANÍA, 1</a:t>
            </a:r>
            <a:endParaRPr lang="es-HN"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62948" y="645459"/>
            <a:ext cx="6930887" cy="6212541"/>
          </a:xfrm>
          <a:solidFill>
            <a:srgbClr val="00FFFF"/>
          </a:solidFill>
        </p:spPr>
        <p:txBody>
          <a:bodyPr>
            <a:normAutofit fontScale="77500" lnSpcReduction="20000"/>
          </a:bodyPr>
          <a:lstStyle/>
          <a:p>
            <a:r>
              <a:rPr lang="es-HN" u="sng" dirty="0"/>
              <a:t>Los </a:t>
            </a:r>
            <a:r>
              <a:rPr lang="es-HN" u="sng" dirty="0" smtClean="0"/>
              <a:t>países</a:t>
            </a:r>
            <a:r>
              <a:rPr lang="es-HN" dirty="0" smtClean="0"/>
              <a:t>: </a:t>
            </a:r>
            <a:r>
              <a:rPr lang="es-HN" dirty="0"/>
              <a:t>Samoa Americana, Australia, Islas Cook, Fiyi, Polinesia Francesa, Guam, Kiribati, Islas Marshall, Micronesia, Nauru, Nueva Caledonia, Nueva Zelanda, Niue, Islas Marianas del Norte, Papúa Nueva Guinea, Samoa, Islas Salomón, Tokelau, Tonga, Tuvalu, Vanuatu, Wallis y Futuna</a:t>
            </a:r>
            <a:r>
              <a:rPr lang="es-HN" dirty="0" smtClean="0"/>
              <a:t>.</a:t>
            </a:r>
          </a:p>
          <a:p>
            <a:r>
              <a:rPr lang="es-MX" dirty="0" smtClean="0"/>
              <a:t>4 conferencias </a:t>
            </a:r>
            <a:r>
              <a:rPr lang="es-MX" dirty="0"/>
              <a:t>episcopales: la Conferencia </a:t>
            </a:r>
            <a:r>
              <a:rPr lang="es-MX" i="1" dirty="0"/>
              <a:t>Episcopal </a:t>
            </a:r>
            <a:r>
              <a:rPr lang="es-MX" dirty="0"/>
              <a:t>de Papúa Nueva Guinea y las Islas Salomón (CBCPNGSI); la </a:t>
            </a:r>
            <a:r>
              <a:rPr lang="es-MX" i="1" dirty="0" err="1"/>
              <a:t>Conferentia</a:t>
            </a:r>
            <a:r>
              <a:rPr lang="es-MX" i="1" dirty="0"/>
              <a:t> </a:t>
            </a:r>
            <a:r>
              <a:rPr lang="es-MX" i="1" dirty="0" err="1"/>
              <a:t>Episcopalis</a:t>
            </a:r>
            <a:r>
              <a:rPr lang="es-MX" i="1" dirty="0"/>
              <a:t> </a:t>
            </a:r>
            <a:r>
              <a:rPr lang="es-MX" i="1" dirty="0" err="1"/>
              <a:t>Pacifici</a:t>
            </a:r>
            <a:r>
              <a:rPr lang="es-MX" i="1" dirty="0"/>
              <a:t> </a:t>
            </a:r>
            <a:r>
              <a:rPr lang="es-MX" dirty="0"/>
              <a:t>(CEPAC); la Conferencia Episcopal de Nueva Zelanda (NZCBC); la Conferencia Episcopal Australiana (ACBC); y representantes de las Iglesias Católicas Orientales (ECC</a:t>
            </a:r>
            <a:r>
              <a:rPr lang="es-MX" dirty="0" smtClean="0"/>
              <a:t>).</a:t>
            </a:r>
          </a:p>
          <a:p>
            <a:r>
              <a:rPr lang="es-ES_tradnl" dirty="0"/>
              <a:t>El documento es resultado de la </a:t>
            </a:r>
            <a:r>
              <a:rPr lang="es-ES_tradnl" u="sng" dirty="0"/>
              <a:t>Asamblea de la Federación de Conferencias Episcopales Católicas de Oceanía </a:t>
            </a:r>
            <a:r>
              <a:rPr lang="es-ES_tradnl" dirty="0"/>
              <a:t>(FCBCO) en Fiyi, en febrero de 2023. Oceanía es una región compleja: 21 países, con grandes crisis ecológicas, como la subida del nivel del mar y desastres naturales y con gran diversidad cultural incluye numerosos grupos étnicos y lingüísticos, con un acceso desigual a recursos y servicios. La mayoría de los participantes ven la sinodalidad como la voluntad de Dios para la Iglesia en el tercer milenio. </a:t>
            </a:r>
          </a:p>
          <a:p>
            <a:endParaRPr lang="es-HN" dirty="0"/>
          </a:p>
        </p:txBody>
      </p:sp>
      <p:pic>
        <p:nvPicPr>
          <p:cNvPr id="4" name="Imagen 3"/>
          <p:cNvPicPr>
            <a:picLocks noChangeAspect="1"/>
          </p:cNvPicPr>
          <p:nvPr/>
        </p:nvPicPr>
        <p:blipFill rotWithShape="1">
          <a:blip r:embed="rId2"/>
          <a:srcRect l="13408" t="16567" r="10412" b="16817"/>
          <a:stretch/>
        </p:blipFill>
        <p:spPr>
          <a:xfrm>
            <a:off x="6950356" y="773652"/>
            <a:ext cx="5014362" cy="2466504"/>
          </a:xfrm>
          <a:prstGeom prst="rect">
            <a:avLst/>
          </a:prstGeom>
        </p:spPr>
      </p:pic>
      <p:pic>
        <p:nvPicPr>
          <p:cNvPr id="5" name="Imagen 4"/>
          <p:cNvPicPr>
            <a:picLocks noChangeAspect="1"/>
          </p:cNvPicPr>
          <p:nvPr/>
        </p:nvPicPr>
        <p:blipFill rotWithShape="1">
          <a:blip r:embed="rId3"/>
          <a:srcRect l="22871" t="30277" r="25684" b="26858"/>
          <a:stretch/>
        </p:blipFill>
        <p:spPr>
          <a:xfrm>
            <a:off x="7073632" y="4170312"/>
            <a:ext cx="4781670" cy="2241120"/>
          </a:xfrm>
          <a:prstGeom prst="rect">
            <a:avLst/>
          </a:prstGeom>
        </p:spPr>
      </p:pic>
    </p:spTree>
    <p:extLst>
      <p:ext uri="{BB962C8B-B14F-4D97-AF65-F5344CB8AC3E}">
        <p14:creationId xmlns:p14="http://schemas.microsoft.com/office/powerpoint/2010/main" val="19156169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2254" y="1"/>
            <a:ext cx="11990294" cy="645458"/>
          </a:xfrm>
          <a:solidFill>
            <a:srgbClr val="FF66CC"/>
          </a:solidFill>
        </p:spPr>
        <p:txBody>
          <a:bodyPr>
            <a:noAutofit/>
          </a:bodyPr>
          <a:lstStyle/>
          <a:p>
            <a:pPr algn="ctr"/>
            <a:r>
              <a:rPr lang="es-MX" sz="2800" b="1" dirty="0" smtClean="0">
                <a:latin typeface="Arial" panose="020B0604020202020204" pitchFamily="34" charset="0"/>
                <a:cs typeface="Arial" panose="020B0604020202020204" pitchFamily="34" charset="0"/>
              </a:rPr>
              <a:t>F. OCEANÍA, 2</a:t>
            </a:r>
            <a:endParaRPr lang="es-HN"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12254" y="645459"/>
            <a:ext cx="7123433" cy="6292054"/>
          </a:xfrm>
          <a:solidFill>
            <a:srgbClr val="00FFFF"/>
          </a:solidFill>
        </p:spPr>
        <p:txBody>
          <a:bodyPr>
            <a:normAutofit fontScale="85000" lnSpcReduction="20000"/>
          </a:bodyPr>
          <a:lstStyle/>
          <a:p>
            <a:r>
              <a:rPr lang="es-ES_tradnl" dirty="0" smtClean="0"/>
              <a:t>El </a:t>
            </a:r>
            <a:r>
              <a:rPr lang="es-ES_tradnl" dirty="0"/>
              <a:t>Bautismo es la base de la participación en la </a:t>
            </a:r>
            <a:r>
              <a:rPr lang="es-ES_tradnl" dirty="0" smtClean="0"/>
              <a:t>Iglesia</a:t>
            </a:r>
            <a:r>
              <a:rPr lang="es-ES_tradnl" dirty="0"/>
              <a:t>. </a:t>
            </a:r>
            <a:endParaRPr lang="es-ES_tradnl" dirty="0" smtClean="0"/>
          </a:p>
          <a:p>
            <a:r>
              <a:rPr lang="es-ES_tradnl" dirty="0" smtClean="0"/>
              <a:t>Necesidad </a:t>
            </a:r>
            <a:r>
              <a:rPr lang="es-ES_tradnl" dirty="0"/>
              <a:t>de una mayor </a:t>
            </a:r>
            <a:r>
              <a:rPr lang="es-ES_tradnl" dirty="0" smtClean="0"/>
              <a:t>formación.</a:t>
            </a:r>
          </a:p>
          <a:p>
            <a:r>
              <a:rPr lang="es-ES_tradnl" dirty="0" smtClean="0"/>
              <a:t>La </a:t>
            </a:r>
            <a:r>
              <a:rPr lang="es-ES_tradnl" dirty="0"/>
              <a:t>Eucaristía es importante, pero </a:t>
            </a:r>
            <a:r>
              <a:rPr lang="es-ES_tradnl" dirty="0" smtClean="0"/>
              <a:t>hay obstáculos: </a:t>
            </a:r>
            <a:r>
              <a:rPr lang="es-ES_tradnl" dirty="0"/>
              <a:t>la exclusión de personas en situaciones matrimoniales irregulares y </a:t>
            </a:r>
            <a:r>
              <a:rPr lang="es-ES_tradnl" dirty="0" smtClean="0"/>
              <a:t>falta </a:t>
            </a:r>
            <a:r>
              <a:rPr lang="es-ES_tradnl" dirty="0"/>
              <a:t>de reconocimiento de la comunidad </a:t>
            </a:r>
            <a:r>
              <a:rPr lang="es-ES_tradnl" dirty="0" smtClean="0"/>
              <a:t>LGBTIQ+. </a:t>
            </a:r>
            <a:r>
              <a:rPr lang="es-ES_tradnl" dirty="0"/>
              <a:t>Se pide incluir a grupos marginados por la pobreza y la discriminación. </a:t>
            </a:r>
          </a:p>
          <a:p>
            <a:r>
              <a:rPr lang="es-ES_tradnl" dirty="0"/>
              <a:t>Se </a:t>
            </a:r>
            <a:r>
              <a:rPr lang="es-ES_tradnl" dirty="0" smtClean="0"/>
              <a:t>pide reforma </a:t>
            </a:r>
            <a:r>
              <a:rPr lang="es-ES_tradnl" dirty="0"/>
              <a:t>en la formación de seminaristas y supervisión de sacerdotes. También la enseñanza sobre sexualidad y la situación de los divorciados son puntos críticos que generan descontento</a:t>
            </a:r>
            <a:r>
              <a:rPr lang="es-ES_tradnl" dirty="0" smtClean="0"/>
              <a:t>.</a:t>
            </a:r>
          </a:p>
          <a:p>
            <a:r>
              <a:rPr lang="es-ES_tradnl" dirty="0" smtClean="0"/>
              <a:t>Mayor </a:t>
            </a:r>
            <a:r>
              <a:rPr lang="es-ES_tradnl" dirty="0"/>
              <a:t>hospitalidad eucarística para miembros de otras confesiones cristianas. </a:t>
            </a:r>
            <a:endParaRPr lang="es-ES_tradnl" dirty="0" smtClean="0"/>
          </a:p>
          <a:p>
            <a:r>
              <a:rPr lang="es-ES_tradnl" dirty="0" smtClean="0"/>
              <a:t>Hay falta </a:t>
            </a:r>
            <a:r>
              <a:rPr lang="es-ES_tradnl" dirty="0"/>
              <a:t>de inclusión de las mujeres en roles de liderazgo y ministerio es una preocupación persistente. </a:t>
            </a:r>
            <a:endParaRPr lang="es-ES_tradnl" dirty="0" smtClean="0"/>
          </a:p>
          <a:p>
            <a:r>
              <a:rPr lang="es-ES_tradnl" dirty="0"/>
              <a:t>T</a:t>
            </a:r>
            <a:r>
              <a:rPr lang="es-ES_tradnl" dirty="0" smtClean="0"/>
              <a:t>ambién </a:t>
            </a:r>
            <a:r>
              <a:rPr lang="es-ES_tradnl" dirty="0"/>
              <a:t>la crisis ecológica en Oceanía se considera un campo de misión que requiere la atención de toda la Iglesia. </a:t>
            </a:r>
            <a:endParaRPr lang="es-HN" dirty="0"/>
          </a:p>
        </p:txBody>
      </p:sp>
      <p:pic>
        <p:nvPicPr>
          <p:cNvPr id="4" name="Imagen 3"/>
          <p:cNvPicPr>
            <a:picLocks noChangeAspect="1"/>
          </p:cNvPicPr>
          <p:nvPr/>
        </p:nvPicPr>
        <p:blipFill>
          <a:blip r:embed="rId2"/>
          <a:stretch>
            <a:fillRect/>
          </a:stretch>
        </p:blipFill>
        <p:spPr>
          <a:xfrm>
            <a:off x="7425772" y="844827"/>
            <a:ext cx="4476750" cy="2857500"/>
          </a:xfrm>
          <a:prstGeom prst="rect">
            <a:avLst/>
          </a:prstGeom>
        </p:spPr>
      </p:pic>
      <p:pic>
        <p:nvPicPr>
          <p:cNvPr id="4098" name="Picture 2" descr="https://www.fides.org/app/webroot/files/appendeds/75/primopiano_75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285" y="4000500"/>
            <a:ext cx="44767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27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753035"/>
          </a:xfrm>
          <a:solidFill>
            <a:schemeClr val="accent4">
              <a:lumMod val="60000"/>
              <a:lumOff val="40000"/>
            </a:schemeClr>
          </a:solidFill>
        </p:spPr>
        <p:txBody>
          <a:bodyPr>
            <a:normAutofit/>
          </a:bodyPr>
          <a:lstStyle/>
          <a:p>
            <a:pPr algn="ctr"/>
            <a:r>
              <a:rPr lang="es-MX" sz="2800" b="1" dirty="0" smtClean="0">
                <a:latin typeface="Arial" panose="020B0604020202020204" pitchFamily="34" charset="0"/>
                <a:cs typeface="Arial" panose="020B0604020202020204" pitchFamily="34" charset="0"/>
              </a:rPr>
              <a:t>G. AMÉRICA CENTRAL Y CARIBE, 1</a:t>
            </a:r>
            <a:endParaRPr lang="es-HN"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0" y="753035"/>
            <a:ext cx="7570382" cy="6243187"/>
          </a:xfrm>
          <a:solidFill>
            <a:srgbClr val="92D050"/>
          </a:solidFill>
        </p:spPr>
        <p:txBody>
          <a:bodyPr>
            <a:normAutofit fontScale="92500" lnSpcReduction="10000"/>
          </a:bodyPr>
          <a:lstStyle/>
          <a:p>
            <a:r>
              <a:rPr lang="es-ES_tradnl" b="1" dirty="0"/>
              <a:t>G. América Central y Caribe. </a:t>
            </a:r>
            <a:endParaRPr lang="es-ES_tradnl" dirty="0"/>
          </a:p>
          <a:p>
            <a:r>
              <a:rPr lang="es-ES_tradnl" dirty="0"/>
              <a:t>El documento es un resumen de los 4 encuentros regionales: El Salvador, Santo Domingo, Quito y Brasilia, entre febrero y marzo 2023. </a:t>
            </a:r>
            <a:endParaRPr lang="es-ES_tradnl" dirty="0" smtClean="0"/>
          </a:p>
          <a:p>
            <a:r>
              <a:rPr lang="es-ES_tradnl" dirty="0" smtClean="0"/>
              <a:t>En </a:t>
            </a:r>
            <a:r>
              <a:rPr lang="es-ES_tradnl" dirty="0"/>
              <a:t>total participaron 415 personas. Comienza recordando el largo proceso sinodal de la Iglesia latinoamericana. </a:t>
            </a:r>
            <a:endParaRPr lang="es-ES_tradnl" dirty="0" smtClean="0"/>
          </a:p>
          <a:p>
            <a:r>
              <a:rPr lang="es-ES_tradnl" dirty="0" smtClean="0"/>
              <a:t>Después </a:t>
            </a:r>
            <a:r>
              <a:rPr lang="es-ES_tradnl" dirty="0"/>
              <a:t>concentra su análisis en ocho temas centrales: 1. El protagonismo del Espíritu en una Iglesia sinodal. 2. La sinodalidad del Pueblo de Dios. 3. Sinodalidad: el modo de ser y de actuar de la Iglesia. 4. Iglesia sinodal misionera. 5. La sinodalidad: compromiso socio ambiental en un mundo fragmentado. 6. Conversión sinodal y reforma de restructuras. 7. Vocaciones, Carismas y Ministerios en clave sinodal. 8. Contribuciones del itinerario sinodal latinoamericano y caribeño. </a:t>
            </a:r>
          </a:p>
        </p:txBody>
      </p:sp>
      <p:pic>
        <p:nvPicPr>
          <p:cNvPr id="4" name="Imagen 3"/>
          <p:cNvPicPr>
            <a:picLocks noChangeAspect="1"/>
          </p:cNvPicPr>
          <p:nvPr/>
        </p:nvPicPr>
        <p:blipFill>
          <a:blip r:embed="rId2"/>
          <a:stretch>
            <a:fillRect/>
          </a:stretch>
        </p:blipFill>
        <p:spPr>
          <a:xfrm>
            <a:off x="7732451" y="753035"/>
            <a:ext cx="4303460" cy="2776426"/>
          </a:xfrm>
          <a:prstGeom prst="rect">
            <a:avLst/>
          </a:prstGeom>
        </p:spPr>
      </p:pic>
      <p:pic>
        <p:nvPicPr>
          <p:cNvPr id="7" name="Imagen 6"/>
          <p:cNvPicPr>
            <a:picLocks noChangeAspect="1"/>
          </p:cNvPicPr>
          <p:nvPr/>
        </p:nvPicPr>
        <p:blipFill>
          <a:blip r:embed="rId3"/>
          <a:stretch>
            <a:fillRect/>
          </a:stretch>
        </p:blipFill>
        <p:spPr>
          <a:xfrm>
            <a:off x="7987488" y="4219293"/>
            <a:ext cx="3793387" cy="2213469"/>
          </a:xfrm>
          <a:prstGeom prst="rect">
            <a:avLst/>
          </a:prstGeom>
        </p:spPr>
      </p:pic>
    </p:spTree>
    <p:extLst>
      <p:ext uri="{BB962C8B-B14F-4D97-AF65-F5344CB8AC3E}">
        <p14:creationId xmlns:p14="http://schemas.microsoft.com/office/powerpoint/2010/main" val="2636703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0"/>
            <a:ext cx="12284765" cy="3737113"/>
          </a:xfrm>
          <a:solidFill>
            <a:srgbClr val="00FFFF"/>
          </a:solidFill>
        </p:spPr>
        <p:txBody>
          <a:bodyPr>
            <a:normAutofit fontScale="92500" lnSpcReduction="10000"/>
          </a:bodyPr>
          <a:lstStyle/>
          <a:p>
            <a:pPr marL="0" indent="0" algn="ctr">
              <a:buNone/>
            </a:pPr>
            <a:r>
              <a:rPr lang="es-HN" sz="3500" b="1" dirty="0" smtClean="0"/>
              <a:t>RECORDEMOS LAS ETAPAS DEL SÍNODO</a:t>
            </a:r>
            <a:r>
              <a:rPr lang="la-001" sz="3500" b="1" dirty="0" smtClean="0"/>
              <a:t>…</a:t>
            </a:r>
            <a:endParaRPr lang="es-HN" sz="3500" b="1" dirty="0" smtClean="0"/>
          </a:p>
          <a:p>
            <a:pPr>
              <a:buFont typeface="Wingdings" panose="05000000000000000000" pitchFamily="2" charset="2"/>
              <a:buChar char="§"/>
            </a:pPr>
            <a:r>
              <a:rPr lang="es-ES_tradnl" dirty="0" smtClean="0"/>
              <a:t>2021 </a:t>
            </a:r>
            <a:r>
              <a:rPr lang="es-ES_tradnl" dirty="0"/>
              <a:t>10 octubre. </a:t>
            </a:r>
            <a:r>
              <a:rPr lang="es-ES_tradnl" b="1" i="1" dirty="0"/>
              <a:t>El Papa Francisco convoca el Sínodo. </a:t>
            </a:r>
            <a:endParaRPr lang="es-ES_tradnl" dirty="0"/>
          </a:p>
          <a:p>
            <a:pPr>
              <a:buFont typeface="Wingdings" panose="05000000000000000000" pitchFamily="2" charset="2"/>
              <a:buChar char="§"/>
            </a:pPr>
            <a:r>
              <a:rPr lang="es-ES_tradnl" dirty="0" smtClean="0"/>
              <a:t>2021 </a:t>
            </a:r>
            <a:r>
              <a:rPr lang="es-ES_tradnl" dirty="0"/>
              <a:t>octubre-2022 agosto. </a:t>
            </a:r>
            <a:r>
              <a:rPr lang="es-ES_tradnl" b="1" i="1" dirty="0"/>
              <a:t>Etapa parroquial, diocesana y nacional del Sínodo</a:t>
            </a:r>
            <a:r>
              <a:rPr lang="es-ES_tradnl" b="1" dirty="0"/>
              <a:t>. </a:t>
            </a:r>
            <a:endParaRPr lang="es-ES_tradnl" dirty="0"/>
          </a:p>
          <a:p>
            <a:pPr>
              <a:buFont typeface="Wingdings" panose="05000000000000000000" pitchFamily="2" charset="2"/>
              <a:buChar char="§"/>
            </a:pPr>
            <a:r>
              <a:rPr lang="es-ES_tradnl" dirty="0" smtClean="0"/>
              <a:t>2022 </a:t>
            </a:r>
            <a:r>
              <a:rPr lang="es-ES_tradnl" dirty="0"/>
              <a:t>Sept – 2023 marzo. </a:t>
            </a:r>
            <a:r>
              <a:rPr lang="es-ES_tradnl" b="1" i="1" dirty="0"/>
              <a:t>Etapa continental dividida en siete regiones. </a:t>
            </a:r>
            <a:endParaRPr lang="es-ES_tradnl" dirty="0"/>
          </a:p>
          <a:p>
            <a:pPr>
              <a:buFont typeface="Wingdings" panose="05000000000000000000" pitchFamily="2" charset="2"/>
              <a:buChar char="§"/>
            </a:pPr>
            <a:r>
              <a:rPr lang="es-ES_tradnl" dirty="0" smtClean="0"/>
              <a:t>2023</a:t>
            </a:r>
            <a:r>
              <a:rPr lang="es-ES_tradnl" dirty="0"/>
              <a:t>, 20 de junio. </a:t>
            </a:r>
            <a:r>
              <a:rPr lang="es-ES_tradnl" b="1" i="1" dirty="0"/>
              <a:t>Se publica el Plan de trabajo para Asamblea General</a:t>
            </a:r>
            <a:r>
              <a:rPr lang="es-ES_tradnl" dirty="0"/>
              <a:t>. </a:t>
            </a:r>
            <a:endParaRPr lang="es-ES_tradnl" dirty="0" smtClean="0"/>
          </a:p>
          <a:p>
            <a:pPr>
              <a:buFont typeface="Wingdings" panose="05000000000000000000" pitchFamily="2" charset="2"/>
              <a:buChar char="§"/>
            </a:pPr>
            <a:r>
              <a:rPr lang="es-ES_tradnl" dirty="0" smtClean="0"/>
              <a:t>2023</a:t>
            </a:r>
            <a:r>
              <a:rPr lang="es-ES_tradnl" dirty="0"/>
              <a:t>. 4-29 de octubre. </a:t>
            </a:r>
            <a:r>
              <a:rPr lang="es-ES_tradnl" b="1" i="1" dirty="0"/>
              <a:t>XVIª Asamblea General Ordinaria Sínodo 1ª sesión </a:t>
            </a:r>
            <a:endParaRPr lang="es-ES_tradnl" dirty="0"/>
          </a:p>
          <a:p>
            <a:pPr>
              <a:buFont typeface="Wingdings" panose="05000000000000000000" pitchFamily="2" charset="2"/>
              <a:buChar char="§"/>
            </a:pPr>
            <a:r>
              <a:rPr lang="es-ES_tradnl" dirty="0" smtClean="0"/>
              <a:t>2024</a:t>
            </a:r>
            <a:r>
              <a:rPr lang="es-ES_tradnl" dirty="0"/>
              <a:t>. 2-27 de octubre. </a:t>
            </a:r>
            <a:r>
              <a:rPr lang="es-ES_tradnl" b="1" i="1" dirty="0"/>
              <a:t>XVIª Asamblea General Ordinaria Sínodo 2ª sesión. </a:t>
            </a:r>
            <a:endParaRPr lang="es-ES_tradnl" dirty="0"/>
          </a:p>
          <a:p>
            <a:pPr>
              <a:buFont typeface="Wingdings" panose="05000000000000000000" pitchFamily="2" charset="2"/>
              <a:buChar char="§"/>
            </a:pPr>
            <a:r>
              <a:rPr lang="es-ES_tradnl" dirty="0" smtClean="0"/>
              <a:t>2024</a:t>
            </a:r>
            <a:r>
              <a:rPr lang="es-ES_tradnl" dirty="0"/>
              <a:t>, 26 octubre. </a:t>
            </a:r>
            <a:r>
              <a:rPr lang="es-ES_tradnl" b="1" i="1" dirty="0"/>
              <a:t>Documento final del Sínodo de la sinodalidad. </a:t>
            </a:r>
            <a:endParaRPr lang="es-ES_tradnl" dirty="0"/>
          </a:p>
          <a:p>
            <a:pPr marL="0" indent="0">
              <a:buNone/>
            </a:pPr>
            <a:endParaRPr lang="la-001" dirty="0"/>
          </a:p>
          <a:p>
            <a:endParaRPr lang="es-HN" dirty="0"/>
          </a:p>
        </p:txBody>
      </p:sp>
      <p:pic>
        <p:nvPicPr>
          <p:cNvPr id="5" name="Imagen 4"/>
          <p:cNvPicPr>
            <a:picLocks noChangeAspect="1"/>
          </p:cNvPicPr>
          <p:nvPr/>
        </p:nvPicPr>
        <p:blipFill rotWithShape="1">
          <a:blip r:embed="rId2"/>
          <a:srcRect t="23801" b="21591"/>
          <a:stretch/>
        </p:blipFill>
        <p:spPr>
          <a:xfrm>
            <a:off x="-89452" y="3548269"/>
            <a:ext cx="12460356" cy="3260035"/>
          </a:xfrm>
          <a:prstGeom prst="rect">
            <a:avLst/>
          </a:prstGeom>
        </p:spPr>
      </p:pic>
    </p:spTree>
    <p:extLst>
      <p:ext uri="{BB962C8B-B14F-4D97-AF65-F5344CB8AC3E}">
        <p14:creationId xmlns:p14="http://schemas.microsoft.com/office/powerpoint/2010/main" val="21409442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4" y="0"/>
            <a:ext cx="12070976" cy="753035"/>
          </a:xfrm>
          <a:solidFill>
            <a:srgbClr val="FBC16B"/>
          </a:solidFill>
        </p:spPr>
        <p:txBody>
          <a:bodyPr>
            <a:normAutofit/>
          </a:bodyPr>
          <a:lstStyle/>
          <a:p>
            <a:pPr algn="ctr"/>
            <a:r>
              <a:rPr lang="es-MX" sz="2800" b="1" dirty="0" smtClean="0">
                <a:latin typeface="Arial" panose="020B0604020202020204" pitchFamily="34" charset="0"/>
                <a:cs typeface="Arial" panose="020B0604020202020204" pitchFamily="34" charset="0"/>
              </a:rPr>
              <a:t>G. AMÉRICA CENTRAL y CARIBE, 2</a:t>
            </a:r>
            <a:endParaRPr lang="es-HN"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5234965" y="753036"/>
            <a:ext cx="6957035" cy="6317616"/>
          </a:xfrm>
          <a:solidFill>
            <a:srgbClr val="66FF33"/>
          </a:solidFill>
        </p:spPr>
        <p:txBody>
          <a:bodyPr>
            <a:noAutofit/>
          </a:bodyPr>
          <a:lstStyle/>
          <a:p>
            <a:r>
              <a:rPr lang="es-ES_tradnl" sz="2400" b="1" dirty="0" smtClean="0"/>
              <a:t>Recuperar </a:t>
            </a:r>
            <a:r>
              <a:rPr lang="es-ES_tradnl" sz="2400" b="1" dirty="0"/>
              <a:t>la noción y tarea del Pueblo de Dios del Vaticano </a:t>
            </a:r>
            <a:r>
              <a:rPr lang="es-ES_tradnl" sz="2400" b="1" dirty="0" smtClean="0"/>
              <a:t>II</a:t>
            </a:r>
          </a:p>
          <a:p>
            <a:r>
              <a:rPr lang="es-ES_tradnl" sz="2400" b="1" dirty="0" smtClean="0"/>
              <a:t>La </a:t>
            </a:r>
            <a:r>
              <a:rPr lang="es-ES_tradnl" sz="2400" b="1" dirty="0"/>
              <a:t>sinodalidad nos ayuda a ser una iglesia más participativa y corresponsable. </a:t>
            </a:r>
            <a:endParaRPr lang="es-ES_tradnl" sz="2400" b="1" dirty="0" smtClean="0"/>
          </a:p>
          <a:p>
            <a:r>
              <a:rPr lang="es-ES_tradnl" sz="2400" b="1" dirty="0" smtClean="0"/>
              <a:t>La </a:t>
            </a:r>
            <a:r>
              <a:rPr lang="es-ES_tradnl" sz="2400" b="1" dirty="0"/>
              <a:t>dimensión misionera de la Iglesia, al servicio de la fraternidad </a:t>
            </a:r>
            <a:r>
              <a:rPr lang="es-ES_tradnl" sz="2400" b="1" dirty="0" smtClean="0"/>
              <a:t>universal. A </a:t>
            </a:r>
            <a:r>
              <a:rPr lang="es-ES_tradnl" sz="2400" b="1" dirty="0"/>
              <a:t>veces las comunidades viven más mirando al interior de ellas que a su misión evangelizadora. La evangelización se realiza mediante el testimonio personal. </a:t>
            </a:r>
            <a:endParaRPr lang="es-ES_tradnl" sz="2400" b="1" dirty="0" smtClean="0"/>
          </a:p>
          <a:p>
            <a:r>
              <a:rPr lang="es-ES_tradnl" sz="2400" b="1" dirty="0" smtClean="0"/>
              <a:t>La </a:t>
            </a:r>
            <a:r>
              <a:rPr lang="es-ES_tradnl" sz="2400" b="1" dirty="0"/>
              <a:t>sinodalidad es también un compromiso en medio de un mundo fragmentado. </a:t>
            </a:r>
            <a:r>
              <a:rPr lang="es-ES_tradnl" sz="2400" b="1" dirty="0" smtClean="0"/>
              <a:t>Deben </a:t>
            </a:r>
            <a:r>
              <a:rPr lang="es-ES_tradnl" sz="2400" b="1" dirty="0"/>
              <a:t>ser comunidades samaritanas que sirvan a quienes sufren</a:t>
            </a:r>
            <a:r>
              <a:rPr lang="es-ES_tradnl" sz="2400" b="1" dirty="0" smtClean="0"/>
              <a:t>.</a:t>
            </a:r>
          </a:p>
          <a:p>
            <a:r>
              <a:rPr lang="es-ES_tradnl" sz="2400" b="1" dirty="0" smtClean="0"/>
              <a:t>Transformación </a:t>
            </a:r>
            <a:r>
              <a:rPr lang="es-ES_tradnl" sz="2400" b="1" dirty="0"/>
              <a:t>de las estructuras </a:t>
            </a:r>
            <a:r>
              <a:rPr lang="es-ES_tradnl" sz="2400" b="1" dirty="0" smtClean="0"/>
              <a:t>de </a:t>
            </a:r>
            <a:r>
              <a:rPr lang="es-ES_tradnl" sz="2400" b="1" dirty="0"/>
              <a:t>la Iglesia, </a:t>
            </a:r>
            <a:r>
              <a:rPr lang="es-ES_tradnl" sz="2400" b="1" dirty="0" smtClean="0"/>
              <a:t>de mentalidad, formación en Seminarios </a:t>
            </a:r>
            <a:r>
              <a:rPr lang="es-ES_tradnl" sz="2400" b="1" dirty="0"/>
              <a:t>y organización de las Parroquias. </a:t>
            </a:r>
            <a:endParaRPr lang="es-HN" sz="2400" b="1" dirty="0"/>
          </a:p>
        </p:txBody>
      </p:sp>
      <p:pic>
        <p:nvPicPr>
          <p:cNvPr id="6146" name="Picture 2" descr="Camino Sinodal y Formación - Pastoral de la vocació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8309"/>
            <a:ext cx="5016871" cy="282826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121024" y="3911844"/>
            <a:ext cx="4767855" cy="3265141"/>
          </a:xfrm>
          <a:prstGeom prst="rect">
            <a:avLst/>
          </a:prstGeom>
        </p:spPr>
      </p:pic>
    </p:spTree>
    <p:extLst>
      <p:ext uri="{BB962C8B-B14F-4D97-AF65-F5344CB8AC3E}">
        <p14:creationId xmlns:p14="http://schemas.microsoft.com/office/powerpoint/2010/main" val="21970720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696" t="13619" r="35514" b="48912"/>
          <a:stretch/>
        </p:blipFill>
        <p:spPr>
          <a:xfrm>
            <a:off x="0" y="139147"/>
            <a:ext cx="6271592" cy="5615610"/>
          </a:xfrm>
          <a:prstGeom prst="rect">
            <a:avLst/>
          </a:prstGeom>
        </p:spPr>
      </p:pic>
      <p:pic>
        <p:nvPicPr>
          <p:cNvPr id="5" name="Imagen 4"/>
          <p:cNvPicPr>
            <a:picLocks noChangeAspect="1"/>
          </p:cNvPicPr>
          <p:nvPr/>
        </p:nvPicPr>
        <p:blipFill rotWithShape="1">
          <a:blip r:embed="rId2"/>
          <a:srcRect l="35743" t="50506" r="35602" b="11471"/>
          <a:stretch/>
        </p:blipFill>
        <p:spPr>
          <a:xfrm>
            <a:off x="6219979" y="1401417"/>
            <a:ext cx="6094604" cy="5456583"/>
          </a:xfrm>
          <a:prstGeom prst="rect">
            <a:avLst/>
          </a:prstGeom>
        </p:spPr>
      </p:pic>
    </p:spTree>
    <p:extLst>
      <p:ext uri="{BB962C8B-B14F-4D97-AF65-F5344CB8AC3E}">
        <p14:creationId xmlns:p14="http://schemas.microsoft.com/office/powerpoint/2010/main" val="31826939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 y="0"/>
            <a:ext cx="12291236" cy="6687880"/>
          </a:xfrm>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p:spPr>
        <p:txBody>
          <a:bodyPr>
            <a:normAutofit fontScale="92500" lnSpcReduction="20000"/>
          </a:bodyPr>
          <a:lstStyle/>
          <a:p>
            <a:pPr marL="0" indent="0">
              <a:buNone/>
            </a:pPr>
            <a:r>
              <a:rPr lang="es-ES_tradnl" b="1" dirty="0" smtClean="0">
                <a:latin typeface="Arial" panose="020B0604020202020204" pitchFamily="34" charset="0"/>
                <a:cs typeface="Arial" panose="020B0604020202020204" pitchFamily="34" charset="0"/>
              </a:rPr>
              <a:t>A</a:t>
            </a:r>
            <a:r>
              <a:rPr lang="es-ES_tradnl" b="1" dirty="0">
                <a:latin typeface="Arial" panose="020B0604020202020204" pitchFamily="34" charset="0"/>
                <a:cs typeface="Arial" panose="020B0604020202020204" pitchFamily="34" charset="0"/>
              </a:rPr>
              <a:t>. Recogiendo frutos del camino recorrido (en países y continentes): “</a:t>
            </a:r>
            <a:r>
              <a:rPr lang="es-ES_tradnl" b="1" i="1" dirty="0">
                <a:latin typeface="Arial" panose="020B0604020202020204" pitchFamily="34" charset="0"/>
                <a:cs typeface="Arial" panose="020B0604020202020204" pitchFamily="34" charset="0"/>
              </a:rPr>
              <a:t>Por una Iglesia sinodal</a:t>
            </a:r>
            <a:r>
              <a:rPr lang="es-ES_tradnl" b="1" dirty="0">
                <a:latin typeface="Arial" panose="020B0604020202020204" pitchFamily="34" charset="0"/>
                <a:cs typeface="Arial" panose="020B0604020202020204" pitchFamily="34" charset="0"/>
              </a:rPr>
              <a:t>” </a:t>
            </a:r>
          </a:p>
          <a:p>
            <a:endParaRPr lang="la-001" dirty="0">
              <a:latin typeface="Arial" panose="020B0604020202020204" pitchFamily="34" charset="0"/>
              <a:cs typeface="Arial" panose="020B0604020202020204" pitchFamily="34" charset="0"/>
            </a:endParaRPr>
          </a:p>
          <a:p>
            <a:pPr marL="446088" indent="-265113"/>
            <a:r>
              <a:rPr lang="es-ES_tradnl" dirty="0" smtClean="0">
                <a:latin typeface="Arial" panose="020B0604020202020204" pitchFamily="34" charset="0"/>
                <a:cs typeface="Arial" panose="020B0604020202020204" pitchFamily="34" charset="0"/>
              </a:rPr>
              <a:t>Aquí </a:t>
            </a:r>
            <a:r>
              <a:rPr lang="es-ES_tradnl" dirty="0">
                <a:latin typeface="Arial" panose="020B0604020202020204" pitchFamily="34" charset="0"/>
                <a:cs typeface="Arial" panose="020B0604020202020204" pitchFamily="34" charset="0"/>
              </a:rPr>
              <a:t>se recogen los signos típicos de esta sinodalidad son: </a:t>
            </a:r>
          </a:p>
          <a:p>
            <a:pPr marL="446088" indent="-265113"/>
            <a:r>
              <a:rPr lang="es-ES_tradnl" dirty="0" smtClean="0">
                <a:latin typeface="Arial" panose="020B0604020202020204" pitchFamily="34" charset="0"/>
                <a:cs typeface="Arial" panose="020B0604020202020204" pitchFamily="34" charset="0"/>
              </a:rPr>
              <a:t>El </a:t>
            </a:r>
            <a:r>
              <a:rPr lang="es-ES_tradnl" dirty="0">
                <a:latin typeface="Arial" panose="020B0604020202020204" pitchFamily="34" charset="0"/>
                <a:cs typeface="Arial" panose="020B0604020202020204" pitchFamily="34" charset="0"/>
              </a:rPr>
              <a:t>Bautismo nos da una dignidad común en la Iglesia. </a:t>
            </a:r>
          </a:p>
          <a:p>
            <a:pPr marL="446088" indent="-265113"/>
            <a:r>
              <a:rPr lang="es-ES_tradnl" dirty="0" smtClean="0">
                <a:latin typeface="Arial" panose="020B0604020202020204" pitchFamily="34" charset="0"/>
                <a:cs typeface="Arial" panose="020B0604020202020204" pitchFamily="34" charset="0"/>
              </a:rPr>
              <a:t>Necesidad </a:t>
            </a:r>
            <a:r>
              <a:rPr lang="es-ES_tradnl" dirty="0">
                <a:latin typeface="Arial" panose="020B0604020202020204" pitchFamily="34" charset="0"/>
                <a:cs typeface="Arial" panose="020B0604020202020204" pitchFamily="34" charset="0"/>
              </a:rPr>
              <a:t>de una estructura donde esta común dignidad pueda ejercerse. </a:t>
            </a:r>
          </a:p>
          <a:p>
            <a:pPr marL="446088" indent="-265113"/>
            <a:r>
              <a:rPr lang="es-ES_tradnl" dirty="0" smtClean="0">
                <a:latin typeface="Arial" panose="020B0604020202020204" pitchFamily="34" charset="0"/>
                <a:cs typeface="Arial" panose="020B0604020202020204" pitchFamily="34" charset="0"/>
              </a:rPr>
              <a:t>Una </a:t>
            </a:r>
            <a:r>
              <a:rPr lang="es-ES_tradnl" dirty="0">
                <a:latin typeface="Arial" panose="020B0604020202020204" pitchFamily="34" charset="0"/>
                <a:cs typeface="Arial" panose="020B0604020202020204" pitchFamily="34" charset="0"/>
              </a:rPr>
              <a:t>Iglesia sinodal es una Iglesia a la escucha: del mundo, del Espíritu, de los otros… </a:t>
            </a:r>
          </a:p>
          <a:p>
            <a:pPr marL="446088" indent="-265113"/>
            <a:r>
              <a:rPr lang="es-ES_tradnl" dirty="0" smtClean="0">
                <a:latin typeface="Arial" panose="020B0604020202020204" pitchFamily="34" charset="0"/>
                <a:cs typeface="Arial" panose="020B0604020202020204" pitchFamily="34" charset="0"/>
              </a:rPr>
              <a:t>Esto </a:t>
            </a:r>
            <a:r>
              <a:rPr lang="es-ES_tradnl" dirty="0">
                <a:latin typeface="Arial" panose="020B0604020202020204" pitchFamily="34" charset="0"/>
                <a:cs typeface="Arial" panose="020B0604020202020204" pitchFamily="34" charset="0"/>
              </a:rPr>
              <a:t>exige una Iglesia que debe ser humilde, capaz de escucha, diálogo y encuentro. </a:t>
            </a:r>
          </a:p>
          <a:p>
            <a:pPr marL="446088" indent="-265113"/>
            <a:r>
              <a:rPr lang="es-ES_tradnl" dirty="0" smtClean="0">
                <a:latin typeface="Arial" panose="020B0604020202020204" pitchFamily="34" charset="0"/>
                <a:cs typeface="Arial" panose="020B0604020202020204" pitchFamily="34" charset="0"/>
              </a:rPr>
              <a:t>Encuentro </a:t>
            </a:r>
            <a:r>
              <a:rPr lang="es-ES_tradnl" dirty="0">
                <a:latin typeface="Arial" panose="020B0604020202020204" pitchFamily="34" charset="0"/>
                <a:cs typeface="Arial" panose="020B0604020202020204" pitchFamily="34" charset="0"/>
              </a:rPr>
              <a:t>y diálogo incluso con creyentes de otras religiones. </a:t>
            </a:r>
          </a:p>
          <a:p>
            <a:pPr marL="446088" indent="-265113"/>
            <a:r>
              <a:rPr lang="es-ES_tradnl" dirty="0" smtClean="0">
                <a:latin typeface="Arial" panose="020B0604020202020204" pitchFamily="34" charset="0"/>
                <a:cs typeface="Arial" panose="020B0604020202020204" pitchFamily="34" charset="0"/>
              </a:rPr>
              <a:t>Es </a:t>
            </a:r>
            <a:r>
              <a:rPr lang="es-ES_tradnl" dirty="0">
                <a:latin typeface="Arial" panose="020B0604020202020204" pitchFamily="34" charset="0"/>
                <a:cs typeface="Arial" panose="020B0604020202020204" pitchFamily="34" charset="0"/>
              </a:rPr>
              <a:t>una iglesia que valora la diversidad, por los diversos contextos en que vive. </a:t>
            </a:r>
          </a:p>
          <a:p>
            <a:pPr marL="446088" indent="-265113"/>
            <a:r>
              <a:rPr lang="es-ES_tradnl" dirty="0" smtClean="0">
                <a:latin typeface="Arial" panose="020B0604020202020204" pitchFamily="34" charset="0"/>
                <a:cs typeface="Arial" panose="020B0604020202020204" pitchFamily="34" charset="0"/>
              </a:rPr>
              <a:t>Es </a:t>
            </a:r>
            <a:r>
              <a:rPr lang="es-ES_tradnl" dirty="0">
                <a:latin typeface="Arial" panose="020B0604020202020204" pitchFamily="34" charset="0"/>
                <a:cs typeface="Arial" panose="020B0604020202020204" pitchFamily="34" charset="0"/>
              </a:rPr>
              <a:t>una Iglesia sinodal abierta, acogedora y que abraza a todos y todos, sin fronteras. </a:t>
            </a:r>
          </a:p>
          <a:p>
            <a:pPr marL="446088" indent="-265113"/>
            <a:r>
              <a:rPr lang="es-ES_tradnl" dirty="0" smtClean="0">
                <a:latin typeface="Arial" panose="020B0604020202020204" pitchFamily="34" charset="0"/>
                <a:cs typeface="Arial" panose="020B0604020202020204" pitchFamily="34" charset="0"/>
              </a:rPr>
              <a:t>Una </a:t>
            </a:r>
            <a:r>
              <a:rPr lang="es-ES_tradnl" dirty="0">
                <a:latin typeface="Arial" panose="020B0604020202020204" pitchFamily="34" charset="0"/>
                <a:cs typeface="Arial" panose="020B0604020202020204" pitchFamily="34" charset="0"/>
              </a:rPr>
              <a:t>Iglesia que sabe gestionar las tensiones sin dejarse destruir por ellas. </a:t>
            </a:r>
          </a:p>
          <a:p>
            <a:pPr marL="446088" indent="-265113"/>
            <a:r>
              <a:rPr lang="es-ES_tradnl" dirty="0" smtClean="0">
                <a:latin typeface="Arial" panose="020B0604020202020204" pitchFamily="34" charset="0"/>
                <a:cs typeface="Arial" panose="020B0604020202020204" pitchFamily="34" charset="0"/>
              </a:rPr>
              <a:t>Una </a:t>
            </a:r>
            <a:r>
              <a:rPr lang="es-ES_tradnl" dirty="0">
                <a:latin typeface="Arial" panose="020B0604020202020204" pitchFamily="34" charset="0"/>
                <a:cs typeface="Arial" panose="020B0604020202020204" pitchFamily="34" charset="0"/>
              </a:rPr>
              <a:t>Iglesia que se alimenta del misterio de la liturgia y la Eucaristía. </a:t>
            </a:r>
          </a:p>
          <a:p>
            <a:pPr marL="446088" indent="-265113"/>
            <a:r>
              <a:rPr lang="es-ES_tradnl" dirty="0" smtClean="0">
                <a:latin typeface="Arial" panose="020B0604020202020204" pitchFamily="34" charset="0"/>
                <a:cs typeface="Arial" panose="020B0604020202020204" pitchFamily="34" charset="0"/>
              </a:rPr>
              <a:t>Una </a:t>
            </a:r>
            <a:r>
              <a:rPr lang="es-ES_tradnl" dirty="0">
                <a:latin typeface="Arial" panose="020B0604020202020204" pitchFamily="34" charset="0"/>
                <a:cs typeface="Arial" panose="020B0604020202020204" pitchFamily="34" charset="0"/>
              </a:rPr>
              <a:t>Iglesia en proceso de discernimiento, de búsqueda de la voluntad de Dios</a:t>
            </a:r>
            <a:r>
              <a:rPr lang="es-ES_tradnl" dirty="0"/>
              <a:t>. </a:t>
            </a:r>
          </a:p>
          <a:p>
            <a:endParaRPr lang="es-ES_tradnl" dirty="0"/>
          </a:p>
        </p:txBody>
      </p:sp>
    </p:spTree>
    <p:extLst>
      <p:ext uri="{BB962C8B-B14F-4D97-AF65-F5344CB8AC3E}">
        <p14:creationId xmlns:p14="http://schemas.microsoft.com/office/powerpoint/2010/main" val="14528607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052623"/>
          </a:xfrm>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p:spPr>
        <p:txBody>
          <a:bodyPr>
            <a:normAutofit/>
          </a:bodyPr>
          <a:lstStyle/>
          <a:p>
            <a:r>
              <a:rPr lang="es-ES_tradnl" sz="2800" b="1" dirty="0">
                <a:latin typeface="Arial" panose="020B0604020202020204" pitchFamily="34" charset="0"/>
                <a:cs typeface="Arial" panose="020B0604020202020204" pitchFamily="34" charset="0"/>
              </a:rPr>
              <a:t>B. </a:t>
            </a:r>
            <a:r>
              <a:rPr lang="es-ES_tradnl" sz="2800" b="1" dirty="0" smtClean="0">
                <a:latin typeface="Arial" panose="020B0604020202020204" pitchFamily="34" charset="0"/>
                <a:cs typeface="Arial" panose="020B0604020202020204" pitchFamily="34" charset="0"/>
              </a:rPr>
              <a:t>3 prioridades más repetidas: </a:t>
            </a:r>
            <a:r>
              <a:rPr lang="es-ES_tradnl" sz="2800" b="1" dirty="0">
                <a:latin typeface="Arial" panose="020B0604020202020204" pitchFamily="34" charset="0"/>
                <a:cs typeface="Arial" panose="020B0604020202020204" pitchFamily="34" charset="0"/>
              </a:rPr>
              <a:t>“Comunión</a:t>
            </a:r>
            <a:r>
              <a:rPr lang="es-ES_tradnl" sz="2800" b="1" i="1" dirty="0">
                <a:latin typeface="Arial" panose="020B0604020202020204" pitchFamily="34" charset="0"/>
                <a:cs typeface="Arial" panose="020B0604020202020204" pitchFamily="34" charset="0"/>
              </a:rPr>
              <a:t>, misión y participación” </a:t>
            </a:r>
            <a:endParaRPr lang="es-ES_tradnl" sz="4000" b="1" dirty="0"/>
          </a:p>
        </p:txBody>
      </p:sp>
      <p:sp>
        <p:nvSpPr>
          <p:cNvPr id="3" name="Marcador de contenido 2"/>
          <p:cNvSpPr>
            <a:spLocks noGrp="1"/>
          </p:cNvSpPr>
          <p:nvPr>
            <p:ph idx="1"/>
          </p:nvPr>
        </p:nvSpPr>
        <p:spPr>
          <a:xfrm>
            <a:off x="0" y="1052623"/>
            <a:ext cx="12291237" cy="5922335"/>
          </a:xfrm>
          <a:solidFill>
            <a:srgbClr val="00FFFF"/>
          </a:solidFill>
        </p:spPr>
        <p:txBody>
          <a:bodyPr>
            <a:normAutofit/>
          </a:bodyPr>
          <a:lstStyle/>
          <a:p>
            <a:r>
              <a:rPr lang="es-ES_tradnl" b="1" dirty="0" smtClean="0"/>
              <a:t>Comunión</a:t>
            </a:r>
            <a:r>
              <a:rPr lang="es-ES_tradnl" b="1" dirty="0"/>
              <a:t>, </a:t>
            </a:r>
            <a:r>
              <a:rPr lang="es-ES_tradnl" dirty="0"/>
              <a:t>es decir, ser signos de la unión de Dios con el mundo y con el hombre. En este sentido una de las principales tareas del Sínodo y de la iglesia es preservar y promover la unidad. La Iglesia debe preguntarse por las barreras que debemos superar y los vínculos que debemos fomentar para construir comunión. </a:t>
            </a:r>
          </a:p>
          <a:p>
            <a:endParaRPr lang="la-001" dirty="0"/>
          </a:p>
          <a:p>
            <a:r>
              <a:rPr lang="es-ES_tradnl" b="1" dirty="0" smtClean="0"/>
              <a:t>Misión</a:t>
            </a:r>
            <a:r>
              <a:rPr lang="es-ES_tradnl" b="1" dirty="0"/>
              <a:t>. </a:t>
            </a:r>
            <a:r>
              <a:rPr lang="es-ES_tradnl" dirty="0"/>
              <a:t>Es la que caracteriza a la Iglesia desde Pentecostés. La primera exigencia de esa misión es que la Iglesia sea </a:t>
            </a:r>
            <a:r>
              <a:rPr lang="es-ES_tradnl" i="1" dirty="0"/>
              <a:t>transparencia </a:t>
            </a:r>
            <a:r>
              <a:rPr lang="es-ES_tradnl" dirty="0"/>
              <a:t>y </a:t>
            </a:r>
            <a:r>
              <a:rPr lang="es-ES_tradnl" i="1" dirty="0"/>
              <a:t>signo </a:t>
            </a:r>
            <a:r>
              <a:rPr lang="es-ES_tradnl" dirty="0"/>
              <a:t>de lo que anuncia. Y para ello es muy importante el aporte propio de cada miembro de la Iglesia. </a:t>
            </a:r>
          </a:p>
          <a:p>
            <a:endParaRPr lang="la-001" dirty="0"/>
          </a:p>
          <a:p>
            <a:r>
              <a:rPr lang="es-ES_tradnl" b="1" dirty="0" smtClean="0"/>
              <a:t>Participación</a:t>
            </a:r>
            <a:r>
              <a:rPr lang="es-ES_tradnl" dirty="0"/>
              <a:t>, es decir, el implicarse creativamente todos en la misión de la Iglesia. Una participación en la que la autoridad anima y apoya el aporte de cada uno. Participación que exige una adecuada formación de los miembros de la Iglesia: una formación integral, inicial y permanente </a:t>
            </a:r>
          </a:p>
          <a:p>
            <a:endParaRPr lang="es-ES_tradnl" dirty="0"/>
          </a:p>
        </p:txBody>
      </p:sp>
    </p:spTree>
    <p:extLst>
      <p:ext uri="{BB962C8B-B14F-4D97-AF65-F5344CB8AC3E}">
        <p14:creationId xmlns:p14="http://schemas.microsoft.com/office/powerpoint/2010/main" val="41275861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690576" y="5661228"/>
            <a:ext cx="9004005" cy="1031469"/>
          </a:xfrm>
        </p:spPr>
        <p:txBody>
          <a:bodyPr/>
          <a:lstStyle/>
          <a:p>
            <a:pPr algn="ctr"/>
            <a:r>
              <a:rPr lang="es-HN" b="1" dirty="0" smtClean="0">
                <a:latin typeface="Arial" panose="020B0604020202020204" pitchFamily="34" charset="0"/>
                <a:cs typeface="Arial" panose="020B0604020202020204" pitchFamily="34" charset="0"/>
              </a:rPr>
              <a:t>Muchas gracias</a:t>
            </a:r>
            <a:r>
              <a:rPr lang="la-001" b="1" dirty="0" smtClean="0">
                <a:latin typeface="Arial" panose="020B0604020202020204" pitchFamily="34" charset="0"/>
                <a:cs typeface="Arial" panose="020B0604020202020204" pitchFamily="34" charset="0"/>
              </a:rPr>
              <a:t>…</a:t>
            </a:r>
            <a:endParaRPr lang="es-HN" b="1"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rotWithShape="1">
          <a:blip r:embed="rId2"/>
          <a:srcRect l="33128" t="21061" r="15074" b="45581"/>
          <a:stretch/>
        </p:blipFill>
        <p:spPr>
          <a:xfrm>
            <a:off x="148855" y="372140"/>
            <a:ext cx="11855303" cy="4774018"/>
          </a:xfrm>
          <a:prstGeom prst="rect">
            <a:avLst/>
          </a:prstGeom>
        </p:spPr>
      </p:pic>
    </p:spTree>
    <p:extLst>
      <p:ext uri="{BB962C8B-B14F-4D97-AF65-F5344CB8AC3E}">
        <p14:creationId xmlns:p14="http://schemas.microsoft.com/office/powerpoint/2010/main" val="1084496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FF33"/>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2734" t="27562" r="32524" b="8526"/>
          <a:stretch/>
        </p:blipFill>
        <p:spPr>
          <a:xfrm>
            <a:off x="82013" y="0"/>
            <a:ext cx="9076728" cy="6858000"/>
          </a:xfrm>
          <a:prstGeom prst="rect">
            <a:avLst/>
          </a:prstGeom>
        </p:spPr>
      </p:pic>
      <p:pic>
        <p:nvPicPr>
          <p:cNvPr id="5" name="Imagen 4"/>
          <p:cNvPicPr>
            <a:picLocks noChangeAspect="1"/>
          </p:cNvPicPr>
          <p:nvPr/>
        </p:nvPicPr>
        <p:blipFill rotWithShape="1">
          <a:blip r:embed="rId3"/>
          <a:srcRect l="6948" t="66435" r="77817" b="16817"/>
          <a:stretch/>
        </p:blipFill>
        <p:spPr>
          <a:xfrm>
            <a:off x="9689685" y="814248"/>
            <a:ext cx="2321814" cy="1435791"/>
          </a:xfrm>
          <a:prstGeom prst="rect">
            <a:avLst/>
          </a:prstGeom>
        </p:spPr>
      </p:pic>
      <p:pic>
        <p:nvPicPr>
          <p:cNvPr id="6" name="Imagen 5"/>
          <p:cNvPicPr>
            <a:picLocks noChangeAspect="1"/>
          </p:cNvPicPr>
          <p:nvPr/>
        </p:nvPicPr>
        <p:blipFill rotWithShape="1">
          <a:blip r:embed="rId3"/>
          <a:srcRect l="42042" t="66114" r="41722" b="17821"/>
          <a:stretch/>
        </p:blipFill>
        <p:spPr>
          <a:xfrm>
            <a:off x="9689685" y="4890501"/>
            <a:ext cx="2288811" cy="1273994"/>
          </a:xfrm>
          <a:prstGeom prst="rect">
            <a:avLst/>
          </a:prstGeom>
        </p:spPr>
      </p:pic>
      <p:pic>
        <p:nvPicPr>
          <p:cNvPr id="7" name="Imagen 6"/>
          <p:cNvPicPr>
            <a:picLocks noChangeAspect="1"/>
          </p:cNvPicPr>
          <p:nvPr/>
        </p:nvPicPr>
        <p:blipFill rotWithShape="1">
          <a:blip r:embed="rId3"/>
          <a:srcRect l="23160" t="64343" r="59255" b="19114"/>
          <a:stretch/>
        </p:blipFill>
        <p:spPr>
          <a:xfrm>
            <a:off x="9566749" y="2928135"/>
            <a:ext cx="2378334" cy="1258614"/>
          </a:xfrm>
          <a:prstGeom prst="rect">
            <a:avLst/>
          </a:prstGeom>
        </p:spPr>
      </p:pic>
    </p:spTree>
    <p:extLst>
      <p:ext uri="{BB962C8B-B14F-4D97-AF65-F5344CB8AC3E}">
        <p14:creationId xmlns:p14="http://schemas.microsoft.com/office/powerpoint/2010/main" val="38105880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6FF33"/>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6948" t="66435" r="77817" b="16817"/>
          <a:stretch/>
        </p:blipFill>
        <p:spPr>
          <a:xfrm>
            <a:off x="9689685" y="814248"/>
            <a:ext cx="2321814" cy="1435791"/>
          </a:xfrm>
          <a:prstGeom prst="rect">
            <a:avLst/>
          </a:prstGeom>
        </p:spPr>
      </p:pic>
      <p:pic>
        <p:nvPicPr>
          <p:cNvPr id="6" name="Imagen 5"/>
          <p:cNvPicPr>
            <a:picLocks noChangeAspect="1"/>
          </p:cNvPicPr>
          <p:nvPr/>
        </p:nvPicPr>
        <p:blipFill rotWithShape="1">
          <a:blip r:embed="rId2"/>
          <a:srcRect l="42042" t="66114" r="41722" b="17821"/>
          <a:stretch/>
        </p:blipFill>
        <p:spPr>
          <a:xfrm>
            <a:off x="9689685" y="4890501"/>
            <a:ext cx="2288811" cy="1273994"/>
          </a:xfrm>
          <a:prstGeom prst="rect">
            <a:avLst/>
          </a:prstGeom>
        </p:spPr>
      </p:pic>
      <p:pic>
        <p:nvPicPr>
          <p:cNvPr id="7" name="Imagen 6"/>
          <p:cNvPicPr>
            <a:picLocks noChangeAspect="1"/>
          </p:cNvPicPr>
          <p:nvPr/>
        </p:nvPicPr>
        <p:blipFill rotWithShape="1">
          <a:blip r:embed="rId2"/>
          <a:srcRect l="23160" t="64343" r="59255" b="19114"/>
          <a:stretch/>
        </p:blipFill>
        <p:spPr>
          <a:xfrm>
            <a:off x="9566749" y="2928135"/>
            <a:ext cx="2378334" cy="1258614"/>
          </a:xfrm>
          <a:prstGeom prst="rect">
            <a:avLst/>
          </a:prstGeom>
        </p:spPr>
      </p:pic>
      <p:pic>
        <p:nvPicPr>
          <p:cNvPr id="2" name="Imagen 1"/>
          <p:cNvPicPr>
            <a:picLocks noChangeAspect="1"/>
          </p:cNvPicPr>
          <p:nvPr/>
        </p:nvPicPr>
        <p:blipFill rotWithShape="1">
          <a:blip r:embed="rId3"/>
          <a:srcRect l="29330" t="23474" r="30176" b="9525"/>
          <a:stretch/>
        </p:blipFill>
        <p:spPr>
          <a:xfrm>
            <a:off x="417443" y="0"/>
            <a:ext cx="8418444" cy="6794479"/>
          </a:xfrm>
          <a:prstGeom prst="rect">
            <a:avLst/>
          </a:prstGeom>
        </p:spPr>
      </p:pic>
    </p:spTree>
    <p:extLst>
      <p:ext uri="{BB962C8B-B14F-4D97-AF65-F5344CB8AC3E}">
        <p14:creationId xmlns:p14="http://schemas.microsoft.com/office/powerpoint/2010/main" val="39034747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1999" cy="506896"/>
          </a:xfrm>
          <a:solidFill>
            <a:srgbClr val="00FFFF"/>
          </a:solidFill>
        </p:spPr>
        <p:txBody>
          <a:bodyPr>
            <a:normAutofit fontScale="90000"/>
          </a:bodyPr>
          <a:lstStyle/>
          <a:p>
            <a:pPr algn="ctr"/>
            <a:r>
              <a:rPr lang="es-MX" sz="3200" b="1" dirty="0" smtClean="0">
                <a:latin typeface="Arial" panose="020B0604020202020204" pitchFamily="34" charset="0"/>
                <a:cs typeface="Arial" panose="020B0604020202020204" pitchFamily="34" charset="0"/>
              </a:rPr>
              <a:t>O sea, que en el Sínodo, hay tres fases</a:t>
            </a:r>
            <a:endParaRPr lang="es-HN"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69575" y="506896"/>
            <a:ext cx="6490251" cy="6470374"/>
          </a:xfrm>
          <a:blipFill>
            <a:blip r:embed="rId2"/>
            <a:tile tx="0" ty="0" sx="100000" sy="100000" flip="none" algn="tl"/>
          </a:blipFill>
        </p:spPr>
        <p:txBody>
          <a:bodyPr>
            <a:normAutofit fontScale="92500" lnSpcReduction="20000"/>
          </a:bodyPr>
          <a:lstStyle/>
          <a:p>
            <a:pPr marL="0" indent="0">
              <a:buNone/>
            </a:pPr>
            <a:r>
              <a:rPr lang="es-MX" b="1" dirty="0" smtClean="0">
                <a:solidFill>
                  <a:srgbClr val="001D35"/>
                </a:solidFill>
                <a:latin typeface="Google Sans"/>
              </a:rPr>
              <a:t>1</a:t>
            </a:r>
            <a:r>
              <a:rPr lang="es-MX" b="1" dirty="0">
                <a:solidFill>
                  <a:srgbClr val="001D35"/>
                </a:solidFill>
                <a:latin typeface="Google Sans"/>
              </a:rPr>
              <a:t>. Fase diocesana:</a:t>
            </a:r>
            <a:endParaRPr lang="es-MX" dirty="0">
              <a:solidFill>
                <a:srgbClr val="001D35"/>
              </a:solidFill>
              <a:latin typeface="Google Sans"/>
            </a:endParaRPr>
          </a:p>
          <a:p>
            <a:pPr marL="0" indent="0" fontAlgn="ctr">
              <a:buNone/>
            </a:pPr>
            <a:r>
              <a:rPr lang="es-MX" dirty="0">
                <a:solidFill>
                  <a:srgbClr val="545D7E"/>
                </a:solidFill>
                <a:latin typeface="Google Sans"/>
              </a:rPr>
              <a:t>En esta fase, se involucra a todas las diócesis y comunidades locales en un proceso de escucha y diálogo sobre el tema del sínodo. </a:t>
            </a:r>
            <a:endParaRPr lang="es-MX" dirty="0">
              <a:solidFill>
                <a:srgbClr val="0B57D0"/>
              </a:solidFill>
              <a:latin typeface="Google Sans"/>
            </a:endParaRPr>
          </a:p>
          <a:p>
            <a:pPr marL="0" indent="0">
              <a:buNone/>
            </a:pPr>
            <a:endParaRPr lang="es-MX" b="1" dirty="0" smtClean="0">
              <a:solidFill>
                <a:srgbClr val="001D35"/>
              </a:solidFill>
              <a:latin typeface="Google Sans"/>
            </a:endParaRPr>
          </a:p>
          <a:p>
            <a:pPr marL="0" indent="0">
              <a:buNone/>
            </a:pPr>
            <a:r>
              <a:rPr lang="es-MX" b="1" dirty="0" smtClean="0">
                <a:solidFill>
                  <a:srgbClr val="001D35"/>
                </a:solidFill>
                <a:latin typeface="Google Sans"/>
              </a:rPr>
              <a:t>2</a:t>
            </a:r>
            <a:r>
              <a:rPr lang="es-MX" b="1" dirty="0">
                <a:solidFill>
                  <a:srgbClr val="001D35"/>
                </a:solidFill>
                <a:latin typeface="Google Sans"/>
              </a:rPr>
              <a:t>. Fase continental:</a:t>
            </a:r>
            <a:endParaRPr lang="es-MX" dirty="0">
              <a:solidFill>
                <a:srgbClr val="001D35"/>
              </a:solidFill>
              <a:latin typeface="Google Sans"/>
            </a:endParaRPr>
          </a:p>
          <a:p>
            <a:pPr marL="0" indent="0" fontAlgn="ctr">
              <a:buNone/>
            </a:pPr>
            <a:r>
              <a:rPr lang="es-MX" dirty="0">
                <a:solidFill>
                  <a:srgbClr val="545D7E"/>
                </a:solidFill>
                <a:latin typeface="Google Sans"/>
              </a:rPr>
              <a:t>En esta fase, se realizan asambleas a nivel continental donde se discuten las reflexiones y sugerencias provenientes de la fase diocesana, buscando una síntesis continental. </a:t>
            </a:r>
            <a:endParaRPr lang="es-MX" dirty="0">
              <a:solidFill>
                <a:srgbClr val="0B57D0"/>
              </a:solidFill>
              <a:latin typeface="Google Sans"/>
            </a:endParaRPr>
          </a:p>
          <a:p>
            <a:pPr marL="0" indent="0">
              <a:buNone/>
            </a:pPr>
            <a:endParaRPr lang="es-MX" b="1" dirty="0" smtClean="0">
              <a:solidFill>
                <a:srgbClr val="001D35"/>
              </a:solidFill>
              <a:latin typeface="Google Sans"/>
            </a:endParaRPr>
          </a:p>
          <a:p>
            <a:pPr marL="0" indent="0">
              <a:buNone/>
            </a:pPr>
            <a:r>
              <a:rPr lang="es-MX" b="1" dirty="0" smtClean="0">
                <a:solidFill>
                  <a:srgbClr val="001D35"/>
                </a:solidFill>
                <a:latin typeface="Google Sans"/>
              </a:rPr>
              <a:t>3</a:t>
            </a:r>
            <a:r>
              <a:rPr lang="es-MX" b="1" dirty="0">
                <a:solidFill>
                  <a:srgbClr val="001D35"/>
                </a:solidFill>
                <a:latin typeface="Google Sans"/>
              </a:rPr>
              <a:t>. Fase </a:t>
            </a:r>
            <a:r>
              <a:rPr lang="es-MX" b="1" dirty="0" smtClean="0">
                <a:solidFill>
                  <a:srgbClr val="001D35"/>
                </a:solidFill>
                <a:latin typeface="Google Sans"/>
              </a:rPr>
              <a:t>universal:</a:t>
            </a:r>
            <a:endParaRPr lang="es-MX" dirty="0" smtClean="0">
              <a:solidFill>
                <a:srgbClr val="001D35"/>
              </a:solidFill>
              <a:latin typeface="Google Sans"/>
            </a:endParaRPr>
          </a:p>
          <a:p>
            <a:pPr marL="0" indent="0">
              <a:buNone/>
            </a:pPr>
            <a:r>
              <a:rPr lang="es-MX" dirty="0" smtClean="0">
                <a:solidFill>
                  <a:srgbClr val="545D7E"/>
                </a:solidFill>
                <a:latin typeface="Google Sans"/>
              </a:rPr>
              <a:t>La </a:t>
            </a:r>
            <a:r>
              <a:rPr lang="es-MX" dirty="0">
                <a:solidFill>
                  <a:srgbClr val="545D7E"/>
                </a:solidFill>
                <a:latin typeface="Google Sans"/>
              </a:rPr>
              <a:t>información recopilada en las fases diocesana y continental se lleva a una asamblea general del sínodo en Roma, donde se elabora un instrumento de trabajo para la reflexión final. </a:t>
            </a:r>
          </a:p>
          <a:p>
            <a:endParaRPr lang="es-HN" dirty="0"/>
          </a:p>
        </p:txBody>
      </p:sp>
      <p:pic>
        <p:nvPicPr>
          <p:cNvPr id="4" name="Imagen 3"/>
          <p:cNvPicPr>
            <a:picLocks noChangeAspect="1"/>
          </p:cNvPicPr>
          <p:nvPr/>
        </p:nvPicPr>
        <p:blipFill rotWithShape="1">
          <a:blip r:embed="rId3"/>
          <a:srcRect l="23930" t="15168" r="26639" b="1929"/>
          <a:stretch/>
        </p:blipFill>
        <p:spPr>
          <a:xfrm>
            <a:off x="6629401" y="637914"/>
            <a:ext cx="5456582" cy="5911973"/>
          </a:xfrm>
          <a:prstGeom prst="rect">
            <a:avLst/>
          </a:prstGeom>
        </p:spPr>
      </p:pic>
    </p:spTree>
    <p:extLst>
      <p:ext uri="{BB962C8B-B14F-4D97-AF65-F5344CB8AC3E}">
        <p14:creationId xmlns:p14="http://schemas.microsoft.com/office/powerpoint/2010/main" val="3987150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HN"/>
          </a:p>
        </p:txBody>
      </p:sp>
      <p:sp>
        <p:nvSpPr>
          <p:cNvPr id="3" name="Marcador de contenido 2"/>
          <p:cNvSpPr>
            <a:spLocks noGrp="1"/>
          </p:cNvSpPr>
          <p:nvPr>
            <p:ph idx="1"/>
          </p:nvPr>
        </p:nvSpPr>
        <p:spPr/>
        <p:txBody>
          <a:bodyPr/>
          <a:lstStyle/>
          <a:p>
            <a:endParaRPr lang="es-HN" dirty="0"/>
          </a:p>
        </p:txBody>
      </p:sp>
      <p:pic>
        <p:nvPicPr>
          <p:cNvPr id="7" name="Imagen 6"/>
          <p:cNvPicPr>
            <a:picLocks noChangeAspect="1"/>
          </p:cNvPicPr>
          <p:nvPr/>
        </p:nvPicPr>
        <p:blipFill rotWithShape="1">
          <a:blip r:embed="rId2"/>
          <a:srcRect l="10963" r="6085" b="12102"/>
          <a:stretch/>
        </p:blipFill>
        <p:spPr>
          <a:xfrm>
            <a:off x="175846" y="1"/>
            <a:ext cx="12016154" cy="6340642"/>
          </a:xfrm>
          <a:prstGeom prst="rect">
            <a:avLst/>
          </a:prstGeom>
        </p:spPr>
      </p:pic>
      <p:pic>
        <p:nvPicPr>
          <p:cNvPr id="4" name="Imagen 3"/>
          <p:cNvPicPr>
            <a:picLocks noChangeAspect="1"/>
          </p:cNvPicPr>
          <p:nvPr/>
        </p:nvPicPr>
        <p:blipFill>
          <a:blip r:embed="rId3"/>
          <a:stretch>
            <a:fillRect/>
          </a:stretch>
        </p:blipFill>
        <p:spPr>
          <a:xfrm>
            <a:off x="175846" y="-148856"/>
            <a:ext cx="12016154" cy="928138"/>
          </a:xfrm>
          <a:prstGeom prst="rect">
            <a:avLst/>
          </a:prstGeom>
        </p:spPr>
      </p:pic>
    </p:spTree>
    <p:extLst>
      <p:ext uri="{BB962C8B-B14F-4D97-AF65-F5344CB8AC3E}">
        <p14:creationId xmlns:p14="http://schemas.microsoft.com/office/powerpoint/2010/main" val="2240783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5599" t="17267" r="26480" b="7028"/>
          <a:stretch/>
        </p:blipFill>
        <p:spPr>
          <a:xfrm>
            <a:off x="5522546" y="0"/>
            <a:ext cx="6987506" cy="6539948"/>
          </a:xfrm>
          <a:prstGeom prst="rect">
            <a:avLst/>
          </a:prstGeom>
        </p:spPr>
      </p:pic>
      <p:pic>
        <p:nvPicPr>
          <p:cNvPr id="1026" name="Picture 2" descr="Carta a todos los sacerdotes sobre el camino sinodal de parte del prefecto  de la Congregación para el clero y el secretario general del Sínodo - ZENIT  - Espano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7932" y="471039"/>
            <a:ext cx="5348284" cy="2798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ma ha decidido extender hasta el 15 de agosto la fase diocesana del  camino sinod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20" y="3607905"/>
            <a:ext cx="5454690" cy="305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0231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sp>
        <p:nvSpPr>
          <p:cNvPr id="3" name="Marcador de contenido 2"/>
          <p:cNvSpPr>
            <a:spLocks noGrp="1"/>
          </p:cNvSpPr>
          <p:nvPr>
            <p:ph idx="1"/>
          </p:nvPr>
        </p:nvSpPr>
        <p:spPr/>
        <p:txBody>
          <a:bodyPr/>
          <a:lstStyle/>
          <a:p>
            <a:endParaRPr lang="es-ES_tradnl"/>
          </a:p>
        </p:txBody>
      </p:sp>
      <p:pic>
        <p:nvPicPr>
          <p:cNvPr id="4" name="Imagen 3"/>
          <p:cNvPicPr>
            <a:picLocks noChangeAspect="1"/>
          </p:cNvPicPr>
          <p:nvPr/>
        </p:nvPicPr>
        <p:blipFill rotWithShape="1">
          <a:blip r:embed="rId2"/>
          <a:srcRect l="18843" t="17592" r="18827" b="12006"/>
          <a:stretch/>
        </p:blipFill>
        <p:spPr>
          <a:xfrm>
            <a:off x="0" y="0"/>
            <a:ext cx="12192000" cy="7027524"/>
          </a:xfrm>
          <a:prstGeom prst="rect">
            <a:avLst/>
          </a:prstGeom>
        </p:spPr>
      </p:pic>
    </p:spTree>
    <p:extLst>
      <p:ext uri="{BB962C8B-B14F-4D97-AF65-F5344CB8AC3E}">
        <p14:creationId xmlns:p14="http://schemas.microsoft.com/office/powerpoint/2010/main" val="272080152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3328</TotalTime>
  <Words>3087</Words>
  <Application>Microsoft Office PowerPoint</Application>
  <PresentationFormat>Panorámica</PresentationFormat>
  <Paragraphs>170</Paragraphs>
  <Slides>34</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34</vt:i4>
      </vt:variant>
    </vt:vector>
  </HeadingPairs>
  <TitlesOfParts>
    <vt:vector size="40" baseType="lpstr">
      <vt:lpstr>Arial</vt:lpstr>
      <vt:lpstr>Calibri</vt:lpstr>
      <vt:lpstr>Calibri Light</vt:lpstr>
      <vt:lpstr>Google Sans</vt:lpstr>
      <vt:lpstr>Wingdings</vt:lpstr>
      <vt:lpstr>Tema de Office</vt:lpstr>
      <vt:lpstr>SÍNODO DE LA SINODALIDAD 3. La fase continental</vt:lpstr>
      <vt:lpstr>ADSUMUS… Oración con la que comienzan los Concilios.</vt:lpstr>
      <vt:lpstr>Presentación de PowerPoint</vt:lpstr>
      <vt:lpstr>Presentación de PowerPoint</vt:lpstr>
      <vt:lpstr>Presentación de PowerPoint</vt:lpstr>
      <vt:lpstr>O sea, que en el Sínodo, hay tres fases</vt:lpstr>
      <vt:lpstr>Presentación de PowerPoint</vt:lpstr>
      <vt:lpstr>Presentación de PowerPoint</vt:lpstr>
      <vt:lpstr>Presentación de PowerPoint</vt:lpstr>
      <vt:lpstr>OBJETIVO DE LAS ASAMBLEAS CONTINENTALES</vt:lpstr>
      <vt:lpstr>Presentación de PowerPoint</vt:lpstr>
      <vt:lpstr>Las siete Reuniones de la etapa continental</vt:lpstr>
      <vt:lpstr>¿Dónde se realizaron las Asambleas Continentales?</vt:lpstr>
      <vt:lpstr>DOCUMENTO PARA ETAPA CONTINENTAL (DEC),1</vt:lpstr>
      <vt:lpstr>LAS 3 CUESTIONES DE LA ETAPA CONTINENTAL (DEC: Documento Etapa Continental, 106)</vt:lpstr>
      <vt:lpstr>LOS APORTES DE LOS CONTINENTES</vt:lpstr>
      <vt:lpstr>A. AMÉRICA DEL NORTE,1</vt:lpstr>
      <vt:lpstr>A. AMÉRICA DEL NORTE,2</vt:lpstr>
      <vt:lpstr>B. ÁFRICA Y MADAGASCAR, 1</vt:lpstr>
      <vt:lpstr>B. ÁFRICA Y MADAGASCAR, 2</vt:lpstr>
      <vt:lpstr>C. EUROPA, 1</vt:lpstr>
      <vt:lpstr>C. EUROPA, 2</vt:lpstr>
      <vt:lpstr>D. ASIA, 1</vt:lpstr>
      <vt:lpstr>D. ASIA, 2</vt:lpstr>
      <vt:lpstr>E. ORIENTE MEDIO, 1</vt:lpstr>
      <vt:lpstr>E. ORIENTE MEDIO, 2</vt:lpstr>
      <vt:lpstr>F. OCEANÍA, 1</vt:lpstr>
      <vt:lpstr>F. OCEANÍA, 2</vt:lpstr>
      <vt:lpstr>G. AMÉRICA CENTRAL Y CARIBE, 1</vt:lpstr>
      <vt:lpstr>G. AMÉRICA CENTRAL y CARIBE, 2</vt:lpstr>
      <vt:lpstr>Presentación de PowerPoint</vt:lpstr>
      <vt:lpstr>Presentación de PowerPoint</vt:lpstr>
      <vt:lpstr>B. 3 prioridades más repetidas: “Comunión, misión y participación” </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SÍNODO DE LA SINODALIDAD La fase continental</dc:title>
  <dc:creator>J</dc:creator>
  <cp:lastModifiedBy>J</cp:lastModifiedBy>
  <cp:revision>72</cp:revision>
  <dcterms:created xsi:type="dcterms:W3CDTF">2025-05-06T20:48:34Z</dcterms:created>
  <dcterms:modified xsi:type="dcterms:W3CDTF">2025-06-14T16:50:58Z</dcterms:modified>
</cp:coreProperties>
</file>