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4" r:id="rId2"/>
    <p:sldId id="308" r:id="rId3"/>
    <p:sldId id="256" r:id="rId4"/>
    <p:sldId id="317" r:id="rId5"/>
    <p:sldId id="305" r:id="rId6"/>
    <p:sldId id="294" r:id="rId7"/>
    <p:sldId id="303" r:id="rId8"/>
    <p:sldId id="313" r:id="rId9"/>
    <p:sldId id="295" r:id="rId10"/>
    <p:sldId id="304" r:id="rId11"/>
    <p:sldId id="315" r:id="rId12"/>
    <p:sldId id="316" r:id="rId13"/>
    <p:sldId id="299" r:id="rId14"/>
    <p:sldId id="302" r:id="rId15"/>
    <p:sldId id="301" r:id="rId16"/>
    <p:sldId id="300" r:id="rId17"/>
    <p:sldId id="312" r:id="rId18"/>
    <p:sldId id="309" r:id="rId19"/>
    <p:sldId id="297" r:id="rId20"/>
    <p:sldId id="306" r:id="rId21"/>
    <p:sldId id="318" r:id="rId22"/>
    <p:sldId id="310" r:id="rId23"/>
    <p:sldId id="311" r:id="rId24"/>
    <p:sldId id="298" r:id="rId25"/>
    <p:sldId id="319" r:id="rId26"/>
    <p:sldId id="271" r:id="rId27"/>
    <p:sldId id="258" r:id="rId28"/>
    <p:sldId id="324" r:id="rId29"/>
    <p:sldId id="259" r:id="rId30"/>
    <p:sldId id="321" r:id="rId31"/>
    <p:sldId id="323" r:id="rId32"/>
    <p:sldId id="320" r:id="rId33"/>
    <p:sldId id="325" r:id="rId34"/>
    <p:sldId id="329" r:id="rId35"/>
    <p:sldId id="330" r:id="rId36"/>
    <p:sldId id="331" r:id="rId37"/>
    <p:sldId id="327" r:id="rId38"/>
    <p:sldId id="326" r:id="rId39"/>
    <p:sldId id="332" r:id="rId40"/>
    <p:sldId id="334" r:id="rId41"/>
    <p:sldId id="272" r:id="rId42"/>
    <p:sldId id="293" r:id="rId43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68D6A7"/>
    <a:srgbClr val="F54962"/>
    <a:srgbClr val="AEC6A6"/>
    <a:srgbClr val="748AF8"/>
    <a:srgbClr val="00FF00"/>
    <a:srgbClr val="FF99CC"/>
    <a:srgbClr val="FFFF00"/>
    <a:srgbClr val="66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6" autoAdjust="0"/>
    <p:restoredTop sz="93883" autoAdjust="0"/>
  </p:normalViewPr>
  <p:slideViewPr>
    <p:cSldViewPr snapToGrid="0">
      <p:cViewPr varScale="1">
        <p:scale>
          <a:sx n="62" d="100"/>
          <a:sy n="62" d="100"/>
        </p:scale>
        <p:origin x="3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5C007-0E58-4BC1-8C97-EDF72F390F84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549B6-049B-412E-8437-E02DA8057249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4250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549B6-049B-412E-8437-E02DA8057249}" type="slidenum">
              <a:rPr lang="es-HN" smtClean="0"/>
              <a:t>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0563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549B6-049B-412E-8437-E02DA8057249}" type="slidenum">
              <a:rPr lang="es-HN" smtClean="0"/>
              <a:t>15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2528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7660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718654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6783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518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7818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48936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84154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19197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79435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6796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2904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DF0C-50CB-4C35-B156-92ED76529F61}" type="datetimeFigureOut">
              <a:rPr lang="es-HN" smtClean="0"/>
              <a:t>14 jun 2025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BC984-6EA1-4058-AD8D-A0D54921A17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0727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764" t="32304" r="20043" b="13721"/>
          <a:stretch/>
        </p:blipFill>
        <p:spPr>
          <a:xfrm>
            <a:off x="1" y="923240"/>
            <a:ext cx="12192000" cy="5934760"/>
          </a:xfrm>
          <a:prstGeom prst="rect">
            <a:avLst/>
          </a:prstGeom>
        </p:spPr>
      </p:pic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2191999" cy="962887"/>
          </a:xfrm>
          <a:prstGeom prst="rect">
            <a:avLst/>
          </a:prstGeom>
          <a:solidFill>
            <a:srgbClr val="66FF3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SÍNODO DE LA SINODALIDAD</a:t>
            </a:r>
            <a:b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La </a:t>
            </a:r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XVIª Asamblea </a:t>
            </a:r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universal. 1ª sesión</a:t>
            </a:r>
            <a:endParaRPr lang="es-ES_trad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7447401" y="6367749"/>
            <a:ext cx="4744598" cy="49025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b="1" dirty="0" smtClean="0"/>
              <a:t> 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Roma 4-29 Octubre 2023</a:t>
            </a:r>
            <a:endParaRPr lang="es-H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583" y="146134"/>
            <a:ext cx="1188823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58020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días de Retiro espiritual</a:t>
            </a:r>
            <a:endParaRPr lang="es-H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4775" y="658022"/>
            <a:ext cx="4894027" cy="6051418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2743200" lvl="6" indent="-2646363" algn="ctr">
              <a:buNone/>
            </a:pPr>
            <a:r>
              <a:rPr lang="es-MX" sz="2800" b="1" u="sng" dirty="0" smtClean="0"/>
              <a:t>MEDITACIONES DEL RETIRO</a:t>
            </a:r>
          </a:p>
          <a:p>
            <a:pPr marL="2743200" lvl="6" indent="-2646363" algn="ctr">
              <a:buNone/>
            </a:pPr>
            <a:endParaRPr lang="es-MX" sz="2600" b="1" u="sng" dirty="0" smtClean="0"/>
          </a:p>
          <a:p>
            <a:pPr marL="85725" lvl="6" indent="0">
              <a:buNone/>
            </a:pPr>
            <a:r>
              <a:rPr lang="es-MX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Hna. </a:t>
            </a:r>
            <a:r>
              <a:rPr lang="es-HN" sz="2600" i="1" dirty="0">
                <a:latin typeface="Arial" panose="020B0604020202020204" pitchFamily="34" charset="0"/>
                <a:cs typeface="Arial" panose="020B0604020202020204" pitchFamily="34" charset="0"/>
              </a:rPr>
              <a:t>Maria </a:t>
            </a:r>
            <a:r>
              <a:rPr lang="es-HN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Grazia</a:t>
            </a:r>
            <a:r>
              <a:rPr lang="es-HN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HN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Angelini</a:t>
            </a:r>
            <a:r>
              <a:rPr lang="es-HN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HN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(Benedictina)</a:t>
            </a:r>
          </a:p>
          <a:p>
            <a:pPr marL="85725" lvl="6" indent="0">
              <a:buNone/>
            </a:pPr>
            <a:r>
              <a:rPr lang="es-HN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HN" sz="2600" i="1" dirty="0">
                <a:latin typeface="Arial" panose="020B0604020202020204" pitchFamily="34" charset="0"/>
                <a:cs typeface="Arial" panose="020B0604020202020204" pitchFamily="34" charset="0"/>
              </a:rPr>
              <a:t>. Timothy </a:t>
            </a:r>
            <a:r>
              <a:rPr lang="es-HN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Radcliffe. (Dominico)</a:t>
            </a:r>
          </a:p>
          <a:p>
            <a:pPr marL="85725" lvl="6" indent="0">
              <a:buNone/>
            </a:pPr>
            <a:endParaRPr lang="es-MX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6" indent="0">
              <a:buNone/>
            </a:pPr>
            <a:r>
              <a:rPr lang="es-MX" sz="2400" b="1" u="sng" dirty="0" smtClean="0">
                <a:cs typeface="Arial" panose="020B0604020202020204" pitchFamily="34" charset="0"/>
              </a:rPr>
              <a:t>Lunes 1 Octubre 2023</a:t>
            </a:r>
          </a:p>
          <a:p>
            <a:pPr marL="542925" lvl="6" indent="-457200">
              <a:buAutoNum type="arabicPeriod"/>
            </a:pPr>
            <a:r>
              <a:rPr lang="es-MX" sz="2400" dirty="0" smtClean="0">
                <a:cs typeface="Arial" panose="020B0604020202020204" pitchFamily="34" charset="0"/>
              </a:rPr>
              <a:t>Esperar contra toda esperanza.</a:t>
            </a:r>
          </a:p>
          <a:p>
            <a:pPr marL="542925" lvl="6" indent="-457200">
              <a:buAutoNum type="arabicPeriod"/>
            </a:pPr>
            <a:r>
              <a:rPr lang="es-MX" sz="2400" dirty="0" smtClean="0">
                <a:cs typeface="Arial" panose="020B0604020202020204" pitchFamily="34" charset="0"/>
              </a:rPr>
              <a:t>En casa con Dios, Dios en nuestra casa.</a:t>
            </a:r>
          </a:p>
          <a:p>
            <a:pPr marL="542925" lvl="6" indent="-457200">
              <a:buAutoNum type="arabicPeriod"/>
            </a:pPr>
            <a:endParaRPr lang="es-MX" sz="2400" dirty="0" smtClean="0">
              <a:cs typeface="Arial" panose="020B0604020202020204" pitchFamily="34" charset="0"/>
            </a:endParaRPr>
          </a:p>
          <a:p>
            <a:pPr marL="85725" lvl="6" indent="0">
              <a:buNone/>
            </a:pPr>
            <a:r>
              <a:rPr lang="es-MX" sz="2400" b="1" u="sng" dirty="0" smtClean="0">
                <a:cs typeface="Arial" panose="020B0604020202020204" pitchFamily="34" charset="0"/>
              </a:rPr>
              <a:t>Martes 2 Octubre 2023</a:t>
            </a:r>
          </a:p>
          <a:p>
            <a:pPr marL="85725" lvl="6" indent="0">
              <a:buNone/>
            </a:pPr>
            <a:r>
              <a:rPr lang="es-MX" sz="2400" dirty="0" smtClean="0">
                <a:cs typeface="Arial" panose="020B0604020202020204" pitchFamily="34" charset="0"/>
              </a:rPr>
              <a:t>3.  Amistad</a:t>
            </a:r>
          </a:p>
          <a:p>
            <a:pPr marL="85725" lvl="6" indent="0">
              <a:buNone/>
            </a:pPr>
            <a:r>
              <a:rPr lang="es-MX" sz="2400" dirty="0" smtClean="0">
                <a:cs typeface="Arial" panose="020B0604020202020204" pitchFamily="34" charset="0"/>
              </a:rPr>
              <a:t>4.  Conversación en el camino de Emaús.</a:t>
            </a:r>
          </a:p>
          <a:p>
            <a:pPr marL="542925" lvl="6" indent="-457200">
              <a:buAutoNum type="arabicPeriod"/>
            </a:pPr>
            <a:endParaRPr lang="es-MX" sz="2400" dirty="0">
              <a:cs typeface="Arial" panose="020B0604020202020204" pitchFamily="34" charset="0"/>
            </a:endParaRPr>
          </a:p>
          <a:p>
            <a:pPr marL="85725" lvl="6" indent="0">
              <a:buNone/>
            </a:pPr>
            <a:r>
              <a:rPr lang="es-MX" sz="2400" b="1" u="sng" dirty="0">
                <a:cs typeface="Arial" panose="020B0604020202020204" pitchFamily="34" charset="0"/>
              </a:rPr>
              <a:t>Martes 2 Octubre 2023</a:t>
            </a:r>
          </a:p>
          <a:p>
            <a:pPr marL="85725" lvl="6" indent="0">
              <a:buNone/>
            </a:pPr>
            <a:r>
              <a:rPr lang="es-MX" sz="2400" dirty="0" smtClean="0">
                <a:cs typeface="Arial" panose="020B0604020202020204" pitchFamily="34" charset="0"/>
              </a:rPr>
              <a:t>5. Autoridad</a:t>
            </a:r>
          </a:p>
          <a:p>
            <a:pPr marL="85725" lvl="6" indent="0">
              <a:buNone/>
            </a:pPr>
            <a:r>
              <a:rPr lang="es-MX" sz="2400" dirty="0" smtClean="0">
                <a:cs typeface="Arial" panose="020B0604020202020204" pitchFamily="34" charset="0"/>
              </a:rPr>
              <a:t>6. El Espíritu de la verdad</a:t>
            </a:r>
            <a:endParaRPr lang="es-HN" sz="2400" dirty="0">
              <a:cs typeface="Arial" panose="020B0604020202020204" pitchFamily="34" charset="0"/>
            </a:endParaRPr>
          </a:p>
        </p:txBody>
      </p:sp>
      <p:pic>
        <p:nvPicPr>
          <p:cNvPr id="2050" name="Picture 2" descr="madre Maria Ignazia Angelin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t="10182" r="22309" b="4160"/>
          <a:stretch/>
        </p:blipFill>
        <p:spPr bwMode="auto">
          <a:xfrm>
            <a:off x="9168297" y="980239"/>
            <a:ext cx="2424317" cy="22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9962"/>
          <a:stretch/>
        </p:blipFill>
        <p:spPr>
          <a:xfrm>
            <a:off x="8942456" y="4201314"/>
            <a:ext cx="3141637" cy="21084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9" y="4157662"/>
            <a:ext cx="3590112" cy="2017498"/>
          </a:xfrm>
          <a:prstGeom prst="rect">
            <a:avLst/>
          </a:prstGeom>
        </p:spPr>
      </p:pic>
      <p:pic>
        <p:nvPicPr>
          <p:cNvPr id="8" name="Picture 6" descr="La primera meditación del padre Radcliffe en el retiro sinodal - Vatican 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" y="969131"/>
            <a:ext cx="3743520" cy="210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42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81870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s-H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Misa de apertura Sínodo</a:t>
            </a:r>
            <a:endParaRPr lang="es-ES_tradn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818708"/>
            <a:ext cx="12192000" cy="173310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 smtClean="0"/>
              <a:t>   La </a:t>
            </a:r>
            <a:r>
              <a:rPr lang="es-ES_tradnl" b="1" dirty="0"/>
              <a:t>Misa de apertura del Sínodo 2023, presidida por el Papa Francisco, tuvo lugar el 4 de octubre de 2023 en la Plaza de San Pedro en el Vaticano. Fue la ceremonia que dio inicio a la XVI Asamblea General Ordinaria del Sínodo de los Obispos. </a:t>
            </a:r>
            <a:r>
              <a:rPr lang="es-ES_tradnl" b="1" dirty="0" smtClean="0"/>
              <a:t>Asistieron los nuevos Cardenales recién nombrados</a:t>
            </a:r>
            <a:endParaRPr lang="es-ES_tradnl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5448" r="9762" b="18509"/>
          <a:stretch/>
        </p:blipFill>
        <p:spPr>
          <a:xfrm>
            <a:off x="0" y="2551815"/>
            <a:ext cx="12192000" cy="42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42530"/>
            <a:ext cx="6581552" cy="552894"/>
          </a:xfrm>
          <a:solidFill>
            <a:srgbClr val="66FFFF"/>
          </a:solidFill>
        </p:spPr>
        <p:txBody>
          <a:bodyPr>
            <a:noAutofit/>
          </a:bodyPr>
          <a:lstStyle/>
          <a:p>
            <a:r>
              <a:rPr lang="es-H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Asamblea en </a:t>
            </a:r>
            <a:r>
              <a:rPr lang="es-H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Aula Pablo VI</a:t>
            </a:r>
            <a:endParaRPr lang="es-ES_tradn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fsspx.news/sites/default/files/styles/content_image_16_9_desktop/public/fsspxactualites/fsspxnews/2023/synode_bilan_premiere_session_2.jpg?itok=xYBiag1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-2117" r="8999" b="2117"/>
          <a:stretch/>
        </p:blipFill>
        <p:spPr bwMode="auto">
          <a:xfrm>
            <a:off x="6757990" y="42530"/>
            <a:ext cx="5225279" cy="337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ínodo de la Sinodalidad 2024: Instrumentum Laboris se publicará a  principios de julio | ACI Pren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2" y="595424"/>
            <a:ext cx="5434947" cy="31402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pic>
        <p:nvPicPr>
          <p:cNvPr id="2054" name="Picture 6" descr="Formación en los seminarios en el Sínodo | INFODE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90" y="3555845"/>
            <a:ext cx="5374889" cy="30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dn.celam.org/wp-content/uploads/2024/09/informe-sintesis-958x5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0" y="4003288"/>
            <a:ext cx="5439519" cy="27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synod.va/content/dam/synod/common/phases/universal-stage/infographics/method/Infografia-IL-ES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4" r="56149" b="63160"/>
          <a:stretch/>
        </p:blipFill>
        <p:spPr bwMode="auto">
          <a:xfrm>
            <a:off x="-147503" y="1069145"/>
            <a:ext cx="12168554" cy="646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18452" y="-1"/>
            <a:ext cx="12510452" cy="1195755"/>
          </a:xfrm>
          <a:solidFill>
            <a:srgbClr val="FCFC68"/>
          </a:solidFill>
        </p:spPr>
        <p:txBody>
          <a:bodyPr>
            <a:normAutofit/>
          </a:bodyPr>
          <a:lstStyle/>
          <a:p>
            <a:pPr algn="ctr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1ª sesión Asamblea Sinodal. Octubre 2023.</a:t>
            </a:r>
            <a:b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 y método de trabajo. </a:t>
            </a:r>
            <a:endParaRPr lang="es-H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Fase continental del Sínodo de la Sinodalidad, ¿de qué se está hablando y  hacia dónde vamos? - Regnum Christi Espa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274" y="0"/>
            <a:ext cx="1051104" cy="9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www.synod.va/content/dam/synod/common/phases/universal-stage/infographics/method/Infografia-IL-ESP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893" r="54569" b="2201"/>
          <a:stretch/>
        </p:blipFill>
        <p:spPr bwMode="auto">
          <a:xfrm>
            <a:off x="-528638" y="0"/>
            <a:ext cx="12720638" cy="69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synod.va/content/dam/synod/common/phases/universal-stage/infographics/method/Infografia-IL-ES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31662" b="30750"/>
          <a:stretch/>
        </p:blipFill>
        <p:spPr bwMode="auto">
          <a:xfrm>
            <a:off x="-171989" y="0"/>
            <a:ext cx="1236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ww.synod.va/content/dam/synod/common/phases/universal-stage/infographics/method/Infografia-IL-ESP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9" t="70993" r="3716" b="47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 momento de los Círculos Menores en la segunda sesión de la XVI Asamblea General Ordinaria del Sínodo de los Obispos, octubre de 2024. (Vatican Media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3530010" cy="680483"/>
          </a:xfrm>
          <a:solidFill>
            <a:srgbClr val="00FF00"/>
          </a:solidFill>
        </p:spPr>
        <p:txBody>
          <a:bodyPr>
            <a:normAutofit/>
          </a:bodyPr>
          <a:lstStyle/>
          <a:p>
            <a:pPr algn="ctr"/>
            <a:r>
              <a:rPr lang="es-HN" sz="3200" dirty="0" smtClean="0">
                <a:latin typeface="Arial Black" panose="020B0A04020102020204" pitchFamily="34" charset="0"/>
              </a:rPr>
              <a:t>Aula Pablo VI</a:t>
            </a:r>
            <a:endParaRPr lang="es-ES_tradnl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305" t="10501" r="30381" b="7493"/>
          <a:stretch/>
        </p:blipFill>
        <p:spPr>
          <a:xfrm>
            <a:off x="7153303" y="1213825"/>
            <a:ext cx="4589045" cy="54102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Documento de Trabajo (</a:t>
            </a:r>
            <a:r>
              <a:rPr lang="la-Latn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Instrumentum laboris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H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58906"/>
            <a:ext cx="6921795" cy="6199094"/>
          </a:xfrm>
          <a:solidFill>
            <a:srgbClr val="66FF33"/>
          </a:solidFill>
        </p:spPr>
        <p:txBody>
          <a:bodyPr>
            <a:normAutofit lnSpcReduction="10000"/>
          </a:bodyPr>
          <a:lstStyle/>
          <a:p>
            <a:r>
              <a:rPr lang="es-SV" dirty="0" smtClean="0"/>
              <a:t>Todos </a:t>
            </a:r>
            <a:r>
              <a:rPr lang="es-SV" dirty="0"/>
              <a:t>los asistentes a esta sesión tenían a la mano el Documento de trabajo (en latín, </a:t>
            </a:r>
            <a:r>
              <a:rPr lang="la-Latn" i="1" dirty="0"/>
              <a:t>Instrumentum laboris</a:t>
            </a:r>
            <a:r>
              <a:rPr lang="es-SV" dirty="0"/>
              <a:t>), </a:t>
            </a:r>
            <a:r>
              <a:rPr lang="es-SV" dirty="0" smtClean="0"/>
              <a:t>resumen </a:t>
            </a:r>
            <a:r>
              <a:rPr lang="es-SV" dirty="0"/>
              <a:t>de los aportes </a:t>
            </a:r>
            <a:r>
              <a:rPr lang="es-SV" dirty="0" smtClean="0"/>
              <a:t>de naciones </a:t>
            </a:r>
            <a:r>
              <a:rPr lang="es-SV" dirty="0"/>
              <a:t>y  </a:t>
            </a:r>
            <a:r>
              <a:rPr lang="es-SV" dirty="0" smtClean="0"/>
              <a:t>continentes. </a:t>
            </a:r>
            <a:endParaRPr lang="es-ES_tradnl" dirty="0"/>
          </a:p>
          <a:p>
            <a:r>
              <a:rPr lang="es-SV" dirty="0" smtClean="0"/>
              <a:t>El </a:t>
            </a:r>
            <a:r>
              <a:rPr lang="es-SV" dirty="0"/>
              <a:t>documento de trabajo comenzaba haciendo </a:t>
            </a:r>
            <a:r>
              <a:rPr lang="es-SV" b="1" dirty="0"/>
              <a:t>un resumen del camino recorrido </a:t>
            </a:r>
            <a:r>
              <a:rPr lang="es-SV" dirty="0"/>
              <a:t>hasta ese </a:t>
            </a:r>
            <a:r>
              <a:rPr lang="es-SV" dirty="0" smtClean="0"/>
              <a:t>momento. </a:t>
            </a:r>
          </a:p>
          <a:p>
            <a:r>
              <a:rPr lang="es-SV" dirty="0" smtClean="0"/>
              <a:t>Desde </a:t>
            </a:r>
            <a:r>
              <a:rPr lang="es-SV" dirty="0"/>
              <a:t>que el Papa Francisco había convocado el Sínodo el 10 de octubre de 2021</a:t>
            </a:r>
            <a:r>
              <a:rPr lang="es-SV" dirty="0" smtClean="0"/>
              <a:t>.</a:t>
            </a:r>
          </a:p>
          <a:p>
            <a:r>
              <a:rPr lang="es-SV" dirty="0" smtClean="0"/>
              <a:t>Había sido la </a:t>
            </a:r>
            <a:r>
              <a:rPr lang="es-SV" b="1" dirty="0"/>
              <a:t>etapa de escucha</a:t>
            </a:r>
            <a:r>
              <a:rPr lang="es-SV" dirty="0"/>
              <a:t>, </a:t>
            </a:r>
            <a:r>
              <a:rPr lang="es-SV" dirty="0" smtClean="0"/>
              <a:t>a </a:t>
            </a:r>
            <a:r>
              <a:rPr lang="es-SV" dirty="0"/>
              <a:t>nivel parroquial, diocesano y nacional. Los aportes fueron enviados a las reuniones a nivel de Continentes, siempre con la misma pregunta: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2739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305" t="10501" r="30381" b="7493"/>
          <a:stretch/>
        </p:blipFill>
        <p:spPr>
          <a:xfrm>
            <a:off x="8704242" y="1585913"/>
            <a:ext cx="3354000" cy="35034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5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Documento de Trabajo (</a:t>
            </a:r>
            <a:r>
              <a:rPr lang="la-Latn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Instrumentum laboris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H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5575" y="658906"/>
            <a:ext cx="8342369" cy="6013357"/>
          </a:xfrm>
          <a:solidFill>
            <a:srgbClr val="66FF33"/>
          </a:solidFill>
        </p:spPr>
        <p:txBody>
          <a:bodyPr>
            <a:normAutofit/>
          </a:bodyPr>
          <a:lstStyle/>
          <a:p>
            <a:pPr marL="630238" indent="-450850">
              <a:spcBef>
                <a:spcPts val="0"/>
              </a:spcBef>
              <a:buFont typeface="+mj-lt"/>
              <a:buAutoNum type="alphaUcPeriod"/>
            </a:pPr>
            <a:r>
              <a:rPr lang="es-HN" sz="2600" b="1" dirty="0" smtClean="0"/>
              <a:t>Relectura </a:t>
            </a:r>
            <a:r>
              <a:rPr lang="es-HN" sz="2600" b="1" dirty="0" smtClean="0"/>
              <a:t>del camino recorrido. </a:t>
            </a:r>
          </a:p>
          <a:p>
            <a:pPr marL="1093788" lvl="1" indent="-457200">
              <a:spcBef>
                <a:spcPts val="0"/>
              </a:spcBef>
              <a:buFont typeface="+mj-lt"/>
              <a:buAutoNum type="alphaLcParenR"/>
            </a:pPr>
            <a:r>
              <a:rPr lang="es-MX" dirty="0" smtClean="0"/>
              <a:t>Alimentar a comunión y hacer creíble a la Iglesia.</a:t>
            </a:r>
          </a:p>
          <a:p>
            <a:pPr marL="1093788" lvl="1" indent="-457200">
              <a:spcBef>
                <a:spcPts val="0"/>
              </a:spcBef>
              <a:buFont typeface="+mj-lt"/>
              <a:buAutoNum type="alphaLcParenR"/>
            </a:pPr>
            <a:r>
              <a:rPr lang="es-MX" dirty="0" smtClean="0"/>
              <a:t>Cumplir la misión</a:t>
            </a:r>
          </a:p>
          <a:p>
            <a:pPr marL="1093788" lvl="1" indent="-457200">
              <a:spcBef>
                <a:spcPts val="0"/>
              </a:spcBef>
              <a:buFont typeface="+mj-lt"/>
              <a:buAutoNum type="alphaLcParenR"/>
            </a:pPr>
            <a:r>
              <a:rPr lang="es-MX" dirty="0" smtClean="0"/>
              <a:t>Reconocer la riqueza de las culturas </a:t>
            </a:r>
          </a:p>
          <a:p>
            <a:pPr marL="636588" lvl="1" indent="0">
              <a:spcBef>
                <a:spcPts val="0"/>
              </a:spcBef>
              <a:buNone/>
            </a:pPr>
            <a:endParaRPr lang="es-HN" dirty="0"/>
          </a:p>
          <a:p>
            <a:pPr marL="630238" indent="-450850">
              <a:spcBef>
                <a:spcPts val="0"/>
              </a:spcBef>
              <a:buFont typeface="+mj-lt"/>
              <a:buAutoNum type="alphaUcPeriod"/>
            </a:pPr>
            <a:r>
              <a:rPr lang="es-HN" sz="2600" b="1" dirty="0"/>
              <a:t>Corresponsables en la misión. </a:t>
            </a:r>
            <a:endParaRPr lang="es-HN" sz="2600" b="1" dirty="0" smtClean="0"/>
          </a:p>
          <a:p>
            <a:pPr marL="1150938" lvl="1" indent="-514350">
              <a:spcBef>
                <a:spcPts val="0"/>
              </a:spcBef>
              <a:buFont typeface="+mj-lt"/>
              <a:buAutoNum type="alphaLcParenR"/>
            </a:pPr>
            <a:r>
              <a:rPr lang="es-MX" dirty="0" smtClean="0"/>
              <a:t>Conciencia compartida de la misión</a:t>
            </a:r>
          </a:p>
          <a:p>
            <a:pPr marL="1150938" lvl="1" indent="-514350">
              <a:spcBef>
                <a:spcPts val="0"/>
              </a:spcBef>
              <a:buFont typeface="+mj-lt"/>
              <a:buAutoNum type="alphaLcParenR"/>
            </a:pPr>
            <a:r>
              <a:rPr lang="es-MX" dirty="0" smtClean="0"/>
              <a:t>Iglesia misionera “ministerial”.</a:t>
            </a:r>
          </a:p>
          <a:p>
            <a:pPr marL="1150938" lvl="1" indent="-514350">
              <a:spcBef>
                <a:spcPts val="0"/>
              </a:spcBef>
              <a:buFont typeface="+mj-lt"/>
              <a:buAutoNum type="alphaLcParenR"/>
            </a:pPr>
            <a:r>
              <a:rPr lang="es-MX" dirty="0" smtClean="0"/>
              <a:t>La dignidad bautismal de las mujeres.</a:t>
            </a:r>
          </a:p>
          <a:p>
            <a:pPr marL="1150938" lvl="1" indent="-514350">
              <a:spcBef>
                <a:spcPts val="0"/>
              </a:spcBef>
              <a:buFont typeface="+mj-lt"/>
              <a:buAutoNum type="alphaLcParenR"/>
            </a:pPr>
            <a:r>
              <a:rPr lang="es-MX" dirty="0" smtClean="0"/>
              <a:t>Ministerios ordenados – Bautismal – Del Obispo.</a:t>
            </a:r>
          </a:p>
          <a:p>
            <a:pPr marL="636588" lvl="1" indent="0">
              <a:spcBef>
                <a:spcPts val="0"/>
              </a:spcBef>
              <a:buNone/>
            </a:pPr>
            <a:endParaRPr lang="es-MX" dirty="0" smtClean="0"/>
          </a:p>
          <a:p>
            <a:pPr marL="630238" indent="-450850">
              <a:spcBef>
                <a:spcPts val="0"/>
              </a:spcBef>
              <a:buFont typeface="+mj-lt"/>
              <a:buAutoNum type="alphaUcPeriod"/>
            </a:pPr>
            <a:r>
              <a:rPr lang="es-HN" sz="2600" b="1" dirty="0" smtClean="0"/>
              <a:t>Participación</a:t>
            </a:r>
            <a:r>
              <a:rPr lang="es-HN" sz="2600" b="1" dirty="0"/>
              <a:t>, responsabilidad y autoridad</a:t>
            </a:r>
            <a:r>
              <a:rPr lang="es-HN" sz="2600" b="1" dirty="0" smtClean="0"/>
              <a:t>.</a:t>
            </a:r>
          </a:p>
          <a:p>
            <a:pPr marL="1054100" indent="-514350">
              <a:spcBef>
                <a:spcPts val="0"/>
              </a:spcBef>
              <a:buFont typeface="+mj-lt"/>
              <a:buAutoNum type="alphaLcParenR"/>
            </a:pPr>
            <a:r>
              <a:rPr lang="es-HN" sz="2400" dirty="0" smtClean="0"/>
              <a:t>Autoridad y responsabilidad.</a:t>
            </a:r>
          </a:p>
          <a:p>
            <a:pPr marL="1054100" indent="-514350">
              <a:spcBef>
                <a:spcPts val="0"/>
              </a:spcBef>
              <a:buFont typeface="+mj-lt"/>
              <a:buAutoNum type="alphaLcParenR"/>
            </a:pPr>
            <a:r>
              <a:rPr lang="es-HN" sz="2400" dirty="0" smtClean="0"/>
              <a:t>Discernimiento y toma de decisiones.</a:t>
            </a:r>
          </a:p>
          <a:p>
            <a:pPr marL="1054100" indent="-514350">
              <a:spcBef>
                <a:spcPts val="0"/>
              </a:spcBef>
              <a:buFont typeface="+mj-lt"/>
              <a:buAutoNum type="alphaLcParenR"/>
            </a:pPr>
            <a:r>
              <a:rPr lang="es-MX" sz="2400" dirty="0" smtClean="0"/>
              <a:t>Instancias de sinodalidad y colegialidad.</a:t>
            </a:r>
          </a:p>
          <a:p>
            <a:pPr marL="1054100" indent="-514350">
              <a:spcBef>
                <a:spcPts val="0"/>
              </a:spcBef>
              <a:buFont typeface="+mj-lt"/>
              <a:buAutoNum type="alphaLcParenR"/>
            </a:pPr>
            <a:r>
              <a:rPr lang="es-MX" sz="2400" dirty="0" smtClean="0"/>
              <a:t>Reforzar institución del Sínodo.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2761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284765" cy="3737113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HN" sz="3500" b="1" dirty="0" smtClean="0"/>
              <a:t>RECORDEMOS LAS ETAPAS DEL SÍNODO</a:t>
            </a:r>
            <a:r>
              <a:rPr lang="la-Latn" sz="3500" b="1" dirty="0" smtClean="0"/>
              <a:t>…</a:t>
            </a:r>
            <a:endParaRPr lang="es-HN" sz="3500" b="1" dirty="0" smtClean="0"/>
          </a:p>
          <a:p>
            <a:pPr marL="542925" indent="-357188">
              <a:buFont typeface="Wingdings" panose="05000000000000000000" pitchFamily="2" charset="2"/>
              <a:buChar char="§"/>
              <a:tabLst>
                <a:tab pos="542925" algn="l"/>
              </a:tabLst>
            </a:pPr>
            <a:r>
              <a:rPr lang="es-ES_tradnl" dirty="0" smtClean="0"/>
              <a:t>2021 </a:t>
            </a:r>
            <a:r>
              <a:rPr lang="es-ES_tradnl" dirty="0"/>
              <a:t>10 octubre. </a:t>
            </a:r>
            <a:r>
              <a:rPr lang="es-ES_tradnl" i="1" dirty="0"/>
              <a:t>El Papa Francisco convoca el Sínodo. </a:t>
            </a:r>
            <a:endParaRPr lang="es-ES_tradnl" dirty="0"/>
          </a:p>
          <a:p>
            <a:pPr marL="542925" indent="-357188">
              <a:buFont typeface="Wingdings" panose="05000000000000000000" pitchFamily="2" charset="2"/>
              <a:buChar char="§"/>
              <a:tabLst>
                <a:tab pos="542925" algn="l"/>
              </a:tabLst>
            </a:pPr>
            <a:r>
              <a:rPr lang="es-ES_tradnl" dirty="0" smtClean="0"/>
              <a:t>2021 </a:t>
            </a:r>
            <a:r>
              <a:rPr lang="es-ES_tradnl" dirty="0"/>
              <a:t>octubre-2022 agosto. </a:t>
            </a:r>
            <a:r>
              <a:rPr lang="es-ES_tradnl" i="1" dirty="0"/>
              <a:t>Etapa </a:t>
            </a:r>
            <a:r>
              <a:rPr lang="es-ES_tradnl" i="1" u="sng" dirty="0"/>
              <a:t>parroquial, diocesana y nacional </a:t>
            </a:r>
            <a:r>
              <a:rPr lang="es-ES_tradnl" i="1" dirty="0"/>
              <a:t>del Sínodo</a:t>
            </a:r>
            <a:r>
              <a:rPr lang="es-ES_tradnl" dirty="0"/>
              <a:t>. </a:t>
            </a:r>
            <a:endParaRPr lang="es-ES_tradnl" dirty="0" smtClean="0"/>
          </a:p>
          <a:p>
            <a:pPr marL="542925" indent="-357188">
              <a:buFont typeface="Wingdings" panose="05000000000000000000" pitchFamily="2" charset="2"/>
              <a:buChar char="§"/>
              <a:tabLst>
                <a:tab pos="542925" algn="l"/>
              </a:tabLst>
            </a:pPr>
            <a:r>
              <a:rPr lang="es-ES_tradnl" dirty="0" smtClean="0"/>
              <a:t>2022 </a:t>
            </a:r>
            <a:r>
              <a:rPr lang="es-ES_tradnl" dirty="0"/>
              <a:t>Sept – 2023 marzo. </a:t>
            </a:r>
            <a:r>
              <a:rPr lang="es-ES_tradnl" i="1" dirty="0"/>
              <a:t>Etapa </a:t>
            </a:r>
            <a:r>
              <a:rPr lang="es-ES_tradnl" i="1" u="sng" dirty="0"/>
              <a:t>continental</a:t>
            </a:r>
            <a:r>
              <a:rPr lang="es-ES_tradnl" i="1" dirty="0"/>
              <a:t> dividida en siete regiones. </a:t>
            </a:r>
            <a:endParaRPr lang="es-ES_tradnl" dirty="0"/>
          </a:p>
          <a:p>
            <a:pPr marL="542925" indent="-357188">
              <a:buFont typeface="Wingdings" panose="05000000000000000000" pitchFamily="2" charset="2"/>
              <a:buChar char="§"/>
              <a:tabLst>
                <a:tab pos="542925" algn="l"/>
              </a:tabLst>
            </a:pPr>
            <a:r>
              <a:rPr lang="es-ES_tradnl" dirty="0" smtClean="0"/>
              <a:t>2023</a:t>
            </a:r>
            <a:r>
              <a:rPr lang="es-ES_tradnl" dirty="0"/>
              <a:t>, 20 de junio. </a:t>
            </a:r>
            <a:r>
              <a:rPr lang="es-ES_tradnl" i="1" dirty="0"/>
              <a:t>Se publica el Plan de trabajo para Asamblea General</a:t>
            </a:r>
            <a:r>
              <a:rPr lang="es-ES_tradnl" dirty="0"/>
              <a:t>. </a:t>
            </a:r>
          </a:p>
          <a:p>
            <a:pPr marL="542925" indent="-357188">
              <a:buFont typeface="Wingdings" panose="05000000000000000000" pitchFamily="2" charset="2"/>
              <a:buChar char="§"/>
              <a:tabLst>
                <a:tab pos="542925" algn="l"/>
              </a:tabLst>
            </a:pPr>
            <a:r>
              <a:rPr lang="es-ES_tradnl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r>
              <a:rPr lang="es-ES_tradn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4-29 de octubre. XVIª Asamblea General Ordinaria Sínodo 1ª sesión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_trad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2925" indent="-357188">
              <a:buFont typeface="Wingdings" panose="05000000000000000000" pitchFamily="2" charset="2"/>
              <a:buChar char="§"/>
              <a:tabLst>
                <a:tab pos="542925" algn="l"/>
              </a:tabLst>
            </a:pPr>
            <a:r>
              <a:rPr lang="es-ES_tradnl" dirty="0" smtClean="0"/>
              <a:t>2024</a:t>
            </a:r>
            <a:r>
              <a:rPr lang="es-ES_tradnl" dirty="0"/>
              <a:t>. 2-27 de octubre. </a:t>
            </a:r>
            <a:r>
              <a:rPr lang="es-ES_tradnl" i="1" dirty="0"/>
              <a:t>XVIª Asamblea General Ordinaria Sínodo 2ª sesión. </a:t>
            </a:r>
            <a:endParaRPr lang="es-ES_tradnl" dirty="0"/>
          </a:p>
          <a:p>
            <a:pPr marL="542925" indent="-357188">
              <a:buFont typeface="Wingdings" panose="05000000000000000000" pitchFamily="2" charset="2"/>
              <a:buChar char="§"/>
              <a:tabLst>
                <a:tab pos="542925" algn="l"/>
              </a:tabLst>
            </a:pPr>
            <a:r>
              <a:rPr lang="es-ES_tradnl" dirty="0" smtClean="0"/>
              <a:t>2024</a:t>
            </a:r>
            <a:r>
              <a:rPr lang="es-ES_tradnl" dirty="0"/>
              <a:t>, 26 octubre. </a:t>
            </a:r>
            <a:r>
              <a:rPr lang="es-ES_tradnl" i="1" dirty="0"/>
              <a:t>Documento final del Sínodo de la sinodalidad. </a:t>
            </a:r>
            <a:endParaRPr lang="es-ES_tradnl" dirty="0"/>
          </a:p>
          <a:p>
            <a:pPr marL="0" indent="0">
              <a:buNone/>
            </a:pPr>
            <a:endParaRPr lang="la-Latn" dirty="0"/>
          </a:p>
          <a:p>
            <a:endParaRPr lang="es-HN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3801" b="21591"/>
          <a:stretch/>
        </p:blipFill>
        <p:spPr>
          <a:xfrm>
            <a:off x="-89452" y="3548269"/>
            <a:ext cx="12460356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00075"/>
          </a:xfrm>
          <a:solidFill>
            <a:srgbClr val="EE42E6"/>
          </a:solidFill>
        </p:spPr>
        <p:txBody>
          <a:bodyPr>
            <a:normAutofit/>
          </a:bodyPr>
          <a:lstStyle/>
          <a:p>
            <a:pPr algn="ctr"/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¿QUÉ DECÍA EL “DOCUMENTO DE TRABAJO”?</a:t>
            </a:r>
            <a:endParaRPr lang="es-H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84791"/>
            <a:ext cx="7634178" cy="6273209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r>
              <a:rPr lang="es-HN" dirty="0"/>
              <a:t>Lo </a:t>
            </a:r>
            <a:r>
              <a:rPr lang="es-HN" dirty="0" smtClean="0"/>
              <a:t>primero, </a:t>
            </a:r>
            <a:r>
              <a:rPr lang="es-HN" dirty="0"/>
              <a:t>constatar que los encuentros previos habían sido fuente de alegría, </a:t>
            </a:r>
            <a:r>
              <a:rPr lang="es-HN" dirty="0" smtClean="0"/>
              <a:t>y encuentro </a:t>
            </a:r>
            <a:r>
              <a:rPr lang="es-HN" dirty="0"/>
              <a:t>con el Señor que está en medio de nosotros. </a:t>
            </a:r>
            <a:endParaRPr lang="es-HN" dirty="0" smtClean="0"/>
          </a:p>
          <a:p>
            <a:r>
              <a:rPr lang="es-HN" dirty="0" smtClean="0"/>
              <a:t>Después</a:t>
            </a:r>
            <a:r>
              <a:rPr lang="es-HN" dirty="0"/>
              <a:t>, ver la </a:t>
            </a:r>
            <a:r>
              <a:rPr lang="es-HN" dirty="0" smtClean="0"/>
              <a:t>universalidad de </a:t>
            </a:r>
            <a:r>
              <a:rPr lang="es-HN" dirty="0"/>
              <a:t>la Iglesia: diversas generaciones, edades, </a:t>
            </a:r>
            <a:r>
              <a:rPr lang="es-HN" dirty="0" smtClean="0"/>
              <a:t>culturas, lenguas</a:t>
            </a:r>
            <a:r>
              <a:rPr lang="la-001" dirty="0" smtClean="0"/>
              <a:t>…</a:t>
            </a:r>
            <a:r>
              <a:rPr lang="es-HN" dirty="0" smtClean="0"/>
              <a:t> </a:t>
            </a:r>
          </a:p>
          <a:p>
            <a:r>
              <a:rPr lang="es-HN" dirty="0" smtClean="0"/>
              <a:t>Ver </a:t>
            </a:r>
            <a:r>
              <a:rPr lang="es-HN" dirty="0"/>
              <a:t>las grandes líneas que se compartían en los diversos lugares, así como las tensiones que </a:t>
            </a:r>
            <a:r>
              <a:rPr lang="es-HN" dirty="0" smtClean="0"/>
              <a:t>surgían.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HN" b="1" dirty="0" smtClean="0"/>
              <a:t>El </a:t>
            </a:r>
            <a:r>
              <a:rPr lang="es-HN" b="1" dirty="0"/>
              <a:t>Documento de trabajo se divide en dos </a:t>
            </a:r>
            <a:r>
              <a:rPr lang="es-HN" b="1" dirty="0" smtClean="0"/>
              <a:t>secciones:</a:t>
            </a:r>
          </a:p>
          <a:p>
            <a:pPr marL="742950" indent="-514350">
              <a:buAutoNum type="alphaLcParenR"/>
            </a:pPr>
            <a:r>
              <a:rPr lang="es-HN" dirty="0" smtClean="0"/>
              <a:t>1ª sección</a:t>
            </a:r>
            <a:r>
              <a:rPr lang="es-HN" dirty="0"/>
              <a:t>, “</a:t>
            </a:r>
            <a:r>
              <a:rPr lang="es-HN" i="1" dirty="0"/>
              <a:t>Por una Iglesia sinodal</a:t>
            </a:r>
            <a:r>
              <a:rPr lang="es-HN" dirty="0" smtClean="0"/>
              <a:t>”: los </a:t>
            </a:r>
            <a:r>
              <a:rPr lang="es-HN" dirty="0"/>
              <a:t>frutos del </a:t>
            </a:r>
            <a:r>
              <a:rPr lang="es-HN" dirty="0" smtClean="0"/>
              <a:t>camino, señalando </a:t>
            </a:r>
            <a:r>
              <a:rPr lang="es-HN" u="sng" dirty="0"/>
              <a:t>las características </a:t>
            </a:r>
            <a:r>
              <a:rPr lang="es-HN" dirty="0"/>
              <a:t>de una “Iglesia sinodal”, así como </a:t>
            </a:r>
            <a:r>
              <a:rPr lang="es-HN" u="sng" dirty="0"/>
              <a:t>su estilo de proceder, </a:t>
            </a:r>
            <a:r>
              <a:rPr lang="es-HN" dirty="0"/>
              <a:t>“la conversación en el Espíritu”. </a:t>
            </a:r>
            <a:endParaRPr lang="es-HN" dirty="0" smtClean="0"/>
          </a:p>
          <a:p>
            <a:pPr marL="742950" indent="-514350">
              <a:buAutoNum type="alphaLcParenR"/>
            </a:pPr>
            <a:r>
              <a:rPr lang="es-HN" dirty="0" smtClean="0"/>
              <a:t>2ª sección</a:t>
            </a:r>
            <a:r>
              <a:rPr lang="es-HN" dirty="0"/>
              <a:t>, “</a:t>
            </a:r>
            <a:r>
              <a:rPr lang="es-HN" i="1" dirty="0"/>
              <a:t>Comunión, misión  y </a:t>
            </a:r>
            <a:r>
              <a:rPr lang="es-HN" i="1" dirty="0" smtClean="0"/>
              <a:t>participación</a:t>
            </a:r>
            <a:r>
              <a:rPr lang="es-HN" dirty="0" smtClean="0"/>
              <a:t>”. Con </a:t>
            </a:r>
            <a:r>
              <a:rPr lang="es-HN" dirty="0"/>
              <a:t>cinco fichas de </a:t>
            </a:r>
            <a:r>
              <a:rPr lang="es-HN" dirty="0" smtClean="0"/>
              <a:t>trabajo, propone las características </a:t>
            </a:r>
            <a:r>
              <a:rPr lang="es-HN" dirty="0"/>
              <a:t>que más </a:t>
            </a:r>
            <a:r>
              <a:rPr lang="es-HN" dirty="0" smtClean="0"/>
              <a:t>se repetían en los aportes.</a:t>
            </a:r>
            <a:endParaRPr lang="es-ES_tradnl" dirty="0"/>
          </a:p>
        </p:txBody>
      </p:sp>
      <p:pic>
        <p:nvPicPr>
          <p:cNvPr id="4" name="Picture 2" descr="https://lh3.googleusercontent.com/pw/AP1GczNBgE7KmTgpaQPpYEv2PxS-6tQC1_G5WlBzIb1TVogbZoTbu3da4Ul6lq5C1KuGLUhgRjq4vpI_EnDM4k44AXz5pY_Fo_AnYfetuR7H23seyhCuttBQyak_wZvkPm7mWbP_4z41lmO4sAmNuxHSexrT=w405-h607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02" y="584791"/>
            <a:ext cx="4245651" cy="60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036056" cy="627321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ctr"/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a) Características de una Iglesia “sinodal”</a:t>
            </a:r>
            <a:endParaRPr lang="es-ES_trad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27321"/>
            <a:ext cx="7836195" cy="6230679"/>
          </a:xfrm>
          <a:solidFill>
            <a:srgbClr val="99FF33"/>
          </a:solidFill>
        </p:spPr>
        <p:txBody>
          <a:bodyPr>
            <a:normAutofit fontScale="92500" lnSpcReduction="10000"/>
          </a:bodyPr>
          <a:lstStyle/>
          <a:p>
            <a:pPr lvl="0"/>
            <a:r>
              <a:rPr lang="es-HN" dirty="0" smtClean="0"/>
              <a:t>La dignidad </a:t>
            </a:r>
            <a:r>
              <a:rPr lang="es-HN" dirty="0"/>
              <a:t>de sus miembros </a:t>
            </a:r>
            <a:r>
              <a:rPr lang="es-HN" u="sng" dirty="0"/>
              <a:t>derivada del Bautismo</a:t>
            </a:r>
            <a:r>
              <a:rPr lang="es-HN" dirty="0"/>
              <a:t>.</a:t>
            </a:r>
            <a:endParaRPr lang="es-ES_tradnl" dirty="0"/>
          </a:p>
          <a:p>
            <a:pPr lvl="0"/>
            <a:r>
              <a:rPr lang="es-HN" u="sng" dirty="0" smtClean="0"/>
              <a:t>Participa en </a:t>
            </a:r>
            <a:r>
              <a:rPr lang="es-HN" u="sng" dirty="0"/>
              <a:t>las instituciones</a:t>
            </a:r>
            <a:r>
              <a:rPr lang="es-HN" dirty="0"/>
              <a:t>, estructuras </a:t>
            </a:r>
            <a:r>
              <a:rPr lang="es-HN" dirty="0" smtClean="0"/>
              <a:t>de </a:t>
            </a:r>
            <a:r>
              <a:rPr lang="es-HN" dirty="0"/>
              <a:t>Iglesia.</a:t>
            </a:r>
            <a:endParaRPr lang="es-ES_tradnl" dirty="0"/>
          </a:p>
          <a:p>
            <a:pPr lvl="0"/>
            <a:r>
              <a:rPr lang="es-HN" dirty="0" smtClean="0"/>
              <a:t>Iglesia </a:t>
            </a:r>
            <a:r>
              <a:rPr lang="es-HN" u="sng" dirty="0"/>
              <a:t>que escucha</a:t>
            </a:r>
            <a:r>
              <a:rPr lang="es-HN" dirty="0"/>
              <a:t>: la Palabra, el Espíritu, la historia, los hermanos.</a:t>
            </a:r>
            <a:endParaRPr lang="es-ES_tradnl" dirty="0"/>
          </a:p>
          <a:p>
            <a:pPr lvl="0"/>
            <a:r>
              <a:rPr lang="es-HN" dirty="0"/>
              <a:t>Una </a:t>
            </a:r>
            <a:r>
              <a:rPr lang="es-HN" u="sng" dirty="0"/>
              <a:t>Iglesia humilde</a:t>
            </a:r>
            <a:r>
              <a:rPr lang="es-HN" dirty="0"/>
              <a:t> que pide perdón y aprende, </a:t>
            </a:r>
            <a:r>
              <a:rPr lang="es-HN" i="1" dirty="0"/>
              <a:t>dialoga</a:t>
            </a:r>
            <a:r>
              <a:rPr lang="es-HN" dirty="0"/>
              <a:t>, </a:t>
            </a:r>
            <a:endParaRPr lang="es-HN" dirty="0" smtClean="0"/>
          </a:p>
          <a:p>
            <a:pPr lvl="0"/>
            <a:r>
              <a:rPr lang="es-HN" dirty="0" smtClean="0"/>
              <a:t>Dialoga incluso </a:t>
            </a:r>
            <a:r>
              <a:rPr lang="es-HN" dirty="0"/>
              <a:t>con creyentes de otras </a:t>
            </a:r>
            <a:r>
              <a:rPr lang="es-HN" dirty="0" smtClean="0"/>
              <a:t>religiones.</a:t>
            </a:r>
          </a:p>
          <a:p>
            <a:pPr lvl="0"/>
            <a:r>
              <a:rPr lang="es-HN" i="1" dirty="0" smtClean="0"/>
              <a:t>Acepta </a:t>
            </a:r>
            <a:r>
              <a:rPr lang="es-HN" i="1" dirty="0"/>
              <a:t>la diversidad sin forzarla a la unanimidad</a:t>
            </a:r>
            <a:r>
              <a:rPr lang="es-HN" dirty="0"/>
              <a:t>.</a:t>
            </a:r>
            <a:endParaRPr lang="es-ES_tradnl" dirty="0"/>
          </a:p>
          <a:p>
            <a:pPr lvl="0"/>
            <a:r>
              <a:rPr lang="es-HN" dirty="0" smtClean="0"/>
              <a:t>Es</a:t>
            </a:r>
            <a:r>
              <a:rPr lang="es-HN" u="sng" dirty="0" smtClean="0"/>
              <a:t> </a:t>
            </a:r>
            <a:r>
              <a:rPr lang="es-HN" u="sng" dirty="0"/>
              <a:t>abierta, acogedora y abraza a todos</a:t>
            </a:r>
            <a:r>
              <a:rPr lang="es-HN" dirty="0"/>
              <a:t>, sin </a:t>
            </a:r>
            <a:r>
              <a:rPr lang="es-HN" dirty="0" smtClean="0"/>
              <a:t>exclusiones.</a:t>
            </a:r>
            <a:endParaRPr lang="es-ES_tradnl" dirty="0"/>
          </a:p>
          <a:p>
            <a:pPr lvl="0"/>
            <a:r>
              <a:rPr lang="es-ES_tradnl" dirty="0" smtClean="0"/>
              <a:t>L</a:t>
            </a:r>
            <a:r>
              <a:rPr lang="es-HN" dirty="0" err="1" smtClean="0"/>
              <a:t>lamada</a:t>
            </a:r>
            <a:r>
              <a:rPr lang="es-HN" dirty="0" smtClean="0"/>
              <a:t> </a:t>
            </a:r>
            <a:r>
              <a:rPr lang="es-HN" dirty="0"/>
              <a:t>a </a:t>
            </a:r>
            <a:r>
              <a:rPr lang="es-HN" u="sng" dirty="0"/>
              <a:t>una comprensión</a:t>
            </a:r>
            <a:r>
              <a:rPr lang="es-HN" dirty="0"/>
              <a:t> de la relación entre amor y verdad.</a:t>
            </a:r>
            <a:endParaRPr lang="es-ES_tradnl" dirty="0"/>
          </a:p>
          <a:p>
            <a:pPr lvl="0"/>
            <a:r>
              <a:rPr lang="es-HN" dirty="0"/>
              <a:t>Sabe </a:t>
            </a:r>
            <a:r>
              <a:rPr lang="es-HN" u="sng" dirty="0"/>
              <a:t>gestionar las tensiones</a:t>
            </a:r>
            <a:r>
              <a:rPr lang="es-HN" dirty="0"/>
              <a:t> sin dejarse destruir por </a:t>
            </a:r>
            <a:r>
              <a:rPr lang="es-HN" dirty="0" smtClean="0"/>
              <a:t>ellas.</a:t>
            </a:r>
          </a:p>
          <a:p>
            <a:pPr lvl="0"/>
            <a:r>
              <a:rPr lang="es-HN" dirty="0"/>
              <a:t>U</a:t>
            </a:r>
            <a:r>
              <a:rPr lang="es-HN" dirty="0" smtClean="0"/>
              <a:t>na </a:t>
            </a:r>
            <a:r>
              <a:rPr lang="es-HN" dirty="0"/>
              <a:t>Iglesia sinodal </a:t>
            </a:r>
            <a:r>
              <a:rPr lang="es-HN" dirty="0" smtClean="0"/>
              <a:t>que utiliza el discernimiento.</a:t>
            </a:r>
            <a:endParaRPr lang="es-ES_tradnl" dirty="0"/>
          </a:p>
          <a:p>
            <a:pPr lvl="0"/>
            <a:r>
              <a:rPr lang="es-HN" dirty="0"/>
              <a:t>Para </a:t>
            </a:r>
            <a:r>
              <a:rPr lang="es-HN" dirty="0" smtClean="0"/>
              <a:t>todo esto, utiliza </a:t>
            </a:r>
            <a:r>
              <a:rPr lang="es-HN" u="sng" dirty="0"/>
              <a:t>la conversación en el Espíritu</a:t>
            </a:r>
            <a:r>
              <a:rPr lang="es-HN" dirty="0"/>
              <a:t>.</a:t>
            </a:r>
            <a:endParaRPr lang="es-ES_tradnl" dirty="0"/>
          </a:p>
          <a:p>
            <a:pPr lvl="0"/>
            <a:endParaRPr lang="es-ES_tradnl" dirty="0"/>
          </a:p>
          <a:p>
            <a:endParaRPr lang="es-ES_tradnl" dirty="0"/>
          </a:p>
        </p:txBody>
      </p:sp>
      <p:pic>
        <p:nvPicPr>
          <p:cNvPr id="4" name="Picture 2" descr="https://lh3.googleusercontent.com/pw/AP1GczO8fb3iNBODqjpyhGcTETG1PKSvTUZRpZrNRDlBm2SGHXxUdlvD_BCrZoHomDOakrFHF6OlaizHeNd67hksB7-IMf6qcQhs6LMU0dEzNR1avLB-QDWLIpAOprGZTA6d4N5e9qlW7fWB3k18O3lSfwBm=w911-h607-s-no-gm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r="16412"/>
          <a:stretch/>
        </p:blipFill>
        <p:spPr bwMode="auto">
          <a:xfrm>
            <a:off x="8034978" y="1372817"/>
            <a:ext cx="4080667" cy="473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3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49680"/>
          <a:stretch/>
        </p:blipFill>
        <p:spPr>
          <a:xfrm>
            <a:off x="6907141" y="104931"/>
            <a:ext cx="5104934" cy="68804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5273" t="19152" r="34727" b="44284"/>
          <a:stretch/>
        </p:blipFill>
        <p:spPr>
          <a:xfrm>
            <a:off x="229027" y="0"/>
            <a:ext cx="5812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861238"/>
          </a:xfrm>
          <a:solidFill>
            <a:srgbClr val="FF99CC"/>
          </a:solidFill>
        </p:spPr>
        <p:txBody>
          <a:bodyPr>
            <a:normAutofit fontScale="90000"/>
          </a:bodyPr>
          <a:lstStyle/>
          <a:p>
            <a:pPr algn="ctr"/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b)Tres temas prioritarios para la Iglesia sinodal: </a:t>
            </a:r>
            <a:b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comunión, misión, participación</a:t>
            </a:r>
            <a:endParaRPr lang="es-H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0243" y="861238"/>
            <a:ext cx="4380613" cy="5422604"/>
          </a:xfrm>
        </p:spPr>
        <p:txBody>
          <a:bodyPr>
            <a:normAutofit fontScale="92500" lnSpcReduction="20000"/>
          </a:bodyPr>
          <a:lstStyle/>
          <a:p>
            <a:endParaRPr lang="es-ES_tradnl" dirty="0"/>
          </a:p>
          <a:p>
            <a:pPr lvl="0"/>
            <a:r>
              <a:rPr lang="es-HN" dirty="0"/>
              <a:t>Es una </a:t>
            </a:r>
            <a:r>
              <a:rPr lang="es-HN" u="sng" dirty="0"/>
              <a:t>comunión </a:t>
            </a:r>
            <a:r>
              <a:rPr lang="es-HN" dirty="0"/>
              <a:t>que se irradia. ¿Cómo podemos ser más plenamente signo e instrumento de la unión con Dios y de la unidad del género humano?</a:t>
            </a:r>
            <a:endParaRPr lang="es-ES_tradnl" dirty="0"/>
          </a:p>
          <a:p>
            <a:pPr lvl="0"/>
            <a:r>
              <a:rPr lang="es-HN" dirty="0"/>
              <a:t>Corresponsables e</a:t>
            </a:r>
            <a:r>
              <a:rPr lang="es-HN" u="sng" dirty="0"/>
              <a:t>n la misión</a:t>
            </a:r>
            <a:r>
              <a:rPr lang="es-HN" dirty="0"/>
              <a:t>. ¿Cómo compartir dones y tareas al servicio del Evangelio?</a:t>
            </a:r>
            <a:endParaRPr lang="es-ES_tradnl" dirty="0"/>
          </a:p>
          <a:p>
            <a:pPr lvl="0"/>
            <a:r>
              <a:rPr lang="es-HN" u="sng" dirty="0"/>
              <a:t>Participación, responsabilidad y autoridad</a:t>
            </a:r>
            <a:r>
              <a:rPr lang="es-HN" dirty="0"/>
              <a:t>. ¿Qué procesos, estructuras e instituciones son necesarios en una Iglesia sinodal misionera?</a:t>
            </a:r>
            <a:endParaRPr lang="es-ES_tradnl" dirty="0"/>
          </a:p>
          <a:p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56" y="1457729"/>
            <a:ext cx="7353393" cy="49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19" y="365124"/>
            <a:ext cx="5540500" cy="6035675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la-Lat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Instrumentum laboris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Documento de trabajo</a:t>
            </a:r>
            <a:r>
              <a:rPr lang="es-MX" dirty="0" smtClean="0"/>
              <a:t>)</a:t>
            </a:r>
            <a:endParaRPr lang="es-HN" dirty="0"/>
          </a:p>
        </p:txBody>
      </p:sp>
      <p:pic>
        <p:nvPicPr>
          <p:cNvPr id="2050" name="Picture 2" descr="https://www.synod.va/content/dam/synod/common/phases/universal-stage/infographics/il/Esp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b="9914"/>
          <a:stretch/>
        </p:blipFill>
        <p:spPr bwMode="auto">
          <a:xfrm>
            <a:off x="6751674" y="0"/>
            <a:ext cx="5440326" cy="6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6326" y="1"/>
            <a:ext cx="12503889" cy="1658678"/>
          </a:xfrm>
          <a:solidFill>
            <a:srgbClr val="FF6600"/>
          </a:solidFill>
        </p:spPr>
        <p:txBody>
          <a:bodyPr>
            <a:normAutofit/>
          </a:bodyPr>
          <a:lstStyle/>
          <a:p>
            <a:pPr algn="ctr"/>
            <a: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DOCUMENTO FINAL</a:t>
            </a:r>
            <a:b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Aborda los 20 temas prioritarios, </a:t>
            </a:r>
            <a: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H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según aportes de Países y </a:t>
            </a:r>
            <a:r>
              <a:rPr lang="es-H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Continenes</a:t>
            </a:r>
            <a:endParaRPr lang="es-H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b="6939"/>
          <a:stretch/>
        </p:blipFill>
        <p:spPr>
          <a:xfrm>
            <a:off x="0" y="2106428"/>
            <a:ext cx="12192000" cy="403789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6302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814" y="174659"/>
            <a:ext cx="5464098" cy="5757789"/>
          </a:xfrm>
          <a:solidFill>
            <a:srgbClr val="00FF00"/>
          </a:solidFill>
        </p:spPr>
        <p:txBody>
          <a:bodyPr>
            <a:normAutofit/>
          </a:bodyPr>
          <a:lstStyle/>
          <a:p>
            <a:r>
              <a:rPr lang="es-ES_tradnl" dirty="0"/>
              <a:t> </a:t>
            </a:r>
            <a:r>
              <a:rPr lang="es-GT" dirty="0"/>
              <a:t>Cada tema fue estudiado desde tres ángulos: </a:t>
            </a:r>
            <a:endParaRPr lang="es-ES_tradnl" dirty="0"/>
          </a:p>
          <a:p>
            <a:pPr lvl="0"/>
            <a:r>
              <a:rPr lang="es-GT" dirty="0"/>
              <a:t>Primero, </a:t>
            </a:r>
            <a:r>
              <a:rPr lang="es-GT" i="1" u="sng" dirty="0"/>
              <a:t>las convergencias</a:t>
            </a:r>
            <a:r>
              <a:rPr lang="es-GT" dirty="0"/>
              <a:t>, o sea, aquello en que los asistentes al Sínodo estaban de acuerdo. </a:t>
            </a:r>
            <a:endParaRPr lang="es-GT" dirty="0" smtClean="0"/>
          </a:p>
          <a:p>
            <a:pPr marL="0" lvl="0" indent="0">
              <a:buNone/>
            </a:pPr>
            <a:endParaRPr lang="es-ES_tradnl" dirty="0"/>
          </a:p>
          <a:p>
            <a:pPr lvl="0"/>
            <a:r>
              <a:rPr lang="es-GT" dirty="0"/>
              <a:t>Después, </a:t>
            </a:r>
            <a:r>
              <a:rPr lang="es-GT" i="1" u="sng" dirty="0"/>
              <a:t>las cuestiones a afrontar</a:t>
            </a:r>
            <a:r>
              <a:rPr lang="es-GT" i="1" dirty="0"/>
              <a:t>,</a:t>
            </a:r>
            <a:r>
              <a:rPr lang="es-GT" dirty="0"/>
              <a:t> es decir, temas que requerían un mayor estudio. </a:t>
            </a:r>
            <a:endParaRPr lang="es-GT" dirty="0" smtClean="0"/>
          </a:p>
          <a:p>
            <a:pPr marL="0" lvl="0" indent="0">
              <a:buNone/>
            </a:pPr>
            <a:endParaRPr lang="es-ES_tradnl" dirty="0"/>
          </a:p>
          <a:p>
            <a:pPr lvl="0"/>
            <a:r>
              <a:rPr lang="es-GT" dirty="0"/>
              <a:t>Por último, </a:t>
            </a:r>
            <a:r>
              <a:rPr lang="es-GT" i="1" u="sng" dirty="0"/>
              <a:t>las propuestas a la Asamblea</a:t>
            </a:r>
            <a:r>
              <a:rPr lang="es-GT" dirty="0"/>
              <a:t>, que sugerían algunas pistas para avanzar en el tema.  </a:t>
            </a:r>
            <a:endParaRPr lang="es-ES_tradnl" dirty="0"/>
          </a:p>
          <a:p>
            <a:endParaRPr lang="es-ES_tradnl" dirty="0"/>
          </a:p>
        </p:txBody>
      </p:sp>
      <p:pic>
        <p:nvPicPr>
          <p:cNvPr id="15362" name="Picture 2" descr="https://lh3.googleusercontent.com/pw/AP1GczO4ym0hwyi5b5yuSLafUrAhDQA5RixsBtrOxufCARFy3cBzxzicTT7FewmsSO9YaUk4TgkZLtkVTTVoJ8B_AUyKd-S-t4N49AcR7P8UA5xxp-XqIbJROl2bu5ZxmRdfJ3NAM79gFhYfZxhrpiPlCKEy=w910-h607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71" y="945972"/>
            <a:ext cx="6319269" cy="42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7990" y="5932449"/>
            <a:ext cx="11485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dirty="0"/>
              <a:t> </a:t>
            </a:r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Estudiemos los aportes </a:t>
            </a:r>
            <a:r>
              <a:rPr lang="es-G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G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algunos, no todos, de los 20 puntos de estudio</a:t>
            </a:r>
            <a:endParaRPr lang="es-ES_tradn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439"/>
            <a:ext cx="8218967" cy="56352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H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LA SINODALIDAD</a:t>
            </a:r>
            <a:endParaRPr lang="es-H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659219"/>
            <a:ext cx="8218966" cy="6198781"/>
          </a:xfrm>
          <a:solidFill>
            <a:srgbClr val="00FF00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HN" sz="3500" b="1" dirty="0" smtClean="0"/>
              <a:t>CONVERGENCIAS</a:t>
            </a:r>
            <a:endParaRPr lang="es-HN" b="1" dirty="0" smtClean="0"/>
          </a:p>
          <a:p>
            <a:pPr lvl="0"/>
            <a:r>
              <a:rPr lang="es-GT" dirty="0" smtClean="0"/>
              <a:t>Tema </a:t>
            </a:r>
            <a:r>
              <a:rPr lang="es-GT" dirty="0"/>
              <a:t>de la Iglesia, antigua y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actualizada en el Vaticano II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C</a:t>
            </a:r>
            <a:r>
              <a:rPr lang="es-GT" dirty="0" smtClean="0"/>
              <a:t>amino relacional, cercano,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 </a:t>
            </a:r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burocrático </a:t>
            </a:r>
            <a:r>
              <a:rPr lang="es-GT" dirty="0"/>
              <a:t>renueva </a:t>
            </a:r>
            <a:r>
              <a:rPr lang="es-GT" dirty="0" smtClean="0"/>
              <a:t>la </a:t>
            </a:r>
            <a:r>
              <a:rPr lang="es-GT" dirty="0"/>
              <a:t>Iglesia.</a:t>
            </a:r>
            <a:endParaRPr lang="es-ES_tradnl" dirty="0"/>
          </a:p>
          <a:p>
            <a:pPr lvl="0"/>
            <a:r>
              <a:rPr lang="es-GT" dirty="0"/>
              <a:t>El </a:t>
            </a:r>
            <a:r>
              <a:rPr lang="es-GT" dirty="0" smtClean="0"/>
              <a:t>estilo del Sínodo es </a:t>
            </a:r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banquete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bodas </a:t>
            </a:r>
            <a:r>
              <a:rPr lang="es-GT" dirty="0" smtClean="0"/>
              <a:t>(Ap</a:t>
            </a:r>
            <a:r>
              <a:rPr lang="es-GT" dirty="0"/>
              <a:t>. 19,9</a:t>
            </a:r>
            <a:r>
              <a:rPr lang="es-GT" dirty="0" smtClean="0"/>
              <a:t>).</a:t>
            </a:r>
            <a:endParaRPr lang="es-ES_tradnl" dirty="0"/>
          </a:p>
          <a:p>
            <a:pPr lvl="0"/>
            <a:r>
              <a:rPr lang="es-GT" dirty="0" smtClean="0"/>
              <a:t>Los hermanos </a:t>
            </a:r>
            <a:r>
              <a:rPr lang="es-GT" dirty="0"/>
              <a:t>de zonas </a:t>
            </a:r>
            <a:r>
              <a:rPr lang="es-GT" dirty="0" smtClean="0"/>
              <a:t>de </a:t>
            </a:r>
            <a:r>
              <a:rPr lang="es-GT" dirty="0"/>
              <a:t>guerra, persecución, hambre.</a:t>
            </a:r>
            <a:endParaRPr lang="es-ES_tradnl" dirty="0"/>
          </a:p>
          <a:p>
            <a:pPr lvl="0"/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Crecimos</a:t>
            </a:r>
            <a:r>
              <a:rPr lang="es-GT" dirty="0" smtClean="0"/>
              <a:t> en </a:t>
            </a:r>
            <a:r>
              <a:rPr lang="es-GT" dirty="0"/>
              <a:t>esperanza, sanación, </a:t>
            </a:r>
            <a:r>
              <a:rPr lang="es-GT" dirty="0" smtClean="0"/>
              <a:t>reconciliación y confianza</a:t>
            </a:r>
            <a:endParaRPr lang="es-ES_tradnl" dirty="0"/>
          </a:p>
          <a:p>
            <a:pPr lvl="0"/>
            <a:r>
              <a:rPr lang="es-GT" dirty="0" smtClean="0"/>
              <a:t>Sinodalidad expresa el </a:t>
            </a:r>
            <a:r>
              <a:rPr lang="es-GT" dirty="0"/>
              <a:t>dinamismo de la Tradición viva.</a:t>
            </a:r>
            <a:endParaRPr lang="es-ES_tradnl" dirty="0"/>
          </a:p>
          <a:p>
            <a:pPr lvl="0"/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Alguno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 la sinodalidad </a:t>
            </a:r>
            <a:r>
              <a:rPr lang="es-GT" dirty="0"/>
              <a:t>porque sienten que amenaza la naturaleza jerárquica de la Iglesia.</a:t>
            </a:r>
            <a:endParaRPr lang="es-ES_tradnl" dirty="0"/>
          </a:p>
          <a:p>
            <a:pPr lvl="0"/>
            <a:r>
              <a:rPr lang="es-GT" dirty="0" smtClean="0"/>
              <a:t>Sinodalidad es: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caminar con Cristo, hacia el Reino, con la humanidad.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dirty="0"/>
              <a:t>A lo largo de estos dos años,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hemos crecido </a:t>
            </a:r>
            <a:r>
              <a:rPr lang="es-GT" dirty="0"/>
              <a:t>en esta dimensión que es el futuro de la Iglesia</a:t>
            </a:r>
            <a:r>
              <a:rPr lang="es-GT" dirty="0" smtClean="0"/>
              <a:t>.</a:t>
            </a:r>
            <a:endParaRPr lang="es-ES_tradnl" dirty="0"/>
          </a:p>
        </p:txBody>
      </p:sp>
      <p:pic>
        <p:nvPicPr>
          <p:cNvPr id="2050" name="Picture 2" descr="https://lh3.googleusercontent.com/pw/AP1GczNBgE7KmTgpaQPpYEv2PxS-6tQC1_G5WlBzIb1TVogbZoTbu3da4Ul6lq5C1KuGLUhgRjq4vpI_EnDM4k44AXz5pY_Fo_AnYfetuR7H23seyhCuttBQyak_wZvkPm7mWbP_4z41lmO4sAmNuxHSexrT=w405-h607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67" y="133862"/>
            <a:ext cx="3973033" cy="65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57800" y="156412"/>
            <a:ext cx="6809874" cy="655319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HN" sz="3500" b="1" dirty="0" smtClean="0"/>
              <a:t>   PROPUESTAS</a:t>
            </a:r>
          </a:p>
          <a:p>
            <a:pPr lvl="0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Ampliar el número de personas </a:t>
            </a:r>
            <a:r>
              <a:rPr lang="es-GT" dirty="0"/>
              <a:t>en procesos sinodales, superando obstáculos y temores.</a:t>
            </a:r>
            <a:endParaRPr lang="es-ES_tradnl" dirty="0"/>
          </a:p>
          <a:p>
            <a:pPr lvl="0"/>
            <a:r>
              <a:rPr lang="es-GT" dirty="0"/>
              <a:t>Implicar a más diáconos, presbíteros y obispos en el proceso sinodal durante el próximo año. </a:t>
            </a:r>
            <a:endParaRPr lang="es-ES_tradnl" dirty="0"/>
          </a:p>
          <a:p>
            <a:pPr lvl="0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 haber más presencia inter generacional en el Sínodo, sobre todo de los jóvenes. 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dirty="0"/>
              <a:t>Avanzar en el estudio del tema de la Sinodalidad antes de la futura sesión del Sínodo.</a:t>
            </a:r>
            <a:endParaRPr lang="es-ES_tradnl" dirty="0"/>
          </a:p>
          <a:p>
            <a:pPr lvl="0"/>
            <a:r>
              <a:rPr lang="es-GT" dirty="0"/>
              <a:t>Crear una Comisión internacional que estudie las implicaciones canónicas de la sinodalidad.</a:t>
            </a:r>
            <a:endParaRPr lang="es-ES_tradnl" dirty="0"/>
          </a:p>
          <a:p>
            <a:pPr lvl="0"/>
            <a:r>
              <a:rPr lang="es-GT" dirty="0"/>
              <a:t>Deben ser revisados el </a:t>
            </a:r>
            <a:r>
              <a:rPr lang="es-GT" i="1" dirty="0"/>
              <a:t>Código de Derecho Canónico</a:t>
            </a:r>
            <a:r>
              <a:rPr lang="es-GT" dirty="0"/>
              <a:t> y del </a:t>
            </a:r>
            <a:r>
              <a:rPr lang="es-GT" i="1" dirty="0"/>
              <a:t>Código de las Iglesias Orientales. </a:t>
            </a: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HN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80475" y="156412"/>
            <a:ext cx="4656220" cy="6553198"/>
          </a:xfrm>
          <a:prstGeom prst="rect">
            <a:avLst/>
          </a:prstGeom>
          <a:solidFill>
            <a:srgbClr val="66FF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HN" dirty="0" smtClean="0"/>
              <a:t>   </a:t>
            </a:r>
            <a:r>
              <a:rPr lang="es-HN" sz="3200" b="1" dirty="0" smtClean="0"/>
              <a:t>CUESTIONES  AFRONTAR</a:t>
            </a:r>
          </a:p>
          <a:p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Precisar más el significado de “</a:t>
            </a:r>
            <a:r>
              <a:rPr lang="es-G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Sinodalidad</a:t>
            </a:r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s-GT" dirty="0" smtClean="0"/>
              <a:t>y su relación con “</a:t>
            </a:r>
            <a:r>
              <a:rPr lang="es-GT" i="1" dirty="0" smtClean="0"/>
              <a:t>Comunión</a:t>
            </a:r>
            <a:r>
              <a:rPr lang="es-GT" dirty="0" smtClean="0"/>
              <a:t>” y “</a:t>
            </a:r>
            <a:r>
              <a:rPr lang="es-GT" i="1" dirty="0" smtClean="0"/>
              <a:t>Colegialidad</a:t>
            </a:r>
            <a:r>
              <a:rPr lang="es-GT" dirty="0" smtClean="0"/>
              <a:t>”.</a:t>
            </a:r>
            <a:endParaRPr lang="es-ES_tradnl" dirty="0" smtClean="0"/>
          </a:p>
          <a:p>
            <a:r>
              <a:rPr lang="es-GT" dirty="0" smtClean="0"/>
              <a:t>Descubrir las diferencias de la sinodalidad en las tradiciones cristianas de Oriente y latina.</a:t>
            </a:r>
            <a:endParaRPr lang="es-ES_tradnl" dirty="0" smtClean="0"/>
          </a:p>
          <a:p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vida sinodal es respuesta profética al individualismo</a:t>
            </a:r>
            <a:r>
              <a:rPr lang="es-GT" dirty="0" smtClean="0"/>
              <a:t>, populismo u homogeneización.</a:t>
            </a:r>
            <a:endParaRPr lang="es-ES_tradnl" dirty="0" smtClean="0"/>
          </a:p>
          <a:p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val="29509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343371" cy="87471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G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REUNIDOS </a:t>
            </a:r>
            <a:r>
              <a:rPr lang="es-GT" sz="3200" b="1" dirty="0">
                <a:latin typeface="Arial" panose="020B0604020202020204" pitchFamily="34" charset="0"/>
                <a:cs typeface="Arial" panose="020B0604020202020204" pitchFamily="34" charset="0"/>
              </a:rPr>
              <a:t>E INVITADOS POR LA </a:t>
            </a:r>
            <a:r>
              <a:rPr lang="es-G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TRINIDAD</a:t>
            </a:r>
            <a:endParaRPr lang="es-HN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284" y="962526"/>
            <a:ext cx="7507706" cy="5895474"/>
          </a:xfrm>
          <a:solidFill>
            <a:srgbClr val="00FF00"/>
          </a:solidFill>
        </p:spPr>
        <p:txBody>
          <a:bodyPr/>
          <a:lstStyle/>
          <a:p>
            <a:pPr marL="0" indent="0">
              <a:buNone/>
            </a:pPr>
            <a:r>
              <a:rPr lang="es-HN" dirty="0" smtClean="0"/>
              <a:t>                 </a:t>
            </a:r>
            <a:r>
              <a:rPr lang="es-HN" sz="3200" b="1" dirty="0" smtClean="0"/>
              <a:t>CONVERGENCIAS</a:t>
            </a:r>
          </a:p>
          <a:p>
            <a:pPr lvl="0"/>
            <a:r>
              <a:rPr lang="es-GT" dirty="0"/>
              <a:t>Con el envío del Espíritu,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Padre nos introduce en comunión y misión sinodal a todos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El camino sinodal de la Iglesia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orienta al Reino</a:t>
            </a:r>
            <a:r>
              <a:rPr lang="es-GT" dirty="0"/>
              <a:t>, del que ella es signo e instrumento.</a:t>
            </a:r>
            <a:endParaRPr lang="es-ES_tradnl" dirty="0"/>
          </a:p>
          <a:p>
            <a:pPr lvl="0"/>
            <a:r>
              <a:rPr lang="es-GT" dirty="0"/>
              <a:t>La sinodalidad nace de una experiencia espiritual, o sea,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encuentro con Dios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conversación espiritual</a:t>
            </a:r>
            <a:r>
              <a:rPr lang="es-GT" dirty="0"/>
              <a:t>, en el Espíritu Santo, nos convierte: permite escuchar y discernir juntos.</a:t>
            </a:r>
            <a:endParaRPr lang="es-ES_tradnl" dirty="0"/>
          </a:p>
          <a:p>
            <a:pPr lvl="0"/>
            <a:r>
              <a:rPr lang="es-GT" dirty="0"/>
              <a:t>El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diálogo nos lleva a encontrarnos con otros </a:t>
            </a:r>
            <a:r>
              <a:rPr lang="es-GT" dirty="0"/>
              <a:t>cristianos, otras religiones, otras culturas.</a:t>
            </a:r>
            <a:endParaRPr lang="es-ES_tradnl" dirty="0"/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1026" name="Picture 2" descr="https://lh3.googleusercontent.com/pw/AP1GczOqdfRfZ1QXCBz4_30b3fZAtVfq61acZm1sBo7KzabJBz9zDzwJN3Kf5Bli7qUg_ttymmA6IzliC2ZODARXIVVUJW4sNVUZBE8RMbK5APP6a36APcTRY1fslAMQf8Moka0YKG_Rf40lRZ6KiLlzpCaG=w551-h827-s-no-g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13113" r="-3466" b="-1385"/>
          <a:stretch/>
        </p:blipFill>
        <p:spPr bwMode="auto">
          <a:xfrm>
            <a:off x="7745200" y="962526"/>
            <a:ext cx="4301027" cy="58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7200" b="8455"/>
          <a:stretch/>
        </p:blipFill>
        <p:spPr>
          <a:xfrm>
            <a:off x="0" y="0"/>
            <a:ext cx="12311921" cy="692545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-119921" y="6455884"/>
            <a:ext cx="12311921" cy="469572"/>
          </a:xfrm>
          <a:prstGeom prst="rect">
            <a:avLst/>
          </a:prstGeom>
          <a:solidFill>
            <a:srgbClr val="66FF3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5737">
              <a:tabLst>
                <a:tab pos="542925" algn="l"/>
              </a:tabLst>
            </a:pPr>
            <a:r>
              <a:rPr lang="es-ES_trad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2023, </a:t>
            </a:r>
            <a:r>
              <a:rPr lang="es-ES_tradnl" sz="2800" b="1" dirty="0">
                <a:latin typeface="Arial" panose="020B0604020202020204" pitchFamily="34" charset="0"/>
                <a:cs typeface="Arial" panose="020B0604020202020204" pitchFamily="34" charset="0"/>
              </a:rPr>
              <a:t>4-29 </a:t>
            </a:r>
            <a:r>
              <a:rPr lang="es-ES_trad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Octubre</a:t>
            </a:r>
            <a:r>
              <a:rPr lang="es-ES_tradnl" sz="2800" b="1" dirty="0">
                <a:latin typeface="Arial" panose="020B0604020202020204" pitchFamily="34" charset="0"/>
                <a:cs typeface="Arial" panose="020B0604020202020204" pitchFamily="34" charset="0"/>
              </a:rPr>
              <a:t>. XVIª Asamblea </a:t>
            </a:r>
            <a:r>
              <a:rPr lang="es-ES_trad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General. 1ª </a:t>
            </a:r>
            <a:r>
              <a:rPr lang="es-ES_tradnl" sz="2800" b="1" dirty="0">
                <a:latin typeface="Arial" panose="020B0604020202020204" pitchFamily="34" charset="0"/>
                <a:cs typeface="Arial" panose="020B0604020202020204" pitchFamily="34" charset="0"/>
              </a:rPr>
              <a:t>sesión </a:t>
            </a:r>
          </a:p>
        </p:txBody>
      </p:sp>
    </p:spTree>
    <p:extLst>
      <p:ext uri="{BB962C8B-B14F-4D97-AF65-F5344CB8AC3E}">
        <p14:creationId xmlns:p14="http://schemas.microsoft.com/office/powerpoint/2010/main" val="8475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36695" y="156413"/>
            <a:ext cx="7230979" cy="270605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HN" sz="3500" b="1" dirty="0" smtClean="0"/>
              <a:t>   PROPUESTAS</a:t>
            </a:r>
          </a:p>
          <a:p>
            <a:pPr lvl="0"/>
            <a:r>
              <a:rPr lang="es-ES_tradnl" dirty="0"/>
              <a:t> </a:t>
            </a:r>
            <a:r>
              <a:rPr lang="es-GT" dirty="0"/>
              <a:t>Extender el discernimiento en sus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diversas formas en la vida de la Iglesia.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dirty="0"/>
              <a:t>Que las Iglesias locales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tengan expertos </a:t>
            </a:r>
            <a:r>
              <a:rPr lang="es-GT" dirty="0"/>
              <a:t>para facilitar procesos de discernimiento eclesial.</a:t>
            </a:r>
            <a:endParaRPr lang="es-ES_tradnl" dirty="0"/>
          </a:p>
          <a:p>
            <a:pPr lvl="0"/>
            <a:r>
              <a:rPr lang="es-GT" dirty="0"/>
              <a:t>Que el discernimiento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aplique a la pastoral, </a:t>
            </a:r>
            <a:r>
              <a:rPr lang="es-GT" dirty="0"/>
              <a:t>superando la simple programación de actividades.</a:t>
            </a:r>
            <a:endParaRPr lang="es-ES_tradnl" dirty="0"/>
          </a:p>
          <a:p>
            <a:pPr marL="0" lvl="0" indent="0">
              <a:buNone/>
            </a:pPr>
            <a:r>
              <a:rPr lang="es-GT" i="1" dirty="0" smtClean="0"/>
              <a:t> </a:t>
            </a: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HN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80475" y="156412"/>
            <a:ext cx="4656220" cy="6553198"/>
          </a:xfrm>
          <a:prstGeom prst="rect">
            <a:avLst/>
          </a:prstGeom>
          <a:solidFill>
            <a:srgbClr val="66FFFF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HN" dirty="0" smtClean="0"/>
              <a:t>   </a:t>
            </a:r>
            <a:r>
              <a:rPr lang="es-HN" sz="3500" b="1" dirty="0" smtClean="0"/>
              <a:t>CUESTIONES  AFRONTAR</a:t>
            </a:r>
          </a:p>
          <a:p>
            <a:pPr lvl="0"/>
            <a:r>
              <a:rPr lang="es-GT" dirty="0"/>
              <a:t>Debemos profundizar en los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criterios del discernimiento </a:t>
            </a:r>
            <a:r>
              <a:rPr lang="es-GT" dirty="0"/>
              <a:t>eclesial.</a:t>
            </a:r>
            <a:endParaRPr lang="es-ES_tradnl" dirty="0"/>
          </a:p>
          <a:p>
            <a:pPr lvl="0"/>
            <a:r>
              <a:rPr lang="es-GT" dirty="0"/>
              <a:t>Una visión del hombre que integre la dimensión intelectual y emotiva de la experiencia de la fe.</a:t>
            </a:r>
            <a:endParaRPr lang="es-ES_tradnl" dirty="0"/>
          </a:p>
          <a:p>
            <a:pPr lvl="0"/>
            <a:r>
              <a:rPr lang="es-GT" dirty="0"/>
              <a:t>Integrar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de discernir </a:t>
            </a:r>
            <a:r>
              <a:rPr lang="es-GT" dirty="0"/>
              <a:t>como “ver, juzgar y actuar”, o “reconocer, interpretar, escoger”.</a:t>
            </a:r>
            <a:endParaRPr lang="es-ES_tradnl" dirty="0"/>
          </a:p>
          <a:p>
            <a:pPr lvl="0"/>
            <a:r>
              <a:rPr lang="es-GT" dirty="0"/>
              <a:t>Tomar el aporte de la </a:t>
            </a:r>
            <a:r>
              <a:rPr lang="es-GT" i="1" dirty="0" err="1"/>
              <a:t>lectio</a:t>
            </a:r>
            <a:r>
              <a:rPr lang="es-GT" i="1" dirty="0"/>
              <a:t> divina</a:t>
            </a:r>
            <a:r>
              <a:rPr lang="es-GT" dirty="0"/>
              <a:t> en las tradiciones espirituales, antiguas y recientes.</a:t>
            </a:r>
            <a:endParaRPr lang="es-ES_tradnl" dirty="0"/>
          </a:p>
          <a:p>
            <a:endParaRPr lang="es-HN" dirty="0" smtClean="0"/>
          </a:p>
        </p:txBody>
      </p:sp>
      <p:pic>
        <p:nvPicPr>
          <p:cNvPr id="2050" name="Picture 2" descr="https://lh3.googleusercontent.com/pw/AP1GczN024PA1TdgrF-6gK1tMW2ek845HHTgj1Qf4B9Z37r8HPWJtB_ydEJ8eiu7BGNfN--aj6mchFTE4T5OYwe-kRDdmgsM8YXhcyQLU5_dScb_IiWCqD6_Y786pj3A5uHOprc9qJj-ojkccjVgoRWyVfuE=w1241-h827-s-no-g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18" y="3176337"/>
            <a:ext cx="5595731" cy="35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343371" cy="87471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GT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G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LA INICIACIÓN CRISTIANA</a:t>
            </a:r>
            <a:endParaRPr lang="es-HN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874715"/>
            <a:ext cx="7615990" cy="5983285"/>
          </a:xfrm>
          <a:solidFill>
            <a:srgbClr val="00FF00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HN" dirty="0" smtClean="0"/>
              <a:t>                          </a:t>
            </a:r>
            <a:r>
              <a:rPr lang="es-HN" sz="3800" b="1" dirty="0" smtClean="0"/>
              <a:t>CONVERGENCIAS</a:t>
            </a:r>
          </a:p>
          <a:p>
            <a:pPr lvl="0"/>
            <a:r>
              <a:rPr lang="es-GT" sz="3200" dirty="0" smtClean="0"/>
              <a:t>El modelo es </a:t>
            </a:r>
            <a:r>
              <a:rPr lang="es-G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itinerario catecumenal </a:t>
            </a:r>
            <a:r>
              <a:rPr lang="es-GT" sz="3200" dirty="0" smtClean="0"/>
              <a:t>que une escucha de la Palabra y conversión de vida.</a:t>
            </a:r>
            <a:endParaRPr lang="es-ES_tradnl" sz="3200" dirty="0" smtClean="0"/>
          </a:p>
          <a:p>
            <a:pPr lvl="0"/>
            <a:r>
              <a:rPr lang="es-GT" sz="3200" dirty="0" smtClean="0"/>
              <a:t>La iniciación hace que la Iglesia responda a las diversas inquietudes del que se incorpora.</a:t>
            </a:r>
            <a:endParaRPr lang="es-ES_tradnl" sz="3200" dirty="0" smtClean="0"/>
          </a:p>
          <a:p>
            <a:pPr lvl="0"/>
            <a:r>
              <a:rPr lang="es-GT" sz="3200" dirty="0" smtClean="0"/>
              <a:t>Entre bautizados hay un mismo “</a:t>
            </a:r>
            <a:r>
              <a:rPr lang="es-GT" sz="3200" i="1" dirty="0" err="1" smtClean="0"/>
              <a:t>sensus</a:t>
            </a:r>
            <a:r>
              <a:rPr lang="es-GT" sz="3200" i="1" dirty="0" smtClean="0"/>
              <a:t> </a:t>
            </a:r>
            <a:r>
              <a:rPr lang="es-GT" sz="3200" i="1" dirty="0" err="1" smtClean="0"/>
              <a:t>fidei</a:t>
            </a:r>
            <a:r>
              <a:rPr lang="es-GT" sz="3200" i="1" dirty="0" smtClean="0"/>
              <a:t>”:</a:t>
            </a:r>
            <a:r>
              <a:rPr lang="es-GT" sz="3200" dirty="0" smtClean="0"/>
              <a:t> </a:t>
            </a:r>
            <a:r>
              <a:rPr lang="es-G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igualdad de dignidad y común responsabilidad. </a:t>
            </a:r>
            <a:endParaRPr lang="es-ES_tradnl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sz="3200" dirty="0" smtClean="0"/>
              <a:t>La Confirmación invita al cristiano a realizar su propia </a:t>
            </a:r>
            <a:r>
              <a:rPr lang="es-G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vocación específica </a:t>
            </a:r>
            <a:r>
              <a:rPr lang="es-GT" sz="3200" dirty="0" smtClean="0"/>
              <a:t>al servicio de la misión.</a:t>
            </a:r>
            <a:endParaRPr lang="es-ES_tradnl" sz="3200" dirty="0" smtClean="0"/>
          </a:p>
          <a:p>
            <a:pPr lvl="0"/>
            <a:r>
              <a:rPr lang="es-GT" sz="3200" dirty="0" smtClean="0"/>
              <a:t>La Eucaristía es la 1ª forma de encuentro comunitario; si no es posible, es en torno a la Palabra.</a:t>
            </a:r>
            <a:endParaRPr lang="es-ES_tradnl" sz="3200" dirty="0" smtClean="0"/>
          </a:p>
          <a:p>
            <a:pPr lvl="0"/>
            <a:r>
              <a:rPr lang="es-GT" sz="3200" dirty="0" smtClean="0"/>
              <a:t>Con la Eucaristía, aprendemos </a:t>
            </a:r>
            <a:r>
              <a:rPr lang="es-G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juntar unidad en </a:t>
            </a:r>
            <a:r>
              <a:rPr lang="es-GT" sz="3200" dirty="0" smtClean="0"/>
              <a:t>la Iglesia y multiplicidad de las comunidades.</a:t>
            </a:r>
            <a:endParaRPr lang="es-ES_tradnl" sz="3200" dirty="0" smtClean="0"/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5" name="Picture 2" descr="https://lh3.googleusercontent.com/pw/AP1GczOK4Lg4ejDL-FrbqK14FFYigw3wYHbX_fi9_TXSpUB4NgbrU7mwcTygZFRsSqVn6anowagkzWnOI72J6R-snYjVS_8B7SvT7DqnFZWTRahvdv5xU-lanTmUT1UynlPE4Q1U3umpMiWPokC4Jvfc2vLS=w911-h607-s-no-gm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26893"/>
          <a:stretch/>
        </p:blipFill>
        <p:spPr bwMode="auto">
          <a:xfrm>
            <a:off x="7663085" y="874715"/>
            <a:ext cx="4680286" cy="57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3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97842" y="0"/>
            <a:ext cx="5221704" cy="4006516"/>
          </a:xfrm>
          <a:solidFill>
            <a:srgbClr val="00FF00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HN" b="1" dirty="0" smtClean="0"/>
              <a:t>   PROPUESTAS</a:t>
            </a:r>
          </a:p>
          <a:p>
            <a:pPr lvl="0"/>
            <a:r>
              <a:rPr lang="es-GT" dirty="0"/>
              <a:t>La importancia de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Eucaristía </a:t>
            </a:r>
            <a:r>
              <a:rPr lang="es-GT" dirty="0"/>
              <a:t>como signo de fraternidad y  unión con Dios.</a:t>
            </a:r>
            <a:endParaRPr lang="es-ES_tradnl" dirty="0"/>
          </a:p>
          <a:p>
            <a:pPr lvl="0"/>
            <a:r>
              <a:rPr lang="es-GT" dirty="0"/>
              <a:t>Usar un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lenguaje litúrgico adaptado a las culturas</a:t>
            </a:r>
            <a:r>
              <a:rPr lang="es-GT" dirty="0"/>
              <a:t>, según iniciativa de Conferencias episcopales.</a:t>
            </a:r>
            <a:endParaRPr lang="es-ES_tradnl" dirty="0"/>
          </a:p>
          <a:p>
            <a:pPr lvl="0"/>
            <a:r>
              <a:rPr lang="es-GT" dirty="0"/>
              <a:t>Valorar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las formas de oración comunitaria</a:t>
            </a:r>
            <a:r>
              <a:rPr lang="es-GT" dirty="0"/>
              <a:t> y de piedad (incluso mariana), no sólo la Misa. </a:t>
            </a:r>
            <a:r>
              <a:rPr lang="es-GT" i="1" dirty="0" smtClean="0"/>
              <a:t>. </a:t>
            </a: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HN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20316" y="0"/>
            <a:ext cx="6509083" cy="4102768"/>
          </a:xfrm>
          <a:prstGeom prst="rect">
            <a:avLst/>
          </a:prstGeom>
          <a:solidFill>
            <a:srgbClr val="FF99CC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HN" dirty="0" smtClean="0"/>
              <a:t>   </a:t>
            </a:r>
            <a:r>
              <a:rPr lang="es-HN" b="1" dirty="0" smtClean="0"/>
              <a:t>CUESTIONES  AFRONTAR</a:t>
            </a:r>
          </a:p>
          <a:p>
            <a:pPr lvl="0"/>
            <a:r>
              <a:rPr lang="es-GT" dirty="0"/>
              <a:t>El Bautismo no puede ser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realizado sin conexión </a:t>
            </a:r>
            <a:r>
              <a:rPr lang="es-GT" dirty="0"/>
              <a:t>con los demás sacramentos posteriores.</a:t>
            </a:r>
            <a:endParaRPr lang="es-ES_tradnl" dirty="0"/>
          </a:p>
          <a:p>
            <a:pPr lvl="0"/>
            <a:r>
              <a:rPr lang="es-GT" dirty="0"/>
              <a:t>Después del Bautismo viene una vida de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discipulado y compromiso</a:t>
            </a:r>
            <a:r>
              <a:rPr lang="es-GT" dirty="0"/>
              <a:t> en la Iglesia.</a:t>
            </a:r>
            <a:endParaRPr lang="es-ES_tradnl" dirty="0"/>
          </a:p>
          <a:p>
            <a:pPr lvl="0"/>
            <a:r>
              <a:rPr lang="es-GT" dirty="0"/>
              <a:t>La Confirmación debe enfocar al cristiano hacia el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compromiso de su propia fe </a:t>
            </a:r>
            <a:r>
              <a:rPr lang="es-GT" dirty="0"/>
              <a:t>en la Iglesia.</a:t>
            </a:r>
            <a:endParaRPr lang="es-ES_tradnl" dirty="0"/>
          </a:p>
          <a:p>
            <a:pPr lvl="0"/>
            <a:r>
              <a:rPr lang="es-GT" dirty="0"/>
              <a:t>La Iglesia iluminará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pasos posteriores</a:t>
            </a:r>
            <a:r>
              <a:rPr lang="es-GT" dirty="0"/>
              <a:t>: el matrimonio, la profesión o el ministerio.</a:t>
            </a:r>
            <a:endParaRPr lang="es-ES_tradnl" dirty="0"/>
          </a:p>
          <a:p>
            <a:endParaRPr lang="es-HN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1249" t="14529" r="1249" b="21211"/>
          <a:stretch/>
        </p:blipFill>
        <p:spPr>
          <a:xfrm>
            <a:off x="2779295" y="4102768"/>
            <a:ext cx="6629399" cy="28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343371" cy="87471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s-GT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G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LOS POBRES PROTAGONISTAS DEL CAMINO DE LA IGLESIA</a:t>
            </a:r>
            <a:endParaRPr lang="es-HN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874715"/>
            <a:ext cx="7988968" cy="5983285"/>
          </a:xfr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HN" dirty="0" smtClean="0"/>
              <a:t>                    </a:t>
            </a:r>
            <a:r>
              <a:rPr lang="es-HN" sz="3500" b="1" dirty="0" smtClean="0"/>
              <a:t>CONVERGENCIAS</a:t>
            </a:r>
          </a:p>
          <a:p>
            <a:pPr lvl="0"/>
            <a:r>
              <a:rPr lang="es-GT" dirty="0"/>
              <a:t>Los pobres piden a la Iglesia, no sólo asistencia. También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respeto, acogida y reconocimiento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La opción preferencial por los pobres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nace de Jesús, </a:t>
            </a:r>
            <a:r>
              <a:rPr lang="es-GT" dirty="0"/>
              <a:t>pobre y humilde, amigo de los pobres.</a:t>
            </a:r>
            <a:endParaRPr lang="es-ES_tradnl" dirty="0"/>
          </a:p>
          <a:p>
            <a:pPr lvl="0"/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diversas pobrezas: </a:t>
            </a:r>
            <a:r>
              <a:rPr lang="es-GT" dirty="0"/>
              <a:t>de lo necesario, migrantes, indígenas, víctimas de violencia, mujeres…</a:t>
            </a:r>
            <a:endParaRPr lang="es-ES_tradnl" dirty="0"/>
          </a:p>
          <a:p>
            <a:pPr lvl="0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Pobreza espiritual: </a:t>
            </a:r>
            <a:r>
              <a:rPr lang="es-GT" dirty="0"/>
              <a:t>falta del sentido de la vida, egoísmo, individualismo... </a:t>
            </a:r>
            <a:endParaRPr lang="es-ES_tradnl" dirty="0"/>
          </a:p>
          <a:p>
            <a:pPr lvl="0"/>
            <a:r>
              <a:rPr lang="es-GT" dirty="0"/>
              <a:t>Estar al lado de los pobres significa empeñarse con ellos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también en el cuidado de la Casa </a:t>
            </a:r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común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La Iglesia debe llegar 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causas </a:t>
            </a:r>
            <a:r>
              <a:rPr lang="es-GT" dirty="0"/>
              <a:t>de la pobreza y exclusión: los derechos, denuncia de injusticias.</a:t>
            </a:r>
            <a:endParaRPr lang="es-ES_tradnl" dirty="0"/>
          </a:p>
          <a:p>
            <a:pPr lvl="0"/>
            <a:r>
              <a:rPr lang="es-GT" dirty="0"/>
              <a:t>Los cristianos apuestan por la construcción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bien común y defensa de la dignidad humana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En los pobres, la Iglesia ve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rostro y la carne de Cristo, </a:t>
            </a:r>
            <a:r>
              <a:rPr lang="es-GT" dirty="0"/>
              <a:t>que, siendo rico, se hizo pobre.</a:t>
            </a:r>
            <a:endParaRPr lang="es-ES_tradnl" dirty="0"/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78" y="874715"/>
            <a:ext cx="3931507" cy="59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97842" y="0"/>
            <a:ext cx="5221704" cy="6858000"/>
          </a:xfr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GT" sz="3200" b="1" dirty="0" smtClean="0"/>
              <a:t>PROPUESTAS</a:t>
            </a:r>
          </a:p>
          <a:p>
            <a:r>
              <a:rPr lang="es-GT" dirty="0" smtClean="0"/>
              <a:t>Hay </a:t>
            </a:r>
            <a:r>
              <a:rPr lang="es-GT" dirty="0"/>
              <a:t>que </a:t>
            </a:r>
            <a:r>
              <a:rPr lang="es-GT" dirty="0" err="1" smtClean="0"/>
              <a:t>vo</a:t>
            </a:r>
            <a:r>
              <a:rPr lang="es-HN" dirty="0" err="1" smtClean="0"/>
              <a:t>lver</a:t>
            </a:r>
            <a:r>
              <a:rPr lang="es-HN" dirty="0" smtClean="0"/>
              <a:t> </a:t>
            </a:r>
            <a:r>
              <a:rPr lang="es-GT" dirty="0" smtClean="0"/>
              <a:t>a </a:t>
            </a:r>
            <a:r>
              <a:rPr lang="es-GT" dirty="0"/>
              <a:t>estudiar y poner en práctica la </a:t>
            </a:r>
            <a:r>
              <a:rPr lang="es-G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Doctrina social de la Iglesia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dirty="0"/>
              <a:t>Que el compartir y servir a los pobres sea parte de la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en la Iglesia </a:t>
            </a:r>
            <a:r>
              <a:rPr lang="es-GT" dirty="0"/>
              <a:t>(</a:t>
            </a:r>
            <a:r>
              <a:rPr lang="es-GT" dirty="0" smtClean="0"/>
              <a:t>clero consagrados</a:t>
            </a:r>
            <a:r>
              <a:rPr lang="es-GT" dirty="0"/>
              <a:t>).</a:t>
            </a:r>
            <a:endParaRPr lang="es-ES_tradnl" dirty="0"/>
          </a:p>
          <a:p>
            <a:pPr lvl="0"/>
            <a:r>
              <a:rPr lang="es-GT" dirty="0"/>
              <a:t>Que el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ministerio diaconal </a:t>
            </a:r>
            <a:r>
              <a:rPr lang="es-GT" dirty="0"/>
              <a:t>se oriente más hacia el servicio de los pobres.</a:t>
            </a:r>
            <a:endParaRPr lang="es-ES_tradnl" dirty="0"/>
          </a:p>
          <a:p>
            <a:pPr lvl="0"/>
            <a:r>
              <a:rPr lang="es-GT" dirty="0"/>
              <a:t>Que en la enseñanza y liturgia de la Iglesia se integren temas bíblicos y teológicos </a:t>
            </a:r>
            <a:r>
              <a:rPr lang="es-G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ecología.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HN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20316" y="0"/>
            <a:ext cx="6509083" cy="6858000"/>
          </a:xfrm>
          <a:prstGeom prst="rect">
            <a:avLst/>
          </a:prstGeom>
          <a:solidFill>
            <a:srgbClr val="99FF33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HN" sz="3200" dirty="0" smtClean="0"/>
              <a:t>     </a:t>
            </a:r>
            <a:r>
              <a:rPr lang="es-HN" sz="3200" b="1" dirty="0" smtClean="0"/>
              <a:t>CUESTIONES  A AFRONTAR</a:t>
            </a:r>
          </a:p>
          <a:p>
            <a:pPr lvl="0"/>
            <a:r>
              <a:rPr lang="es-GT" dirty="0"/>
              <a:t> Pecado de considerar a los pobres como “ob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jetos de caridad</a:t>
            </a:r>
            <a:r>
              <a:rPr lang="es-GT" dirty="0"/>
              <a:t>”, no sujetos, el centro de la Iglesia.</a:t>
            </a:r>
            <a:endParaRPr lang="es-ES_tradnl" dirty="0"/>
          </a:p>
          <a:p>
            <a:pPr lvl="0"/>
            <a:r>
              <a:rPr lang="es-GT" dirty="0"/>
              <a:t>La Iglesia será profética en situación de injusticia,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condicionada por ayudas de poderosos.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dirty="0"/>
              <a:t>La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educación, salud y asiste</a:t>
            </a:r>
            <a:r>
              <a:rPr lang="es-GT" dirty="0"/>
              <a:t>ncia social son signo de que la Iglesia  promueve a los pobres.</a:t>
            </a:r>
            <a:endParaRPr lang="es-ES_tradnl" dirty="0"/>
          </a:p>
          <a:p>
            <a:pPr lvl="0"/>
            <a:r>
              <a:rPr lang="es-GT" dirty="0"/>
              <a:t>La Iglesia debe ser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honesta y justa</a:t>
            </a:r>
            <a:r>
              <a:rPr lang="es-GT" dirty="0"/>
              <a:t> en el trato hacia quienes trabajan en sus instituciones.</a:t>
            </a:r>
            <a:endParaRPr lang="es-ES_tradnl" dirty="0"/>
          </a:p>
          <a:p>
            <a:pPr lvl="0"/>
            <a:r>
              <a:rPr lang="es-GT" dirty="0"/>
              <a:t>La Iglesia local ha de ser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solidaria con las Iglesias de otras regiones</a:t>
            </a:r>
            <a:r>
              <a:rPr lang="es-GT" dirty="0"/>
              <a:t>, evitando el asistencialismo.</a:t>
            </a:r>
            <a:endParaRPr lang="es-ES_tradnl" dirty="0"/>
          </a:p>
          <a:p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val="15448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343371" cy="87471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G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LA IGLESIA ES MISIÓN</a:t>
            </a:r>
            <a:endParaRPr lang="es-HN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874715"/>
            <a:ext cx="7988968" cy="598328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HN" dirty="0" smtClean="0"/>
              <a:t>                    </a:t>
            </a:r>
            <a:r>
              <a:rPr lang="es-HN" sz="3500" b="1" dirty="0" smtClean="0"/>
              <a:t>CONVERGENCIAS</a:t>
            </a:r>
          </a:p>
          <a:p>
            <a:pPr lvl="0"/>
            <a:r>
              <a:rPr lang="es-GT" dirty="0"/>
              <a:t>La Iglesia no solo misiona;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ella es misión, </a:t>
            </a:r>
            <a:r>
              <a:rPr lang="es-GT" dirty="0"/>
              <a:t>la recibida de Cristo: anunciar y testimoniar el Evangelio.</a:t>
            </a:r>
            <a:endParaRPr lang="es-ES_tradnl" dirty="0"/>
          </a:p>
          <a:p>
            <a:pPr lvl="0"/>
            <a:r>
              <a:rPr lang="es-GT" dirty="0"/>
              <a:t>Los sacramentos de iniciación cristiana hacen a los discípulos de Jesús,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responsables </a:t>
            </a:r>
            <a:r>
              <a:rPr lang="es-GT" dirty="0"/>
              <a:t>de la misión</a:t>
            </a:r>
            <a:endParaRPr lang="es-ES_tradnl" dirty="0"/>
          </a:p>
          <a:p>
            <a:pPr lvl="0"/>
            <a:r>
              <a:rPr lang="es-GT" dirty="0"/>
              <a:t>La familia, es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primera misionera </a:t>
            </a:r>
            <a:r>
              <a:rPr lang="es-GT" dirty="0"/>
              <a:t>como comunidad de amor y así educadora de la fe.</a:t>
            </a:r>
            <a:endParaRPr lang="es-ES_tradnl" dirty="0"/>
          </a:p>
          <a:p>
            <a:pPr lvl="0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laicos realizan la misión </a:t>
            </a:r>
            <a:r>
              <a:rPr lang="es-GT" dirty="0"/>
              <a:t>en: lo digital, trabajo, economía, política, artes, ciencia y educación.</a:t>
            </a:r>
            <a:endParaRPr lang="es-ES_tradnl" dirty="0"/>
          </a:p>
          <a:p>
            <a:pPr lvl="0"/>
            <a:r>
              <a:rPr lang="es-GT" dirty="0"/>
              <a:t>También los laicos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animan las comunidades cristianas</a:t>
            </a:r>
            <a:r>
              <a:rPr lang="es-GT" dirty="0"/>
              <a:t>, como educadores y animadores de la fe.</a:t>
            </a:r>
            <a:endParaRPr lang="es-ES_tradnl" dirty="0"/>
          </a:p>
          <a:p>
            <a:pPr lvl="0"/>
            <a:r>
              <a:rPr lang="es-GT" dirty="0"/>
              <a:t>La Iglesia debe reconocer y apoyar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diversidad de carismas</a:t>
            </a:r>
            <a:r>
              <a:rPr lang="es-GT" dirty="0"/>
              <a:t>, sin “clericalizarlos”.</a:t>
            </a:r>
            <a:endParaRPr lang="es-ES_tradnl" dirty="0"/>
          </a:p>
          <a:p>
            <a:pPr lvl="0"/>
            <a:r>
              <a:rPr lang="es-GT" dirty="0"/>
              <a:t>Los laicos son también importantes en la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misión </a:t>
            </a:r>
            <a:r>
              <a:rPr lang="es-G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gentes </a:t>
            </a:r>
            <a:r>
              <a:rPr lang="es-GT" dirty="0"/>
              <a:t>de toda la Iglesia.</a:t>
            </a:r>
            <a:endParaRPr lang="es-ES_tradnl" dirty="0"/>
          </a:p>
          <a:p>
            <a:pPr lvl="0"/>
            <a:r>
              <a:rPr lang="es-GT" dirty="0"/>
              <a:t>La misión de la Iglesia se renueva y alimenta en la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celebración comunitaria de la Eucaristía.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8" y="973554"/>
            <a:ext cx="4285859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29399" y="-69574"/>
            <a:ext cx="5390147" cy="3366227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GT" sz="3200" b="1" dirty="0" smtClean="0"/>
              <a:t>PROPUESTAS</a:t>
            </a:r>
          </a:p>
          <a:p>
            <a:pPr lvl="0"/>
            <a:r>
              <a:rPr lang="es-GT" dirty="0"/>
              <a:t>Se ve necesaria más creatividad de ministerios desde las necesidades de las iglesias locales: ministerio para jóvenes, de lector, predicador, para parejas casadas o por casar...</a:t>
            </a:r>
            <a:endParaRPr lang="es-ES_tradnl" dirty="0"/>
          </a:p>
          <a:p>
            <a:pPr lvl="0"/>
            <a:r>
              <a:rPr lang="es-GT" dirty="0"/>
              <a:t>Que las Iglesias locales reconozcan ministerios ya existentes en ellas.</a:t>
            </a:r>
            <a:endParaRPr lang="es-ES_tradnl" dirty="0"/>
          </a:p>
          <a:p>
            <a:pPr marL="0" lv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HN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0" y="0"/>
            <a:ext cx="66293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HN" sz="3200" dirty="0" smtClean="0"/>
              <a:t>     </a:t>
            </a:r>
            <a:r>
              <a:rPr lang="es-HN" sz="3200" b="1" dirty="0" smtClean="0"/>
              <a:t>CUESTIONES  A AFRONTAR</a:t>
            </a:r>
          </a:p>
          <a:p>
            <a:r>
              <a:rPr lang="es-GT" dirty="0" smtClean="0"/>
              <a:t>El estudio </a:t>
            </a:r>
            <a:r>
              <a:rPr lang="es-GT" dirty="0"/>
              <a:t>de los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carismas y ministerios </a:t>
            </a:r>
            <a:r>
              <a:rPr lang="es-GT" dirty="0"/>
              <a:t>con sentido misionero.</a:t>
            </a:r>
            <a:endParaRPr lang="es-ES_tradnl" dirty="0"/>
          </a:p>
          <a:p>
            <a:pPr lvl="0"/>
            <a:r>
              <a:rPr lang="es-GT" dirty="0"/>
              <a:t>Para Vaticano II los laicos santifican realidades temporales;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también al interior de la Iglesia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Hay que reconocer las capacidades d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los discapacitados </a:t>
            </a:r>
            <a:r>
              <a:rPr lang="es-GT" dirty="0"/>
              <a:t>y su aporte a la evangelización.</a:t>
            </a:r>
            <a:endParaRPr lang="es-ES_tradnl" dirty="0"/>
          </a:p>
          <a:p>
            <a:pPr lvl="0"/>
            <a:r>
              <a:rPr lang="es-GT" dirty="0"/>
              <a:t>La pastoral organizada ayudará a hacer surgir,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desarrollarse y aceptar carismas laicales personales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El término “</a:t>
            </a:r>
            <a:r>
              <a:rPr lang="es-GT" i="1" dirty="0"/>
              <a:t>Una Iglesia toda ministerial</a:t>
            </a:r>
            <a:r>
              <a:rPr lang="es-GT" dirty="0"/>
              <a:t>”, es ambiguo.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 aclararse su significado</a:t>
            </a:r>
            <a:r>
              <a:rPr lang="es-GT" dirty="0"/>
              <a:t>.</a:t>
            </a:r>
            <a:endParaRPr lang="es-ES_tradnl" dirty="0"/>
          </a:p>
          <a:p>
            <a:endParaRPr lang="es-HN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42" y="3597966"/>
            <a:ext cx="2502982" cy="31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343371" cy="64604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GT" sz="32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G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LAS MUJERES EN LA VIDA Y MISIÓN DE LA IGLESIA</a:t>
            </a:r>
            <a:endParaRPr lang="es-HN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46043"/>
            <a:ext cx="7988968" cy="6211957"/>
          </a:xfrm>
          <a:solidFill>
            <a:srgbClr val="F54962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HN" dirty="0" smtClean="0"/>
              <a:t>                    </a:t>
            </a:r>
            <a:r>
              <a:rPr lang="es-HN" sz="3500" b="1" dirty="0" smtClean="0"/>
              <a:t>CONVERGENCIAS</a:t>
            </a:r>
          </a:p>
          <a:p>
            <a:pPr lvl="0"/>
            <a:r>
              <a:rPr lang="es-GT" dirty="0"/>
              <a:t>Fuimos creados hombre y mujer, imagen de Dios.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Diferentes, pero con un destino compartido.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dirty="0"/>
              <a:t>En Cristo, mujeres y hombres tenemos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misma dignidad bautismal, </a:t>
            </a:r>
            <a:r>
              <a:rPr lang="es-GT" dirty="0"/>
              <a:t>llamados a la comunión.</a:t>
            </a:r>
            <a:endParaRPr lang="es-ES_tradnl" dirty="0"/>
          </a:p>
          <a:p>
            <a:pPr lvl="0"/>
            <a:r>
              <a:rPr lang="es-GT" dirty="0"/>
              <a:t>En la Asamblea, hemos experimentado la belleza de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reciprocidad,</a:t>
            </a:r>
            <a:r>
              <a:rPr lang="es-GT" dirty="0"/>
              <a:t> aporte de mujeres y hombres.</a:t>
            </a:r>
            <a:endParaRPr lang="es-ES_tradnl" dirty="0"/>
          </a:p>
          <a:p>
            <a:pPr lvl="0"/>
            <a:r>
              <a:rPr lang="es-GT" dirty="0"/>
              <a:t>Las mujeres son l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mayoría en la Iglesia</a:t>
            </a:r>
            <a:r>
              <a:rPr lang="es-GT" dirty="0"/>
              <a:t>: misioneras, consagradas, santas y místicas.</a:t>
            </a:r>
            <a:endParaRPr lang="es-ES_tradnl" dirty="0"/>
          </a:p>
          <a:p>
            <a:pPr lvl="0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María de Nazareth, </a:t>
            </a:r>
            <a:r>
              <a:rPr lang="es-G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mujer </a:t>
            </a:r>
            <a:r>
              <a:rPr lang="es-GT" dirty="0"/>
              <a:t>de fe y Madre de Dios, es fuente de significado para la Iglesia toda.</a:t>
            </a:r>
            <a:endParaRPr lang="es-ES_tradnl" dirty="0"/>
          </a:p>
          <a:p>
            <a:pPr lvl="0"/>
            <a:r>
              <a:rPr lang="es-GT" dirty="0"/>
              <a:t>Muchas mujeres se sienten heridas por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clericalismo, machismo </a:t>
            </a:r>
            <a:r>
              <a:rPr lang="es-GT" dirty="0"/>
              <a:t>de la Iglesia que ha de convertirse. </a:t>
            </a:r>
            <a:endParaRPr lang="es-ES_tradnl" dirty="0"/>
          </a:p>
          <a:p>
            <a:pPr lvl="0"/>
            <a:r>
              <a:rPr lang="es-GT" dirty="0"/>
              <a:t>Si no hay </a:t>
            </a:r>
            <a:r>
              <a:rPr lang="es-GT" b="1" dirty="0"/>
              <a:t>dignidad y justicia en estas relaciones, </a:t>
            </a:r>
            <a:r>
              <a:rPr lang="es-GT" dirty="0"/>
              <a:t>el mensaje de la Iglesia pierde credibilidad.</a:t>
            </a:r>
            <a:endParaRPr lang="es-ES_tradnl" dirty="0"/>
          </a:p>
          <a:p>
            <a:pPr lvl="0"/>
            <a:r>
              <a:rPr lang="es-GT" dirty="0"/>
              <a:t>La mujer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es “un problema” </a:t>
            </a:r>
            <a:r>
              <a:rPr lang="es-GT" dirty="0"/>
              <a:t>en la Iglesia. Hombres y mujeres somos parte del mismo plan.</a:t>
            </a:r>
            <a:endParaRPr lang="es-ES_tradnl" dirty="0"/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257" y="646043"/>
            <a:ext cx="3981033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29399" y="-1"/>
            <a:ext cx="5562601" cy="7076661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GT" sz="3800" b="1" dirty="0" smtClean="0"/>
              <a:t>PROPUESTAS</a:t>
            </a:r>
          </a:p>
          <a:p>
            <a:pPr lvl="0"/>
            <a:r>
              <a:rPr lang="es-GT" dirty="0"/>
              <a:t>Las Iglesias locales deben ampliar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escucha de mujeres </a:t>
            </a:r>
            <a:r>
              <a:rPr lang="es-GT" dirty="0"/>
              <a:t> que están más marginadas,</a:t>
            </a:r>
            <a:endParaRPr lang="es-ES_tradnl" dirty="0"/>
          </a:p>
          <a:p>
            <a:pPr lvl="0"/>
            <a:r>
              <a:rPr lang="es-GT" dirty="0"/>
              <a:t>Urge que las mujeres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participen en los procesos de decisión </a:t>
            </a:r>
            <a:r>
              <a:rPr lang="es-GT" dirty="0"/>
              <a:t>y asuman roles de responsabilidad.</a:t>
            </a:r>
            <a:endParaRPr lang="es-ES_tradnl" dirty="0"/>
          </a:p>
          <a:p>
            <a:pPr lvl="0"/>
            <a:r>
              <a:rPr lang="es-GT" dirty="0"/>
              <a:t>Que siga adelante la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investigación teológica </a:t>
            </a:r>
            <a:r>
              <a:rPr lang="es-GT" dirty="0"/>
              <a:t>y pastoral sobre el diaconado de la mujer</a:t>
            </a:r>
            <a:endParaRPr lang="es-ES_tradnl" dirty="0"/>
          </a:p>
          <a:p>
            <a:pPr lvl="0"/>
            <a:r>
              <a:rPr lang="es-GT" dirty="0"/>
              <a:t>Resuélvanse casos de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discriminación laboral femenina </a:t>
            </a:r>
            <a:r>
              <a:rPr lang="es-GT" dirty="0"/>
              <a:t>en la Iglesia; no son mano de obra barata.</a:t>
            </a:r>
            <a:endParaRPr lang="es-ES_tradnl" dirty="0"/>
          </a:p>
          <a:p>
            <a:pPr lvl="0"/>
            <a:r>
              <a:rPr lang="es-GT" dirty="0"/>
              <a:t>Amplíese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 de las mujeres a programas de formación y estudios </a:t>
            </a:r>
            <a:r>
              <a:rPr lang="es-GT" dirty="0"/>
              <a:t>teológicos (Seminarios). </a:t>
            </a:r>
            <a:endParaRPr lang="es-ES_tradnl" dirty="0"/>
          </a:p>
          <a:p>
            <a:pPr lvl="0"/>
            <a:r>
              <a:rPr lang="es-GT" dirty="0"/>
              <a:t>Que los textos litúrgicos y los documentos de la Iglesia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usen un lenguaje inclusivo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dirty="0"/>
              <a:t>Que mujeres, adecuadamente preparadas, puedan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jueces en todos los procesos canónicos.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HN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" y="0"/>
            <a:ext cx="6539948" cy="26438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HN" sz="3200" dirty="0" smtClean="0"/>
              <a:t>     </a:t>
            </a:r>
            <a:r>
              <a:rPr lang="es-HN" sz="3200" b="1" dirty="0" smtClean="0"/>
              <a:t>CUESTIONES  A AFRONTAR</a:t>
            </a:r>
          </a:p>
          <a:p>
            <a:pPr lvl="0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Reconocer y valorar </a:t>
            </a:r>
            <a:r>
              <a:rPr lang="es-GT" dirty="0"/>
              <a:t>el aporte de las mujeres a la Iglesia; darles más cargos y tareas.</a:t>
            </a:r>
            <a:endParaRPr lang="es-ES_tradnl" dirty="0"/>
          </a:p>
          <a:p>
            <a:pPr lvl="0"/>
            <a:r>
              <a:rPr lang="es-GT" dirty="0"/>
              <a:t>Hay diversas posturas acerca del acceso de las mujeres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ministerio diaconal</a:t>
            </a:r>
            <a:r>
              <a:rPr lang="es-GT" dirty="0"/>
              <a:t>. </a:t>
            </a:r>
            <a:endParaRPr lang="es-ES_tradnl" dirty="0"/>
          </a:p>
          <a:p>
            <a:pPr lvl="0"/>
            <a:r>
              <a:rPr lang="es-GT" dirty="0"/>
              <a:t>El debate se conecta con  la reflexión sobre la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teología del diaconado</a:t>
            </a:r>
            <a:r>
              <a:rPr lang="es-GT" dirty="0" smtClean="0"/>
              <a:t>.</a:t>
            </a:r>
            <a:endParaRPr lang="es-ES_tradnl" dirty="0"/>
          </a:p>
          <a:p>
            <a:endParaRPr lang="es-HN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9" y="2693120"/>
            <a:ext cx="6430620" cy="416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343371" cy="64604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G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12. EL OBISPO EN LA COMUNIÓN ECLESIAL</a:t>
            </a:r>
            <a:endParaRPr lang="es-HN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646043"/>
            <a:ext cx="7394712" cy="6211957"/>
          </a:xfrm>
          <a:solidFill>
            <a:srgbClr val="68D6A7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dirty="0" smtClean="0"/>
              <a:t>                    </a:t>
            </a:r>
            <a:r>
              <a:rPr lang="es-HN" sz="3500" b="1" dirty="0" smtClean="0"/>
              <a:t>CONVERGENCIAS</a:t>
            </a:r>
          </a:p>
          <a:p>
            <a:pPr lvl="0"/>
            <a:r>
              <a:rPr lang="es-GT" dirty="0"/>
              <a:t>Los Obispos sirven 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comunión entre </a:t>
            </a:r>
            <a:r>
              <a:rPr lang="es-GT" dirty="0"/>
              <a:t>Iglesia local y el resto, presbíteros, </a:t>
            </a:r>
            <a:r>
              <a:rPr lang="es-GT" dirty="0" smtClean="0"/>
              <a:t>consagrados, Roma</a:t>
            </a:r>
            <a:r>
              <a:rPr lang="es-GT" dirty="0"/>
              <a:t>.</a:t>
            </a:r>
            <a:endParaRPr lang="es-ES_tradnl" dirty="0"/>
          </a:p>
          <a:p>
            <a:pPr lvl="0"/>
            <a:r>
              <a:rPr lang="es-GT" dirty="0"/>
              <a:t>El Obispo es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responsable del anuncio del Evangelio y liturgia</a:t>
            </a:r>
            <a:r>
              <a:rPr lang="es-GT" dirty="0"/>
              <a:t>. Coordina los diversos carismas.</a:t>
            </a:r>
            <a:endParaRPr lang="es-ES_tradnl" dirty="0"/>
          </a:p>
          <a:p>
            <a:pPr lvl="0"/>
            <a:r>
              <a:rPr lang="es-GT" dirty="0"/>
              <a:t>Su papel en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animar el proceso sinodal </a:t>
            </a:r>
            <a:r>
              <a:rPr lang="es-GT" dirty="0"/>
              <a:t>en la Iglesia local, promoviendo la circularidad entre todos.</a:t>
            </a:r>
            <a:endParaRPr lang="es-ES_tradnl" dirty="0"/>
          </a:p>
          <a:p>
            <a:pPr lvl="0"/>
            <a:r>
              <a:rPr lang="es-GT" dirty="0"/>
              <a:t>Es el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de todos</a:t>
            </a:r>
            <a:r>
              <a:rPr lang="es-GT" dirty="0"/>
              <a:t>. Pero en sociedades secularizadas, no es una autoridad civil.</a:t>
            </a:r>
            <a:endParaRPr lang="es-ES_tradnl" dirty="0"/>
          </a:p>
          <a:p>
            <a:r>
              <a:rPr lang="es-GT" dirty="0"/>
              <a:t>Contando con su fragilidad, el Obispo cultivará una auténtica </a:t>
            </a:r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cercanía con su presbiterio</a:t>
            </a:r>
            <a:endParaRPr lang="es-H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87" y="928311"/>
            <a:ext cx="5098463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"/>
            <a:ext cx="6209414" cy="6624084"/>
          </a:xfrm>
          <a:solidFill>
            <a:srgbClr val="FF66CC"/>
          </a:solidFill>
        </p:spPr>
        <p:txBody>
          <a:bodyPr>
            <a:normAutofit fontScale="92500" lnSpcReduction="20000"/>
          </a:bodyPr>
          <a:lstStyle/>
          <a:p>
            <a:r>
              <a:rPr lang="es-SV" b="1" dirty="0" smtClean="0"/>
              <a:t>Nos </a:t>
            </a:r>
            <a:r>
              <a:rPr lang="es-SV" b="1" dirty="0"/>
              <a:t>ocupamos de </a:t>
            </a:r>
            <a:r>
              <a:rPr lang="es-SV" b="1" u="sng" dirty="0"/>
              <a:t>la fase </a:t>
            </a:r>
            <a:r>
              <a:rPr lang="es-SV" b="1" u="sng" dirty="0" smtClean="0"/>
              <a:t>final: </a:t>
            </a:r>
            <a:r>
              <a:rPr lang="es-SV" b="1" dirty="0" smtClean="0"/>
              <a:t>Octubre 2023, tras las </a:t>
            </a:r>
            <a:r>
              <a:rPr lang="es-SV" b="1" dirty="0"/>
              <a:t>Asambleas </a:t>
            </a:r>
            <a:r>
              <a:rPr lang="es-SV" b="1" dirty="0" smtClean="0"/>
              <a:t>de Continentes</a:t>
            </a:r>
            <a:r>
              <a:rPr lang="es-SV" b="1" dirty="0"/>
              <a:t>. </a:t>
            </a:r>
            <a:endParaRPr lang="es-SV" b="1" dirty="0" smtClean="0"/>
          </a:p>
          <a:p>
            <a:r>
              <a:rPr lang="es-SV" b="1" dirty="0" smtClean="0"/>
              <a:t>La </a:t>
            </a:r>
            <a:r>
              <a:rPr lang="es-SV" b="1" dirty="0"/>
              <a:t>fase final se llevó a cabo en </a:t>
            </a:r>
            <a:r>
              <a:rPr lang="es-SV" b="1" u="sng" dirty="0"/>
              <a:t>dos </a:t>
            </a:r>
            <a:r>
              <a:rPr lang="es-SV" b="1" u="sng" dirty="0" smtClean="0"/>
              <a:t>etapas</a:t>
            </a:r>
            <a:r>
              <a:rPr lang="es-SV" b="1" dirty="0" smtClean="0"/>
              <a:t>, </a:t>
            </a:r>
            <a:r>
              <a:rPr lang="es-SV" b="1" dirty="0"/>
              <a:t>dos Asambleas, </a:t>
            </a:r>
            <a:r>
              <a:rPr lang="es-SV" b="1" dirty="0" smtClean="0"/>
              <a:t>en </a:t>
            </a:r>
            <a:r>
              <a:rPr lang="es-SV" b="1" dirty="0"/>
              <a:t>Roma. </a:t>
            </a:r>
            <a:r>
              <a:rPr lang="es-SV" b="1" dirty="0" smtClean="0"/>
              <a:t>La 1ª Asamblea General, </a:t>
            </a:r>
            <a:r>
              <a:rPr lang="es-SV" b="1" dirty="0"/>
              <a:t>4 al 29 de Octubre </a:t>
            </a:r>
            <a:r>
              <a:rPr lang="es-SV" b="1" dirty="0" smtClean="0"/>
              <a:t>2023</a:t>
            </a:r>
            <a:r>
              <a:rPr lang="es-SV" b="1" dirty="0"/>
              <a:t>. </a:t>
            </a:r>
            <a:endParaRPr lang="es-SV" b="1" dirty="0" smtClean="0"/>
          </a:p>
          <a:p>
            <a:r>
              <a:rPr lang="es-SV" b="1" dirty="0" smtClean="0"/>
              <a:t>La </a:t>
            </a:r>
            <a:r>
              <a:rPr lang="es-SV" b="1" dirty="0"/>
              <a:t>Asamblea estaba conformada por 363 miembros con derecho a voto, el 25% de ellos Obispos (43 de África, 47 de América, 25 de Asia, 48 de Europa, 5 de Oceanía</a:t>
            </a:r>
            <a:r>
              <a:rPr lang="es-SV" b="1" dirty="0" smtClean="0"/>
              <a:t>).</a:t>
            </a:r>
          </a:p>
          <a:p>
            <a:r>
              <a:rPr lang="es-SV" b="1" dirty="0" smtClean="0"/>
              <a:t>Además </a:t>
            </a:r>
            <a:r>
              <a:rPr lang="es-SV" b="1" dirty="0"/>
              <a:t>asistieron otros 50 participantes nombrados por el Papa, 16 del Consejo del Sínodo y el resto, invitados expertos, facilitadores y Delegados fraternos. </a:t>
            </a:r>
            <a:endParaRPr lang="es-ES_tradnl" b="1" dirty="0"/>
          </a:p>
          <a:p>
            <a:r>
              <a:rPr lang="es-SV" b="1" dirty="0" smtClean="0"/>
              <a:t>En </a:t>
            </a:r>
            <a:r>
              <a:rPr lang="es-SV" b="1" dirty="0"/>
              <a:t>el caso de Honduras, asistieron a esta 1ª Asamblea tres personas: Mons. Óscar Rodríguez, Coordinador del Consejo de Cardenales, Mons. J. Vicente </a:t>
            </a:r>
            <a:r>
              <a:rPr lang="es-SV" b="1" dirty="0" err="1"/>
              <a:t>Nácher</a:t>
            </a:r>
            <a:r>
              <a:rPr lang="es-SV" b="1" dirty="0"/>
              <a:t>, Arzobispo de Tegucigalpa y la Hna. María Suyapa Cacho, Religiosa, Hija de la Caridad (La Ceiba).</a:t>
            </a:r>
            <a:endParaRPr lang="es-ES_tradnl" b="1" dirty="0"/>
          </a:p>
        </p:txBody>
      </p:sp>
      <p:pic>
        <p:nvPicPr>
          <p:cNvPr id="307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t="15256" r="20343" b="13728"/>
          <a:stretch/>
        </p:blipFill>
        <p:spPr bwMode="auto">
          <a:xfrm>
            <a:off x="6540580" y="1221097"/>
            <a:ext cx="5250928" cy="41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70983" y="-1"/>
            <a:ext cx="5821017" cy="3220279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s-GT" sz="7800" b="1" dirty="0" smtClean="0"/>
              <a:t>PROPUESTAS</a:t>
            </a:r>
          </a:p>
          <a:p>
            <a:pPr lvl="0"/>
            <a:r>
              <a:rPr lang="es-GT" sz="5500" dirty="0"/>
              <a:t>Definir, estructuras y procesos de verificación regular de la </a:t>
            </a:r>
            <a:r>
              <a:rPr lang="es-GT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tarea del Obispo</a:t>
            </a:r>
            <a:r>
              <a:rPr lang="es-GT" sz="5500" dirty="0"/>
              <a:t>. </a:t>
            </a:r>
            <a:endParaRPr lang="es-ES_tradnl" sz="5500" dirty="0"/>
          </a:p>
          <a:p>
            <a:pPr lvl="0"/>
            <a:r>
              <a:rPr lang="es-GT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Obligatorios: </a:t>
            </a:r>
            <a:r>
              <a:rPr lang="es-GT" sz="5500" dirty="0"/>
              <a:t>Consejo episcopal, Consejo pastoral diocesano y los organismos diocesanos.</a:t>
            </a:r>
            <a:endParaRPr lang="es-ES_tradnl" sz="5500" dirty="0"/>
          </a:p>
          <a:p>
            <a:pPr lvl="0"/>
            <a:r>
              <a:rPr lang="es-GT" sz="5500" dirty="0"/>
              <a:t>Revisar modo </a:t>
            </a:r>
            <a:r>
              <a:rPr lang="es-GT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elección Obispos</a:t>
            </a:r>
            <a:r>
              <a:rPr lang="es-GT" sz="5500" dirty="0"/>
              <a:t>: Nuncio + Conferencia Episcopal + Pueblo de Dios.</a:t>
            </a:r>
            <a:endParaRPr lang="es-ES_tradnl" sz="5500" dirty="0"/>
          </a:p>
          <a:p>
            <a:pPr lvl="0"/>
            <a:r>
              <a:rPr lang="es-GT" sz="5500" dirty="0"/>
              <a:t>Repensar el funcionamiento de las Metrópolis, Provincias eclesiásticas y de las </a:t>
            </a:r>
            <a:r>
              <a:rPr lang="es-GT" sz="5500" dirty="0" smtClean="0"/>
              <a:t>Regiones</a:t>
            </a:r>
            <a:endParaRPr lang="es-ES_tradnl" sz="55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" y="0"/>
            <a:ext cx="6370982" cy="32202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HN" sz="3300" dirty="0" smtClean="0"/>
              <a:t>        </a:t>
            </a:r>
            <a:r>
              <a:rPr lang="es-HN" sz="3300" b="1" dirty="0" smtClean="0"/>
              <a:t>CUESTIONES  A AFRONTAR</a:t>
            </a:r>
          </a:p>
          <a:p>
            <a:pPr lvl="0"/>
            <a:r>
              <a:rPr lang="es-GT" sz="2600" dirty="0"/>
              <a:t>Teológicamente hay que estudiar más la </a:t>
            </a:r>
            <a:r>
              <a:rPr lang="es-G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reciprocidad entre el Obispo y la Iglesia local. </a:t>
            </a:r>
            <a:endParaRPr lang="es-ES_tradn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GT" sz="2600" dirty="0"/>
              <a:t>Profundizar más la relación entre </a:t>
            </a:r>
            <a:r>
              <a:rPr lang="es-G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sacramento del Orden y jurisdicción</a:t>
            </a:r>
            <a:r>
              <a:rPr lang="es-GT" sz="2600" dirty="0"/>
              <a:t> según </a:t>
            </a:r>
            <a:r>
              <a:rPr lang="es-GT" sz="2600" i="1" dirty="0"/>
              <a:t>Lumen Gentium.</a:t>
            </a:r>
            <a:endParaRPr lang="es-ES_tradnl" sz="2600" dirty="0"/>
          </a:p>
          <a:p>
            <a:pPr lvl="0"/>
            <a:r>
              <a:rPr lang="es-GT" sz="2600" dirty="0"/>
              <a:t>Analizar más la relación entre </a:t>
            </a:r>
            <a:r>
              <a:rPr lang="es-G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colegialidad y diversidad de visiones</a:t>
            </a:r>
            <a:r>
              <a:rPr lang="es-GT" sz="2600" dirty="0"/>
              <a:t> teológicas y pastorales.</a:t>
            </a:r>
            <a:endParaRPr lang="es-ES_tradnl" sz="2600" dirty="0"/>
          </a:p>
          <a:p>
            <a:pPr lvl="0"/>
            <a:r>
              <a:rPr lang="es-GT" sz="2600" dirty="0"/>
              <a:t>La dificultad de ser </a:t>
            </a:r>
            <a:r>
              <a:rPr lang="es-G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y juez </a:t>
            </a:r>
            <a:r>
              <a:rPr lang="es-GT" sz="2600" dirty="0"/>
              <a:t>en asuntos relacionados con abusos y tutela de menores</a:t>
            </a:r>
            <a:r>
              <a:rPr lang="es-GT" dirty="0"/>
              <a:t>.</a:t>
            </a:r>
            <a:endParaRPr lang="es-ES_tradnl" dirty="0"/>
          </a:p>
          <a:p>
            <a:endParaRPr lang="es-HN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77" y="3260035"/>
            <a:ext cx="9883984" cy="359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pw/AP1GczNQZT4VghpLiHsknrqPOsnmfapEA2rs-Rucld81sRQRu4vsjwkN22DTjn_NVj0JB3XhJsDFM6ty27r1tuMyDJ-r11N1ERY6wyPiRQujztCjoWXsoa7DAw6dN1WK5jcV_YWNECAllsuQjkjW5PtmjMpR=w911-h607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" y="-52500"/>
            <a:ext cx="12192000" cy="812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 una Iglesia sinodal, el modo es superior al contenido - Observatorio  Latinoamericano de la Sinoda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963" y="-102742"/>
            <a:ext cx="12983146" cy="730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6243" y="6166883"/>
            <a:ext cx="4500081" cy="691117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s-MX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  <a:endParaRPr lang="es-H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4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"/>
          </a:xfrm>
          <a:solidFill>
            <a:srgbClr val="66FF33"/>
          </a:solidFill>
        </p:spPr>
        <p:txBody>
          <a:bodyPr>
            <a:normAutofit/>
          </a:bodyPr>
          <a:lstStyle/>
          <a:p>
            <a:pPr algn="ctr"/>
            <a:r>
              <a:rPr 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¿En qué etapa estamos dentro del proceso sinodal?</a:t>
            </a:r>
            <a:endParaRPr lang="es-ES_trad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361" t="11723" r="30128" b="10844"/>
          <a:stretch/>
        </p:blipFill>
        <p:spPr>
          <a:xfrm>
            <a:off x="-142875" y="557213"/>
            <a:ext cx="12334874" cy="63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72866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Comisión Preparatoria de la </a:t>
            </a:r>
            <a:r>
              <a:rPr lang="es-MX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XVIª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Asamblea </a:t>
            </a:r>
            <a:r>
              <a:rPr lang="es-MX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Sínodal</a:t>
            </a:r>
            <a:endParaRPr lang="es-H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48586"/>
            <a:ext cx="12089606" cy="6209413"/>
          </a:xfrm>
          <a:solidFill>
            <a:srgbClr val="66FF33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1800" b="1" dirty="0" smtClean="0"/>
              <a:t>P. Giacomo </a:t>
            </a:r>
            <a:r>
              <a:rPr lang="es-HN" sz="1800" b="1" dirty="0"/>
              <a:t>Costa, SJ </a:t>
            </a:r>
            <a:r>
              <a:rPr lang="es-HN" sz="1800" b="1" dirty="0" smtClean="0"/>
              <a:t>(Coord.)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1800" b="1" dirty="0" smtClean="0"/>
              <a:t>Escritor, Roma</a:t>
            </a:r>
            <a:endParaRPr lang="es-HN" sz="1800" b="1" dirty="0"/>
          </a:p>
          <a:p>
            <a:pPr marL="0" indent="0">
              <a:buNone/>
            </a:pPr>
            <a:r>
              <a:rPr lang="es-HN" sz="1800" dirty="0"/>
              <a:t> </a:t>
            </a:r>
            <a:r>
              <a:rPr lang="es-HN" sz="1800" dirty="0" smtClean="0"/>
              <a:t>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1800" dirty="0"/>
              <a:t> </a:t>
            </a:r>
            <a:r>
              <a:rPr lang="es-HN" sz="1800" dirty="0" smtClean="0"/>
              <a:t>                                                                                                        </a:t>
            </a:r>
            <a:r>
              <a:rPr lang="es-HN" sz="2000" b="1" dirty="0" smtClean="0"/>
              <a:t>Mons</a:t>
            </a:r>
            <a:r>
              <a:rPr lang="es-HN" sz="2000" b="1" dirty="0"/>
              <a:t>. Timothy John </a:t>
            </a:r>
            <a:endParaRPr lang="es-HN" sz="20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2000" b="1" dirty="0"/>
              <a:t> </a:t>
            </a:r>
            <a:r>
              <a:rPr lang="es-HN" sz="2000" b="1" dirty="0" smtClean="0"/>
              <a:t>                                                                                             </a:t>
            </a:r>
            <a:r>
              <a:rPr lang="es-HN" sz="2000" b="1" dirty="0" err="1" smtClean="0"/>
              <a:t>Costelloe</a:t>
            </a:r>
            <a:r>
              <a:rPr lang="es-HN" sz="2000" b="1" dirty="0"/>
              <a:t>, </a:t>
            </a:r>
            <a:r>
              <a:rPr lang="es-HN" sz="2000" b="1" dirty="0" smtClean="0"/>
              <a:t>SDB Obispo Australia</a:t>
            </a:r>
          </a:p>
          <a:p>
            <a:endParaRPr lang="es-HN" sz="1800" dirty="0"/>
          </a:p>
          <a:p>
            <a:pPr marL="0" indent="0">
              <a:buNone/>
            </a:pPr>
            <a:r>
              <a:rPr lang="es-HN" sz="1800" dirty="0" smtClean="0"/>
              <a:t>                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1800" dirty="0" smtClean="0"/>
              <a:t>                                                       </a:t>
            </a:r>
            <a:r>
              <a:rPr lang="es-HN" sz="1800" b="1" dirty="0" smtClean="0"/>
              <a:t>Mons</a:t>
            </a:r>
            <a:r>
              <a:rPr lang="es-HN" sz="1800" b="1" dirty="0" smtClean="0"/>
              <a:t>. Daniel E. Flores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1800" b="1" dirty="0" smtClean="0"/>
              <a:t>                                                       </a:t>
            </a:r>
            <a:r>
              <a:rPr lang="es-HN" sz="1800" b="1" dirty="0" smtClean="0"/>
              <a:t>        </a:t>
            </a:r>
            <a:r>
              <a:rPr lang="es-HN" sz="1800" b="1" dirty="0" smtClean="0"/>
              <a:t>Obispo Texas</a:t>
            </a:r>
            <a:r>
              <a:rPr lang="es-HN" sz="1800" dirty="0" smtClean="0"/>
              <a:t>.</a:t>
            </a:r>
          </a:p>
          <a:p>
            <a:endParaRPr lang="es-MX" sz="1800" dirty="0" smtClean="0"/>
          </a:p>
          <a:p>
            <a:endParaRPr lang="es-MX" sz="1800" dirty="0"/>
          </a:p>
          <a:p>
            <a:endParaRPr lang="es-HN" sz="1800" dirty="0"/>
          </a:p>
          <a:p>
            <a:pPr marL="0" indent="0">
              <a:buNone/>
            </a:pPr>
            <a:r>
              <a:rPr lang="es-HN" sz="1800" dirty="0" smtClean="0"/>
              <a:t>                                                                                                              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1800" b="1" dirty="0" smtClean="0"/>
              <a:t>Sor </a:t>
            </a:r>
            <a:r>
              <a:rPr lang="es-HN" sz="1800" b="1" dirty="0" err="1"/>
              <a:t>Shizue</a:t>
            </a:r>
            <a:r>
              <a:rPr lang="es-HN" sz="1800" b="1" dirty="0"/>
              <a:t> </a:t>
            </a:r>
            <a:r>
              <a:rPr lang="es-HN" sz="1800" b="1" dirty="0" err="1"/>
              <a:t>Hirota</a:t>
            </a:r>
            <a:r>
              <a:rPr lang="es-HN" sz="1800" b="1" dirty="0"/>
              <a:t>, </a:t>
            </a:r>
            <a:r>
              <a:rPr lang="es-HN" sz="1800" b="1" dirty="0" smtClean="0"/>
              <a:t>MMB.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HN" sz="1800" b="1" dirty="0" smtClean="0"/>
              <a:t>Religiosa, Japón. </a:t>
            </a:r>
          </a:p>
          <a:p>
            <a:pPr marL="0" indent="0">
              <a:buNone/>
            </a:pPr>
            <a:r>
              <a:rPr lang="es-MX" sz="1800" dirty="0" smtClean="0"/>
              <a:t>                                                                                                   	</a:t>
            </a:r>
            <a:endParaRPr lang="es-HN" sz="1800" dirty="0"/>
          </a:p>
          <a:p>
            <a:pPr marL="0" indent="0">
              <a:buNone/>
            </a:pPr>
            <a:endParaRPr lang="es-HN" sz="1800" dirty="0"/>
          </a:p>
        </p:txBody>
      </p:sp>
      <p:pic>
        <p:nvPicPr>
          <p:cNvPr id="1026" name="Picture 2" descr="Vaticano – Monseñor Costelloe, SDB, entre los miembros de la Comisión Preparatoria de la XVI Asamblea General Ordinaria del Sínodo de los Obisp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15332" r="35852"/>
          <a:stretch/>
        </p:blipFill>
        <p:spPr bwMode="auto">
          <a:xfrm>
            <a:off x="9067399" y="758927"/>
            <a:ext cx="1712304" cy="16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sgr. Tomasz Trafny 特拉夫尼蒙席 (@MonsignorTrafny) / 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02" y="4857138"/>
            <a:ext cx="1747622" cy="17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denal Jean-Claude Hollerich - archivos - El Grand Contin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0" t="13289" r="10832"/>
          <a:stretch/>
        </p:blipFill>
        <p:spPr bwMode="auto">
          <a:xfrm>
            <a:off x="7648174" y="4898871"/>
            <a:ext cx="1412297" cy="17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teologiavalencia.es/wp-content/uploads/2018/03/Web-Dario-Vital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3" t="9807" r="39393" b="22825"/>
          <a:stretch/>
        </p:blipFill>
        <p:spPr bwMode="auto">
          <a:xfrm>
            <a:off x="5327007" y="2769758"/>
            <a:ext cx="1907130" cy="195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icmc.net/wp-content/uploads/2020/03/h-e-bishop-lucio-andrice-muandula-3-770x5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 r="27122" b="12458"/>
          <a:stretch/>
        </p:blipFill>
        <p:spPr bwMode="auto">
          <a:xfrm>
            <a:off x="8727230" y="2898871"/>
            <a:ext cx="1623759" cy="2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25891" r="21979" b="15449"/>
          <a:stretch/>
        </p:blipFill>
        <p:spPr>
          <a:xfrm>
            <a:off x="2881424" y="728663"/>
            <a:ext cx="1892024" cy="204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36302"/>
            <a:ext cx="2759241" cy="1532912"/>
          </a:xfrm>
          <a:prstGeom prst="rect">
            <a:avLst/>
          </a:prstGeom>
        </p:spPr>
      </p:pic>
      <p:pic>
        <p:nvPicPr>
          <p:cNvPr id="15" name="Imagen 14" descr="Filo Shizue Hirota, ayer en la sede romana de su congregación.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21" y="4169214"/>
            <a:ext cx="1602068" cy="150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7283303" y="3179135"/>
            <a:ext cx="13290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b="1" dirty="0"/>
              <a:t>Prof. </a:t>
            </a:r>
            <a:r>
              <a:rPr lang="es-HN" b="1" dirty="0" err="1"/>
              <a:t>Dario</a:t>
            </a:r>
            <a:r>
              <a:rPr lang="es-HN" b="1" dirty="0"/>
              <a:t> </a:t>
            </a:r>
            <a:r>
              <a:rPr lang="es-HN" b="1" dirty="0" err="1"/>
              <a:t>Vitali</a:t>
            </a:r>
            <a:r>
              <a:rPr lang="es-HN" b="1" dirty="0" smtClean="0"/>
              <a:t>.</a:t>
            </a:r>
          </a:p>
          <a:p>
            <a:r>
              <a:rPr lang="es-HN" b="1" dirty="0" smtClean="0"/>
              <a:t>Univ. Gregoriana, Roma</a:t>
            </a:r>
            <a:endParaRPr lang="es-HN" b="1" dirty="0"/>
          </a:p>
        </p:txBody>
      </p:sp>
      <p:sp>
        <p:nvSpPr>
          <p:cNvPr id="16" name="Rectángulo 15"/>
          <p:cNvSpPr/>
          <p:nvPr/>
        </p:nvSpPr>
        <p:spPr>
          <a:xfrm flipH="1">
            <a:off x="10426415" y="2917799"/>
            <a:ext cx="1560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b="1" dirty="0"/>
              <a:t>Mons. Lucio A. </a:t>
            </a:r>
            <a:r>
              <a:rPr lang="es-HN" b="1" dirty="0" err="1" smtClean="0"/>
              <a:t>Muandula</a:t>
            </a:r>
            <a:endParaRPr lang="es-HN" b="1" dirty="0" smtClean="0"/>
          </a:p>
          <a:p>
            <a:r>
              <a:rPr lang="es-HN" b="1" dirty="0" smtClean="0"/>
              <a:t>Obispo Mozambique</a:t>
            </a:r>
            <a:endParaRPr lang="es-HN" b="1" dirty="0"/>
          </a:p>
        </p:txBody>
      </p:sp>
      <p:sp>
        <p:nvSpPr>
          <p:cNvPr id="17" name="Rectángulo 16"/>
          <p:cNvSpPr/>
          <p:nvPr/>
        </p:nvSpPr>
        <p:spPr>
          <a:xfrm>
            <a:off x="9218429" y="5730949"/>
            <a:ext cx="2768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b="1" dirty="0"/>
              <a:t>Card. J. Claude </a:t>
            </a:r>
            <a:r>
              <a:rPr lang="es-HN" b="1" dirty="0" err="1" smtClean="0"/>
              <a:t>Hollerich</a:t>
            </a:r>
            <a:r>
              <a:rPr lang="es-HN" b="1" dirty="0" smtClean="0"/>
              <a:t>, SJ, Luxemburgo. </a:t>
            </a:r>
            <a:r>
              <a:rPr lang="es-HN" b="1" dirty="0"/>
              <a:t>(Relator)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65544" y="6084770"/>
            <a:ext cx="6517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b="1" dirty="0" smtClean="0"/>
              <a:t>Mons</a:t>
            </a:r>
            <a:r>
              <a:rPr lang="es-HN" b="1" dirty="0"/>
              <a:t>. </a:t>
            </a:r>
            <a:r>
              <a:rPr lang="es-HN" b="1" dirty="0" err="1"/>
              <a:t>Tomasz</a:t>
            </a:r>
            <a:r>
              <a:rPr lang="es-HN" b="1" dirty="0"/>
              <a:t> </a:t>
            </a:r>
            <a:r>
              <a:rPr lang="es-HN" b="1" dirty="0" err="1"/>
              <a:t>Trafny</a:t>
            </a:r>
            <a:r>
              <a:rPr lang="es-HN" b="1" dirty="0"/>
              <a:t> (secretario</a:t>
            </a:r>
            <a:r>
              <a:rPr lang="es-HN" b="1" dirty="0" smtClean="0"/>
              <a:t>)</a:t>
            </a:r>
          </a:p>
          <a:p>
            <a:r>
              <a:rPr lang="es-HN" b="1" dirty="0" smtClean="0"/>
              <a:t>Consejo Pont. Cultura.</a:t>
            </a:r>
            <a:endParaRPr lang="es-HN" b="1" dirty="0"/>
          </a:p>
        </p:txBody>
      </p:sp>
    </p:spTree>
    <p:extLst>
      <p:ext uri="{BB962C8B-B14F-4D97-AF65-F5344CB8AC3E}">
        <p14:creationId xmlns:p14="http://schemas.microsoft.com/office/powerpoint/2010/main" val="15826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www.synod.va/content/dam/synod/common/phases/universal-stage/infographics/method/Infografia-IL-ES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2" r="53678" b="42191"/>
          <a:stretch/>
        </p:blipFill>
        <p:spPr bwMode="auto">
          <a:xfrm>
            <a:off x="0" y="-336176"/>
            <a:ext cx="12356252" cy="73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3014"/>
          </a:xfrm>
          <a:solidFill>
            <a:srgbClr val="00FF00"/>
          </a:solidFill>
        </p:spPr>
        <p:txBody>
          <a:bodyPr>
            <a:normAutofit/>
          </a:bodyPr>
          <a:lstStyle/>
          <a:p>
            <a:pPr algn="ctr"/>
            <a:r>
              <a:rPr 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Vigilia </a:t>
            </a:r>
            <a:r>
              <a:rPr lang="es-ES_tradnl" sz="3200" b="1" dirty="0">
                <a:latin typeface="Arial" panose="020B0604020202020204" pitchFamily="34" charset="0"/>
                <a:cs typeface="Arial" panose="020B0604020202020204" pitchFamily="34" charset="0"/>
              </a:rPr>
              <a:t>Ecuménica de </a:t>
            </a:r>
            <a:r>
              <a:rPr 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Oración, </a:t>
            </a:r>
            <a:r>
              <a:rPr lang="es-ES_tradnl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30 Sept. </a:t>
            </a:r>
            <a:r>
              <a:rPr lang="es-ES_tradnl" sz="32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428" y="723014"/>
            <a:ext cx="7666074" cy="2690037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/>
          </a:bodyPr>
          <a:lstStyle/>
          <a:p>
            <a:r>
              <a:rPr lang="es-ES_tradnl" dirty="0" smtClean="0"/>
              <a:t>Representantes de laicos</a:t>
            </a:r>
            <a:r>
              <a:rPr lang="es-ES_tradnl" dirty="0"/>
              <a:t>, la Familia y la Vida- abrieron con sus testimonios la Vigilia Ecuménica de Oración </a:t>
            </a:r>
            <a:r>
              <a:rPr lang="es-ES_tradnl" b="1" i="1" dirty="0" err="1"/>
              <a:t>Together</a:t>
            </a:r>
            <a:r>
              <a:rPr lang="es-ES_tradnl" b="1" i="1" dirty="0"/>
              <a:t>. Encuentro del Pueblo de </a:t>
            </a:r>
            <a:r>
              <a:rPr lang="es-ES_tradnl" b="1" i="1" dirty="0" smtClean="0"/>
              <a:t>Dios</a:t>
            </a:r>
            <a:r>
              <a:rPr lang="es-ES_tradnl" dirty="0" smtClean="0"/>
              <a:t>, organizado </a:t>
            </a:r>
            <a:r>
              <a:rPr lang="es-ES_tradnl" dirty="0" smtClean="0"/>
              <a:t>por la </a:t>
            </a:r>
            <a:r>
              <a:rPr lang="es-ES_tradnl" dirty="0" smtClean="0"/>
              <a:t>comunidad de </a:t>
            </a:r>
            <a:r>
              <a:rPr lang="es-ES_tradnl" dirty="0" err="1" smtClean="0"/>
              <a:t>Taizé</a:t>
            </a:r>
            <a:r>
              <a:rPr lang="es-ES_tradnl" dirty="0" smtClean="0"/>
              <a:t> y que </a:t>
            </a:r>
            <a:r>
              <a:rPr lang="es-ES_tradnl" dirty="0"/>
              <a:t>tuvo lugar el sábado 30 de septiembre en la Plaza de San Pedro, en presencia del Santo Padre y de numerosos líderes y responsables de la Iglesia cristiana.</a:t>
            </a:r>
          </a:p>
        </p:txBody>
      </p:sp>
      <p:pic>
        <p:nvPicPr>
          <p:cNvPr id="1028" name="Picture 4" descr="El Papa Francisco se reúne con el arzobispo ortodoxo de Atenas, Ieronymos 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50" y="910701"/>
            <a:ext cx="4182509" cy="182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diocesispalencia.org/images/Together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587" y="3880884"/>
            <a:ext cx="3790572" cy="217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79" y="3562920"/>
            <a:ext cx="7534571" cy="35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584615"/>
          </a:xfrm>
          <a:solidFill>
            <a:srgbClr val="FF6600"/>
          </a:solidFill>
        </p:spPr>
        <p:txBody>
          <a:bodyPr>
            <a:normAutofit/>
          </a:bodyPr>
          <a:lstStyle/>
          <a:p>
            <a:pPr algn="ctr"/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RETIRO ESPIRITUAL</a:t>
            </a:r>
            <a:endParaRPr lang="es-H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584616"/>
            <a:ext cx="12192000" cy="2218544"/>
          </a:xfrm>
          <a:solidFill>
            <a:srgbClr val="FFCC66"/>
          </a:solidFill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   Antes </a:t>
            </a:r>
            <a:r>
              <a:rPr lang="es-MX" dirty="0"/>
              <a:t>de la primera Sesión de la XVI Asamblea General Ordinaria del Sínodo de los Obispos, los participantes vivieron un retiro espiritual de tres días en </a:t>
            </a:r>
            <a:r>
              <a:rPr lang="es-MX" i="1" dirty="0" err="1"/>
              <a:t>Sacrofano</a:t>
            </a:r>
            <a:r>
              <a:rPr lang="es-MX" i="1" dirty="0"/>
              <a:t> </a:t>
            </a:r>
            <a:r>
              <a:rPr lang="es-MX" dirty="0"/>
              <a:t>(cerca de Roma). Cada día, los participantes </a:t>
            </a:r>
            <a:r>
              <a:rPr lang="es-MX" dirty="0" smtClean="0"/>
              <a:t>recibían </a:t>
            </a:r>
            <a:r>
              <a:rPr lang="es-MX" dirty="0"/>
              <a:t>dos meditaciones de Sor Maria </a:t>
            </a:r>
            <a:r>
              <a:rPr lang="es-MX" dirty="0" err="1"/>
              <a:t>Grazia</a:t>
            </a:r>
            <a:r>
              <a:rPr lang="es-MX" dirty="0"/>
              <a:t> </a:t>
            </a:r>
            <a:r>
              <a:rPr lang="es-MX" dirty="0" err="1"/>
              <a:t>Angelini</a:t>
            </a:r>
            <a:r>
              <a:rPr lang="es-MX" dirty="0"/>
              <a:t> O.S.B., una en Laudes y la otra antes de la Misa, y </a:t>
            </a:r>
            <a:r>
              <a:rPr lang="es-MX" dirty="0" smtClean="0"/>
              <a:t>otras dos </a:t>
            </a:r>
            <a:r>
              <a:rPr lang="es-MX" dirty="0"/>
              <a:t>meditaciones del P. Timothy Radcliffe, O.P. durante la mañana.</a:t>
            </a:r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414" r="11238"/>
          <a:stretch/>
        </p:blipFill>
        <p:spPr>
          <a:xfrm>
            <a:off x="-28576" y="2803160"/>
            <a:ext cx="12201525" cy="40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3068</Words>
  <Application>Microsoft Office PowerPoint</Application>
  <PresentationFormat>Panorámica</PresentationFormat>
  <Paragraphs>264</Paragraphs>
  <Slides>42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Wingdings</vt:lpstr>
      <vt:lpstr>Tema de Office</vt:lpstr>
      <vt:lpstr>SÍNODO DE LA SINODALIDAD 4. La XVIª Asamblea universal. 1ª sesión</vt:lpstr>
      <vt:lpstr>Presentación de PowerPoint</vt:lpstr>
      <vt:lpstr>Presentación de PowerPoint</vt:lpstr>
      <vt:lpstr>Presentación de PowerPoint</vt:lpstr>
      <vt:lpstr>¿En qué etapa estamos dentro del proceso sinodal?</vt:lpstr>
      <vt:lpstr>Comisión Preparatoria de la XVIª  Asamblea Sínodal</vt:lpstr>
      <vt:lpstr>Presentación de PowerPoint</vt:lpstr>
      <vt:lpstr>Vigilia Ecuménica de Oración, Together. 30 Sept. 2023</vt:lpstr>
      <vt:lpstr>EL RETIRO ESPIRITUAL</vt:lpstr>
      <vt:lpstr>3 días de Retiro espiritual</vt:lpstr>
      <vt:lpstr>Misa de apertura Sínodo</vt:lpstr>
      <vt:lpstr>Asamblea en el Aula Pablo VI</vt:lpstr>
      <vt:lpstr>1ª sesión Asamblea Sinodal. Octubre 2023. Plan y método de trabajo. </vt:lpstr>
      <vt:lpstr>Presentación de PowerPoint</vt:lpstr>
      <vt:lpstr>Presentación de PowerPoint</vt:lpstr>
      <vt:lpstr>Presentación de PowerPoint</vt:lpstr>
      <vt:lpstr>Aula Pablo VI</vt:lpstr>
      <vt:lpstr>El Documento de Trabajo (Instrumentum laboris)</vt:lpstr>
      <vt:lpstr>El Documento de Trabajo (Instrumentum laboris)</vt:lpstr>
      <vt:lpstr>¿QUÉ DECÍA EL “DOCUMENTO DE TRABAJO”?</vt:lpstr>
      <vt:lpstr>a) Características de una Iglesia “sinodal”</vt:lpstr>
      <vt:lpstr>Presentación de PowerPoint</vt:lpstr>
      <vt:lpstr>b)Tres temas prioritarios para la Iglesia sinodal:  comunión, misión, participación</vt:lpstr>
      <vt:lpstr>El Instrumentum laboris (Documento de trabajo)</vt:lpstr>
      <vt:lpstr>El DOCUMENTO FINAL  Aborda los 20 temas prioritarios,  según aportes de Países y Continenes</vt:lpstr>
      <vt:lpstr>Presentación de PowerPoint</vt:lpstr>
      <vt:lpstr>1. LA SINODALIDAD</vt:lpstr>
      <vt:lpstr>Presentación de PowerPoint</vt:lpstr>
      <vt:lpstr>2. REUNIDOS E INVITADOS POR LA TRINIDAD</vt:lpstr>
      <vt:lpstr>Presentación de PowerPoint</vt:lpstr>
      <vt:lpstr>3. LA INICIACIÓN CRISTIANA</vt:lpstr>
      <vt:lpstr>Presentación de PowerPoint</vt:lpstr>
      <vt:lpstr>4. LOS POBRES PROTAGONISTAS DEL CAMINO DE LA IGLESIA</vt:lpstr>
      <vt:lpstr>Presentación de PowerPoint</vt:lpstr>
      <vt:lpstr>8. LA IGLESIA ES MISIÓN</vt:lpstr>
      <vt:lpstr>Presentación de PowerPoint</vt:lpstr>
      <vt:lpstr>9. LAS MUJERES EN LA VIDA Y MISIÓN DE LA IGLESIA</vt:lpstr>
      <vt:lpstr>Presentación de PowerPoint</vt:lpstr>
      <vt:lpstr>12. EL OBISPO EN LA COMUNIÓN ECLESIAL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Sínodo</dc:title>
  <dc:creator>Jesús M. Sariego</dc:creator>
  <cp:lastModifiedBy>J</cp:lastModifiedBy>
  <cp:revision>75</cp:revision>
  <dcterms:created xsi:type="dcterms:W3CDTF">2025-06-04T21:31:32Z</dcterms:created>
  <dcterms:modified xsi:type="dcterms:W3CDTF">2025-06-15T04:25:50Z</dcterms:modified>
</cp:coreProperties>
</file>