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76" r:id="rId4"/>
    <p:sldId id="282" r:id="rId5"/>
    <p:sldId id="281" r:id="rId6"/>
    <p:sldId id="280" r:id="rId7"/>
    <p:sldId id="272" r:id="rId8"/>
    <p:sldId id="257" r:id="rId9"/>
    <p:sldId id="285" r:id="rId10"/>
    <p:sldId id="286" r:id="rId11"/>
    <p:sldId id="287" r:id="rId12"/>
    <p:sldId id="274" r:id="rId13"/>
    <p:sldId id="288" r:id="rId14"/>
    <p:sldId id="289" r:id="rId15"/>
    <p:sldId id="275" r:id="rId16"/>
    <p:sldId id="290" r:id="rId17"/>
    <p:sldId id="293" r:id="rId18"/>
    <p:sldId id="292" r:id="rId19"/>
    <p:sldId id="294" r:id="rId20"/>
    <p:sldId id="295" r:id="rId21"/>
    <p:sldId id="291" r:id="rId22"/>
    <p:sldId id="269" r:id="rId23"/>
    <p:sldId id="267" r:id="rId24"/>
    <p:sldId id="279" r:id="rId25"/>
    <p:sldId id="270" r:id="rId26"/>
    <p:sldId id="277" r:id="rId27"/>
    <p:sldId id="260" r:id="rId28"/>
    <p:sldId id="278" r:id="rId29"/>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9999FF"/>
    <a:srgbClr val="00FFFF"/>
    <a:srgbClr val="FFFF00"/>
    <a:srgbClr val="66FF33"/>
    <a:srgbClr val="FF6600"/>
    <a:srgbClr val="FF66CC"/>
    <a:srgbClr val="0066FF"/>
    <a:srgbClr val="33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4" autoAdjust="0"/>
    <p:restoredTop sz="85904" autoAdjust="0"/>
  </p:normalViewPr>
  <p:slideViewPr>
    <p:cSldViewPr snapToGrid="0">
      <p:cViewPr varScale="1">
        <p:scale>
          <a:sx n="71" d="100"/>
          <a:sy n="71" d="100"/>
        </p:scale>
        <p:origin x="5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S_tradnl"/>
          </a:p>
        </p:txBody>
      </p:sp>
      <p:sp>
        <p:nvSpPr>
          <p:cNvPr id="4" name="Marcador de fecha 3"/>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36565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58052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407685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295990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22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54680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60888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fecha 2"/>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1778816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21749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03614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888A99B-2524-4CE8-84D2-F9A7B02D77B9}" type="datetimeFigureOut">
              <a:rPr lang="es-ES_tradnl" smtClean="0"/>
              <a:t>09/09/2025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3427360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8A99B-2524-4CE8-84D2-F9A7B02D77B9}" type="datetimeFigureOut">
              <a:rPr lang="es-ES_tradnl" smtClean="0"/>
              <a:t>09/09/2025</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2D9F8-1E6A-42DC-8849-0212E43BA74D}" type="slidenum">
              <a:rPr lang="es-ES_tradnl" smtClean="0"/>
              <a:t>‹Nº›</a:t>
            </a:fld>
            <a:endParaRPr lang="es-ES_tradnl"/>
          </a:p>
        </p:txBody>
      </p:sp>
    </p:spTree>
    <p:extLst>
      <p:ext uri="{BB962C8B-B14F-4D97-AF65-F5344CB8AC3E}">
        <p14:creationId xmlns:p14="http://schemas.microsoft.com/office/powerpoint/2010/main" val="181075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b="15756"/>
          <a:stretch/>
        </p:blipFill>
        <p:spPr>
          <a:xfrm>
            <a:off x="0" y="0"/>
            <a:ext cx="12192000" cy="6847367"/>
          </a:xfrm>
          <a:prstGeom prst="rect">
            <a:avLst/>
          </a:prstGeom>
        </p:spPr>
      </p:pic>
      <p:sp>
        <p:nvSpPr>
          <p:cNvPr id="2" name="Título 1"/>
          <p:cNvSpPr>
            <a:spLocks noGrp="1"/>
          </p:cNvSpPr>
          <p:nvPr>
            <p:ph type="ctrTitle"/>
          </p:nvPr>
        </p:nvSpPr>
        <p:spPr>
          <a:xfrm>
            <a:off x="-1" y="5910943"/>
            <a:ext cx="8588830" cy="957690"/>
          </a:xfrm>
          <a:solidFill>
            <a:srgbClr val="FFFF00"/>
          </a:solidFill>
        </p:spPr>
        <p:txBody>
          <a:bodyPr>
            <a:noAutofit/>
          </a:bodyPr>
          <a:lstStyle/>
          <a:p>
            <a:r>
              <a:rPr lang="es-HN" sz="3200" b="1" dirty="0">
                <a:latin typeface="Arial" panose="020B0604020202020204" pitchFamily="34" charset="0"/>
                <a:cs typeface="Arial" panose="020B0604020202020204" pitchFamily="34" charset="0"/>
              </a:rPr>
              <a:t>EL SÍNODO DE LA SINODALIDAD</a:t>
            </a:r>
            <a:br>
              <a:rPr lang="es-HN" sz="3200" b="1" dirty="0">
                <a:latin typeface="Arial" panose="020B0604020202020204" pitchFamily="34" charset="0"/>
                <a:cs typeface="Arial" panose="020B0604020202020204" pitchFamily="34" charset="0"/>
              </a:rPr>
            </a:br>
            <a:r>
              <a:rPr lang="es-HN" sz="3200" b="1" dirty="0">
                <a:latin typeface="Arial" panose="020B0604020202020204" pitchFamily="34" charset="0"/>
                <a:cs typeface="Arial" panose="020B0604020202020204" pitchFamily="34" charset="0"/>
              </a:rPr>
              <a:t>5. La XVIª Asamblea universal. 2ª sesión. A.</a:t>
            </a:r>
            <a:endParaRPr lang="es-ES_tradnl" sz="3200" dirty="0"/>
          </a:p>
        </p:txBody>
      </p:sp>
    </p:spTree>
    <p:extLst>
      <p:ext uri="{BB962C8B-B14F-4D97-AF65-F5344CB8AC3E}">
        <p14:creationId xmlns:p14="http://schemas.microsoft.com/office/powerpoint/2010/main" val="2074977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4427"/>
            <a:ext cx="12192000" cy="1190846"/>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noAutofit/>
          </a:bodyPr>
          <a:lstStyle/>
          <a:p>
            <a:pPr algn="ctr"/>
            <a:r>
              <a:rPr lang="es-HN" sz="3200" b="1" dirty="0">
                <a:latin typeface="Arial" panose="020B0604020202020204" pitchFamily="34" charset="0"/>
                <a:cs typeface="Arial" panose="020B0604020202020204" pitchFamily="34" charset="0"/>
              </a:rPr>
              <a:t>10 Grupos de Estudio previos</a:t>
            </a:r>
            <a:endParaRPr lang="es-ES_tradnl"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1116419"/>
            <a:ext cx="12192000" cy="5741581"/>
          </a:xfrm>
          <a:solidFill>
            <a:srgbClr val="33CCFF"/>
          </a:solidFill>
        </p:spPr>
        <p:txBody>
          <a:bodyPr>
            <a:normAutofit/>
          </a:bodyPr>
          <a:lstStyle/>
          <a:p>
            <a:pPr marL="514350" indent="-514350">
              <a:buFont typeface="+mj-lt"/>
              <a:buAutoNum type="arabicPeriod"/>
            </a:pPr>
            <a:r>
              <a:rPr lang="es-ES_tradnl" dirty="0"/>
              <a:t>Relaciones Iglesias orientales católicas y la Iglesia latina. </a:t>
            </a:r>
          </a:p>
          <a:p>
            <a:pPr marL="514350" indent="-514350">
              <a:buFont typeface="+mj-lt"/>
              <a:buAutoNum type="arabicPeriod"/>
            </a:pPr>
            <a:r>
              <a:rPr lang="es-ES_tradnl" dirty="0"/>
              <a:t>La escucha del grito de los pobres. </a:t>
            </a:r>
          </a:p>
          <a:p>
            <a:pPr marL="514350" indent="-514350">
              <a:buFont typeface="+mj-lt"/>
              <a:buAutoNum type="arabicPeriod"/>
            </a:pPr>
            <a:r>
              <a:rPr lang="es-ES_tradnl" dirty="0"/>
              <a:t>La Misión en el entorno digital. </a:t>
            </a:r>
          </a:p>
          <a:p>
            <a:pPr marL="514350" indent="-514350">
              <a:buFont typeface="+mj-lt"/>
              <a:buAutoNum type="arabicPeriod"/>
            </a:pPr>
            <a:r>
              <a:rPr lang="es-ES_tradnl" dirty="0"/>
              <a:t>Plan de formación de los sacerdotes en clave sinodal misionera. </a:t>
            </a:r>
          </a:p>
          <a:p>
            <a:pPr marL="514350" indent="-514350">
              <a:buFont typeface="+mj-lt"/>
              <a:buAutoNum type="arabicPeriod"/>
            </a:pPr>
            <a:r>
              <a:rPr lang="es-ES_tradnl" dirty="0"/>
              <a:t>Cuestiones teológicas y canónicas sobre ministerios. </a:t>
            </a:r>
          </a:p>
          <a:p>
            <a:pPr marL="514350" indent="-514350">
              <a:buFont typeface="+mj-lt"/>
              <a:buAutoNum type="arabicPeriod"/>
            </a:pPr>
            <a:r>
              <a:rPr lang="es-ES_tradnl" dirty="0"/>
              <a:t>Relaciones Obispos, Vida Consagrada y Agregaciones Eclesiales. </a:t>
            </a:r>
          </a:p>
          <a:p>
            <a:pPr marL="514350" indent="-514350">
              <a:buFont typeface="+mj-lt"/>
              <a:buAutoNum type="arabicPeriod"/>
            </a:pPr>
            <a:r>
              <a:rPr lang="es-ES_tradnl" dirty="0"/>
              <a:t>El ministerio del Obispo (selección, función judicial, visitas al Papa). </a:t>
            </a:r>
          </a:p>
          <a:p>
            <a:pPr marL="514350" indent="-514350">
              <a:buFont typeface="+mj-lt"/>
              <a:buAutoNum type="arabicPeriod"/>
            </a:pPr>
            <a:r>
              <a:rPr lang="es-ES_tradnl" dirty="0"/>
              <a:t>Papel de los Nuncios papales en una perspectiva sinodal misionera. </a:t>
            </a:r>
          </a:p>
          <a:p>
            <a:pPr marL="514350" indent="-514350">
              <a:buFont typeface="+mj-lt"/>
              <a:buAutoNum type="arabicPeriod"/>
            </a:pPr>
            <a:r>
              <a:rPr lang="es-ES_tradnl" dirty="0"/>
              <a:t>Criterios para discernir sobre cuestiones doctrinales controvertidas. </a:t>
            </a:r>
          </a:p>
          <a:p>
            <a:pPr marL="514350" indent="-514350">
              <a:buFont typeface="+mj-lt"/>
              <a:buAutoNum type="arabicPeriod"/>
            </a:pPr>
            <a:r>
              <a:rPr lang="es-ES_tradnl" dirty="0"/>
              <a:t>Frutos del camino ecuménico en las prácticas eclesiales. </a:t>
            </a:r>
          </a:p>
          <a:p>
            <a:pPr marL="0" indent="0">
              <a:buNone/>
            </a:pPr>
            <a:r>
              <a:rPr lang="es-HN" dirty="0"/>
              <a:t>Además, el problema pastoral d </a:t>
            </a:r>
            <a:r>
              <a:rPr lang="es-HN" dirty="0" err="1"/>
              <a:t>ela</a:t>
            </a:r>
            <a:r>
              <a:rPr lang="es-HN" dirty="0"/>
              <a:t> </a:t>
            </a:r>
            <a:r>
              <a:rPr lang="es-HN" dirty="0" err="1"/>
              <a:t>poligamia.en</a:t>
            </a:r>
            <a:r>
              <a:rPr lang="es-HN" dirty="0"/>
              <a:t> África y Madagascar</a:t>
            </a:r>
            <a:endParaRPr lang="es-ES_tradnl" dirty="0"/>
          </a:p>
          <a:p>
            <a:pPr marL="514350" indent="-514350">
              <a:buFont typeface="+mj-lt"/>
              <a:buAutoNum type="arabicPeriod"/>
            </a:pPr>
            <a:endParaRPr lang="es-ES_tradnl" dirty="0"/>
          </a:p>
          <a:p>
            <a:endParaRPr lang="es-ES_tradnl" dirty="0"/>
          </a:p>
        </p:txBody>
      </p:sp>
    </p:spTree>
    <p:extLst>
      <p:ext uri="{BB962C8B-B14F-4D97-AF65-F5344CB8AC3E}">
        <p14:creationId xmlns:p14="http://schemas.microsoft.com/office/powerpoint/2010/main" val="3038984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479" y="0"/>
            <a:ext cx="12328451" cy="745511"/>
          </a:xfrm>
          <a:solidFill>
            <a:srgbClr val="FF0000"/>
          </a:solidFill>
        </p:spPr>
        <p:txBody>
          <a:bodyPr>
            <a:normAutofit/>
          </a:bodyPr>
          <a:lstStyle/>
          <a:p>
            <a:pPr algn="ctr"/>
            <a:r>
              <a:rPr lang="es-HN" b="1" dirty="0"/>
              <a:t>Los Foros de estudio</a:t>
            </a:r>
            <a:endParaRPr lang="es-ES_tradnl" b="1" dirty="0"/>
          </a:p>
        </p:txBody>
      </p:sp>
      <p:sp>
        <p:nvSpPr>
          <p:cNvPr id="3" name="Marcador de contenido 2"/>
          <p:cNvSpPr>
            <a:spLocks noGrp="1"/>
          </p:cNvSpPr>
          <p:nvPr>
            <p:ph idx="1"/>
          </p:nvPr>
        </p:nvSpPr>
        <p:spPr>
          <a:xfrm>
            <a:off x="0" y="745513"/>
            <a:ext cx="12386930" cy="2497418"/>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normAutofit/>
          </a:bodyPr>
          <a:lstStyle/>
          <a:p>
            <a:r>
              <a:rPr lang="es-ES_tradnl" sz="2400" dirty="0"/>
              <a:t>Además, los días 9 y 16 de octubre, se organizaron </a:t>
            </a:r>
            <a:r>
              <a:rPr lang="es-ES_tradnl" sz="2400" i="1" dirty="0"/>
              <a:t>cuatro encuentros de estudio (Foros), </a:t>
            </a:r>
          </a:p>
          <a:p>
            <a:r>
              <a:rPr lang="es-ES_tradnl" sz="2400" i="1" dirty="0"/>
              <a:t>Se buscaba </a:t>
            </a:r>
            <a:r>
              <a:rPr lang="es-ES_tradnl" sz="2400" dirty="0"/>
              <a:t>analizar cuatro temas importantes y relacionados con el Sínodo con el aporte de especialistas sobre el tema</a:t>
            </a:r>
          </a:p>
          <a:p>
            <a:r>
              <a:rPr lang="es-ES_tradnl" sz="2400" dirty="0"/>
              <a:t>Los temas: el pueblo de Dios sujeto de la misión, el rol y autoridad del Obispo en una Iglesia sinodal, las relaciones entre la Iglesia local y la Iglesia universal, la relación entre el Papa y el Sínodo de los Obispos. </a:t>
            </a:r>
          </a:p>
        </p:txBody>
      </p:sp>
      <p:pic>
        <p:nvPicPr>
          <p:cNvPr id="4" name="Imagen 3"/>
          <p:cNvPicPr>
            <a:picLocks noChangeAspect="1"/>
          </p:cNvPicPr>
          <p:nvPr/>
        </p:nvPicPr>
        <p:blipFill rotWithShape="1">
          <a:blip r:embed="rId2"/>
          <a:srcRect l="4558" t="9853" r="14419" b="22891"/>
          <a:stretch/>
        </p:blipFill>
        <p:spPr>
          <a:xfrm>
            <a:off x="58479" y="3019647"/>
            <a:ext cx="12328452" cy="5247353"/>
          </a:xfrm>
          <a:prstGeom prst="rect">
            <a:avLst/>
          </a:prstGeom>
        </p:spPr>
      </p:pic>
    </p:spTree>
    <p:extLst>
      <p:ext uri="{BB962C8B-B14F-4D97-AF65-F5344CB8AC3E}">
        <p14:creationId xmlns:p14="http://schemas.microsoft.com/office/powerpoint/2010/main" val="135780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8344" y="0"/>
            <a:ext cx="6507126" cy="712381"/>
          </a:xfrm>
          <a:solidFill>
            <a:srgbClr val="0066FF"/>
          </a:solidFill>
        </p:spPr>
        <p:txBody>
          <a:bodyPr>
            <a:normAutofit/>
          </a:bodyPr>
          <a:lstStyle/>
          <a:p>
            <a:r>
              <a:rPr lang="es-HN" b="1" dirty="0"/>
              <a:t>EL TRABAJO EN GRUPOS</a:t>
            </a:r>
            <a:endParaRPr lang="es-ES_tradnl"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73705" y="229353"/>
            <a:ext cx="4733200" cy="3155467"/>
          </a:xfr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72" y="3636335"/>
            <a:ext cx="4831928" cy="3221665"/>
          </a:xfrm>
          <a:prstGeom prst="rect">
            <a:avLst/>
          </a:prstGeom>
        </p:spPr>
      </p:pic>
      <p:sp>
        <p:nvSpPr>
          <p:cNvPr id="3" name="Rectángulo 2"/>
          <p:cNvSpPr/>
          <p:nvPr/>
        </p:nvSpPr>
        <p:spPr>
          <a:xfrm>
            <a:off x="106844" y="803194"/>
            <a:ext cx="6783571" cy="6001643"/>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wrap="square">
            <a:spAutoFit/>
          </a:bodyPr>
          <a:lstStyle/>
          <a:p>
            <a:pPr marL="514350" indent="-514350">
              <a:buFont typeface="Wingdings" panose="05000000000000000000" pitchFamily="2" charset="2"/>
              <a:buChar char="§"/>
            </a:pPr>
            <a:r>
              <a:rPr lang="es-ES_tradnl" sz="3200" dirty="0">
                <a:solidFill>
                  <a:srgbClr val="000000"/>
                </a:solidFill>
                <a:latin typeface="Calibri" panose="020F0502020204030204" pitchFamily="34" charset="0"/>
              </a:rPr>
              <a:t>A partir de estos esquemas, los miembros emprendieron su trabajo de diálogos, propuestas, acuerdos y sugerencias.</a:t>
            </a:r>
          </a:p>
          <a:p>
            <a:pPr marL="514350" indent="-514350">
              <a:buFont typeface="Wingdings" panose="05000000000000000000" pitchFamily="2" charset="2"/>
              <a:buChar char="§"/>
            </a:pPr>
            <a:r>
              <a:rPr lang="es-ES_tradnl" sz="3200" dirty="0">
                <a:solidFill>
                  <a:srgbClr val="000000"/>
                </a:solidFill>
                <a:latin typeface="Calibri" panose="020F0502020204030204" pitchFamily="34" charset="0"/>
              </a:rPr>
              <a:t>A veces reunidos en pequeños grupos (</a:t>
            </a:r>
            <a:r>
              <a:rPr lang="es-ES_tradnl" sz="3200" i="1" dirty="0">
                <a:solidFill>
                  <a:srgbClr val="000000"/>
                </a:solidFill>
                <a:latin typeface="Calibri" panose="020F0502020204030204" pitchFamily="34" charset="0"/>
              </a:rPr>
              <a:t>Círculos menores</a:t>
            </a:r>
            <a:r>
              <a:rPr lang="es-ES_tradnl" sz="3200" dirty="0">
                <a:solidFill>
                  <a:srgbClr val="000000"/>
                </a:solidFill>
                <a:latin typeface="Calibri" panose="020F0502020204030204" pitchFamily="34" charset="0"/>
              </a:rPr>
              <a:t>), a veces en Asamblea general (</a:t>
            </a:r>
            <a:r>
              <a:rPr lang="es-ES_tradnl" sz="3200" i="1" dirty="0">
                <a:solidFill>
                  <a:srgbClr val="000000"/>
                </a:solidFill>
                <a:latin typeface="Calibri" panose="020F0502020204030204" pitchFamily="34" charset="0"/>
              </a:rPr>
              <a:t>Congregación General</a:t>
            </a:r>
            <a:r>
              <a:rPr lang="es-ES_tradnl" sz="3200" dirty="0">
                <a:solidFill>
                  <a:srgbClr val="000000"/>
                </a:solidFill>
                <a:latin typeface="Calibri" panose="020F0502020204030204" pitchFamily="34" charset="0"/>
              </a:rPr>
              <a:t>).</a:t>
            </a:r>
          </a:p>
          <a:p>
            <a:pPr marL="514350" indent="-514350">
              <a:buFont typeface="Wingdings" panose="05000000000000000000" pitchFamily="2" charset="2"/>
              <a:buChar char="§"/>
            </a:pPr>
            <a:r>
              <a:rPr lang="es-ES_tradnl" sz="3200" dirty="0">
                <a:solidFill>
                  <a:srgbClr val="000000"/>
                </a:solidFill>
                <a:latin typeface="Calibri" panose="020F0502020204030204" pitchFamily="34" charset="0"/>
              </a:rPr>
              <a:t>Poco a poco fueron llegando a acuerdos sobre un texto final que finalmente fue sometido a una amplia votación. </a:t>
            </a:r>
            <a:endParaRPr lang="es-ES_tradnl" sz="3200" dirty="0"/>
          </a:p>
        </p:txBody>
      </p:sp>
    </p:spTree>
    <p:extLst>
      <p:ext uri="{BB962C8B-B14F-4D97-AF65-F5344CB8AC3E}">
        <p14:creationId xmlns:p14="http://schemas.microsoft.com/office/powerpoint/2010/main" val="3895309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122" y="0"/>
            <a:ext cx="11770241" cy="765545"/>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normAutofit/>
          </a:bodyPr>
          <a:lstStyle/>
          <a:p>
            <a:pPr algn="ctr"/>
            <a:r>
              <a:rPr lang="es-HN" sz="3200" b="1" dirty="0">
                <a:latin typeface="Arial" panose="020B0604020202020204" pitchFamily="34" charset="0"/>
                <a:cs typeface="Arial" panose="020B0604020202020204" pitchFamily="34" charset="0"/>
              </a:rPr>
              <a:t>LA VOTACIÓN DEL TEXTO FINAL</a:t>
            </a:r>
            <a:endParaRPr lang="es-ES_tradnl"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70122" y="765544"/>
            <a:ext cx="7591646" cy="5975497"/>
          </a:xfrm>
          <a:solidFill>
            <a:srgbClr val="FFFF00"/>
          </a:solidFill>
        </p:spPr>
        <p:txBody>
          <a:bodyPr>
            <a:normAutofit fontScale="92500"/>
          </a:bodyPr>
          <a:lstStyle/>
          <a:p>
            <a:r>
              <a:rPr lang="es-ES_tradnl" dirty="0"/>
              <a:t>El reglamento del Sínodo requería dos tercios de los votos para que un párrafo fuera aprobado. </a:t>
            </a:r>
          </a:p>
          <a:p>
            <a:r>
              <a:rPr lang="es-ES_tradnl" dirty="0"/>
              <a:t>Fue aprobado un texto final con 155 párrafos. </a:t>
            </a:r>
          </a:p>
          <a:p>
            <a:r>
              <a:rPr lang="es-ES_tradnl" i="1" dirty="0"/>
              <a:t>Ocho de ellos</a:t>
            </a:r>
            <a:r>
              <a:rPr lang="es-ES_tradnl" dirty="0"/>
              <a:t>, aunque aprobados, tuvieron significativos votos en contra: </a:t>
            </a:r>
          </a:p>
          <a:p>
            <a:pPr lvl="1">
              <a:buFont typeface="Wingdings" panose="05000000000000000000" pitchFamily="2" charset="2"/>
              <a:buChar char="ü"/>
            </a:pPr>
            <a:r>
              <a:rPr lang="es-ES_tradnl" dirty="0"/>
              <a:t>El acceso de las mujeres al diaconado (60),</a:t>
            </a:r>
          </a:p>
          <a:p>
            <a:pPr lvl="1">
              <a:buFont typeface="Wingdings" panose="05000000000000000000" pitchFamily="2" charset="2"/>
              <a:buChar char="ü"/>
            </a:pPr>
            <a:r>
              <a:rPr lang="es-ES_tradnl" dirty="0"/>
              <a:t>La autoridad doctrinal de Conferencias episcopales y Asambleas eclesiales (124-129), </a:t>
            </a:r>
          </a:p>
          <a:p>
            <a:pPr lvl="1">
              <a:buFont typeface="Wingdings" panose="05000000000000000000" pitchFamily="2" charset="2"/>
              <a:buChar char="ü"/>
            </a:pPr>
            <a:r>
              <a:rPr lang="es-ES_tradnl" dirty="0"/>
              <a:t>La relación entre liturgia y sinodalidad (27)</a:t>
            </a:r>
          </a:p>
          <a:p>
            <a:pPr lvl="1">
              <a:buFont typeface="Wingdings" panose="05000000000000000000" pitchFamily="2" charset="2"/>
              <a:buChar char="ü"/>
            </a:pPr>
            <a:r>
              <a:rPr lang="es-ES_tradnl" dirty="0"/>
              <a:t>Las normas sobre la formación sacerdotal (148), </a:t>
            </a:r>
          </a:p>
          <a:p>
            <a:pPr lvl="1">
              <a:buFont typeface="Wingdings" panose="05000000000000000000" pitchFamily="2" charset="2"/>
              <a:buChar char="ü"/>
            </a:pPr>
            <a:r>
              <a:rPr lang="es-ES_tradnl" dirty="0"/>
              <a:t>Los votos consultivos en deliberaciones canónicas (92), </a:t>
            </a:r>
          </a:p>
          <a:p>
            <a:pPr lvl="1">
              <a:buFont typeface="Wingdings" panose="05000000000000000000" pitchFamily="2" charset="2"/>
              <a:buChar char="ü"/>
            </a:pPr>
            <a:r>
              <a:rPr lang="es-ES_tradnl" dirty="0"/>
              <a:t>El Consejo de las Iglesias católicas orientales (133 y 136), </a:t>
            </a:r>
          </a:p>
          <a:p>
            <a:pPr lvl="1">
              <a:buFont typeface="Wingdings" panose="05000000000000000000" pitchFamily="2" charset="2"/>
              <a:buChar char="ü"/>
            </a:pPr>
            <a:r>
              <a:rPr lang="es-ES_tradnl" dirty="0"/>
              <a:t>La creación del ministerio de escucha y acompañamiento (78) </a:t>
            </a:r>
          </a:p>
          <a:p>
            <a:pPr lvl="1">
              <a:buFont typeface="Wingdings" panose="05000000000000000000" pitchFamily="2" charset="2"/>
              <a:buChar char="ü"/>
            </a:pPr>
            <a:r>
              <a:rPr lang="es-ES_tradnl" dirty="0"/>
              <a:t>El consenso de los fieles sobre algún punto central como criterio doctrinal (22). </a:t>
            </a:r>
          </a:p>
        </p:txBody>
      </p:sp>
      <p:pic>
        <p:nvPicPr>
          <p:cNvPr id="4" name="Imagen 3"/>
          <p:cNvPicPr>
            <a:picLocks noChangeAspect="1"/>
          </p:cNvPicPr>
          <p:nvPr/>
        </p:nvPicPr>
        <p:blipFill>
          <a:blip r:embed="rId2"/>
          <a:stretch>
            <a:fillRect/>
          </a:stretch>
        </p:blipFill>
        <p:spPr>
          <a:xfrm>
            <a:off x="7953233" y="1020725"/>
            <a:ext cx="3987130" cy="2658086"/>
          </a:xfrm>
          <a:prstGeom prst="rect">
            <a:avLst/>
          </a:prstGeom>
        </p:spPr>
      </p:pic>
      <p:pic>
        <p:nvPicPr>
          <p:cNvPr id="5" name="Imagen 4"/>
          <p:cNvPicPr>
            <a:picLocks noChangeAspect="1"/>
          </p:cNvPicPr>
          <p:nvPr/>
        </p:nvPicPr>
        <p:blipFill>
          <a:blip r:embed="rId3"/>
          <a:stretch>
            <a:fillRect/>
          </a:stretch>
        </p:blipFill>
        <p:spPr>
          <a:xfrm>
            <a:off x="8089036" y="3933991"/>
            <a:ext cx="4102964" cy="2731245"/>
          </a:xfrm>
          <a:prstGeom prst="rect">
            <a:avLst/>
          </a:prstGeom>
        </p:spPr>
      </p:pic>
    </p:spTree>
    <p:extLst>
      <p:ext uri="{BB962C8B-B14F-4D97-AF65-F5344CB8AC3E}">
        <p14:creationId xmlns:p14="http://schemas.microsoft.com/office/powerpoint/2010/main" val="2291456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718456"/>
          </a:xfrm>
          <a:solidFill>
            <a:srgbClr val="FF0000"/>
          </a:solidFill>
        </p:spPr>
        <p:txBody>
          <a:bodyPr>
            <a:normAutofit/>
          </a:bodyPr>
          <a:lstStyle/>
          <a:p>
            <a:pPr algn="ctr"/>
            <a:r>
              <a:rPr lang="es-HN" sz="4000" b="1" dirty="0">
                <a:latin typeface="Arial Black" panose="020B0A04020102020204" pitchFamily="34" charset="0"/>
              </a:rPr>
              <a:t>EL TEXTO FINAL</a:t>
            </a:r>
            <a:endParaRPr lang="es-ES_tradnl" sz="4000" b="1" dirty="0">
              <a:latin typeface="Arial Black" panose="020B0A04020102020204" pitchFamily="34" charset="0"/>
            </a:endParaRPr>
          </a:p>
        </p:txBody>
      </p:sp>
      <p:sp>
        <p:nvSpPr>
          <p:cNvPr id="3" name="Marcador de contenido 2"/>
          <p:cNvSpPr>
            <a:spLocks noGrp="1"/>
          </p:cNvSpPr>
          <p:nvPr>
            <p:ph idx="1"/>
          </p:nvPr>
        </p:nvSpPr>
        <p:spPr>
          <a:xfrm>
            <a:off x="0" y="718457"/>
            <a:ext cx="12192000" cy="6139543"/>
          </a:xfrm>
          <a:solidFill>
            <a:srgbClr val="FFFF00"/>
          </a:solidFill>
        </p:spPr>
        <p:txBody>
          <a:bodyPr>
            <a:normAutofit fontScale="92500" lnSpcReduction="20000"/>
          </a:bodyPr>
          <a:lstStyle/>
          <a:p>
            <a:r>
              <a:rPr lang="es-ES_tradnl" b="1" dirty="0"/>
              <a:t>INTRODUCCIÓN. </a:t>
            </a:r>
          </a:p>
          <a:p>
            <a:r>
              <a:rPr lang="es-ES_tradnl" b="1" dirty="0"/>
              <a:t>PARTE I. </a:t>
            </a:r>
            <a:r>
              <a:rPr lang="es-ES_tradnl" b="1" i="1" dirty="0"/>
              <a:t>El corazón de la Sinodalidad </a:t>
            </a:r>
            <a:r>
              <a:rPr lang="es-ES_tradnl" b="1" dirty="0"/>
              <a:t>(13-48).  </a:t>
            </a:r>
          </a:p>
          <a:p>
            <a:pPr marL="265113" indent="-265113">
              <a:buNone/>
            </a:pPr>
            <a:r>
              <a:rPr lang="es-ES_tradnl" dirty="0"/>
              <a:t>    Explica el sentido de la sinodalidad como camino espiritual y misión para toda la Iglesia. </a:t>
            </a:r>
          </a:p>
          <a:p>
            <a:r>
              <a:rPr lang="es-ES_tradnl" b="1" dirty="0"/>
              <a:t>PARTE II. </a:t>
            </a:r>
            <a:r>
              <a:rPr lang="es-ES_tradnl" b="1" i="1" dirty="0"/>
              <a:t>Juntos en el barco </a:t>
            </a:r>
            <a:r>
              <a:rPr lang="es-ES_tradnl" b="1" dirty="0"/>
              <a:t>(49-78)</a:t>
            </a:r>
          </a:p>
          <a:p>
            <a:pPr marL="361950" indent="0">
              <a:buNone/>
              <a:tabLst>
                <a:tab pos="180975" algn="l"/>
              </a:tabLst>
            </a:pPr>
            <a:r>
              <a:rPr lang="es-ES_tradnl" dirty="0"/>
              <a:t>Hay que renovar las relaciones en la Iglesia: lazos entre diferentes vocaciones, contextos y   culturas. </a:t>
            </a:r>
          </a:p>
          <a:p>
            <a:r>
              <a:rPr lang="es-ES_tradnl" b="1" dirty="0"/>
              <a:t>PARTE III. </a:t>
            </a:r>
            <a:r>
              <a:rPr lang="es-ES_tradnl" b="1" i="1" dirty="0"/>
              <a:t>“Echando la red” </a:t>
            </a:r>
            <a:r>
              <a:rPr lang="es-ES_tradnl" b="1" dirty="0"/>
              <a:t>(79-10</a:t>
            </a:r>
            <a:r>
              <a:rPr lang="es-ES_tradnl" dirty="0"/>
              <a:t>). </a:t>
            </a:r>
          </a:p>
          <a:p>
            <a:pPr marL="265113" indent="0">
              <a:buNone/>
            </a:pPr>
            <a:r>
              <a:rPr lang="es-ES_tradnl" dirty="0"/>
              <a:t>Tres prácticas eclesiales necesarias: discernir, decidir y ser transparente al rendir cuentas y evaluar. </a:t>
            </a:r>
          </a:p>
          <a:p>
            <a:r>
              <a:rPr lang="es-ES_tradnl" b="1" dirty="0"/>
              <a:t>PARTE IV. </a:t>
            </a:r>
            <a:r>
              <a:rPr lang="es-ES_tradnl" b="1" i="1" dirty="0"/>
              <a:t>Una </a:t>
            </a:r>
            <a:r>
              <a:rPr lang="es-ES_tradnl" b="1" dirty="0"/>
              <a:t>pesca abundante (109-139). </a:t>
            </a:r>
          </a:p>
          <a:p>
            <a:pPr marL="0" indent="0">
              <a:buNone/>
            </a:pPr>
            <a:r>
              <a:rPr lang="es-ES_tradnl" dirty="0"/>
              <a:t>    ¿Cómo intercambiar y compartir los dones dentro de la Iglesia? </a:t>
            </a:r>
          </a:p>
          <a:p>
            <a:r>
              <a:rPr lang="es-ES_tradnl" b="1" dirty="0"/>
              <a:t>PARTE V. </a:t>
            </a:r>
            <a:r>
              <a:rPr lang="es-ES_tradnl" b="1" i="1" dirty="0"/>
              <a:t>“También Yo los envío” </a:t>
            </a:r>
            <a:r>
              <a:rPr lang="es-ES_tradnl" b="1" dirty="0"/>
              <a:t>(140-151)  </a:t>
            </a:r>
          </a:p>
          <a:p>
            <a:pPr marL="0" indent="0">
              <a:buNone/>
            </a:pPr>
            <a:r>
              <a:rPr lang="es-ES_tradnl" dirty="0"/>
              <a:t>   Necesidad de formación de todos los bautizados para fomentar una Iglesia sinodal. </a:t>
            </a:r>
          </a:p>
          <a:p>
            <a:r>
              <a:rPr lang="es-ES_tradnl" b="1" dirty="0"/>
              <a:t>CONCLUSIÓN. </a:t>
            </a:r>
            <a:r>
              <a:rPr lang="es-ES_tradnl" dirty="0"/>
              <a:t>(152-155) 	</a:t>
            </a:r>
          </a:p>
          <a:p>
            <a:endParaRPr lang="es-ES_tradnl" dirty="0"/>
          </a:p>
        </p:txBody>
      </p:sp>
    </p:spTree>
    <p:extLst>
      <p:ext uri="{BB962C8B-B14F-4D97-AF65-F5344CB8AC3E}">
        <p14:creationId xmlns:p14="http://schemas.microsoft.com/office/powerpoint/2010/main" val="35462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322" y="0"/>
            <a:ext cx="7674015" cy="925976"/>
          </a:xfrm>
          <a:solidFill>
            <a:srgbClr val="FF6600"/>
          </a:solidFill>
        </p:spPr>
        <p:txBody>
          <a:bodyPr>
            <a:normAutofit/>
          </a:bodyPr>
          <a:lstStyle/>
          <a:p>
            <a:pPr algn="ctr"/>
            <a:r>
              <a:rPr lang="es-HN" sz="3600" b="1" dirty="0">
                <a:latin typeface="Arial" panose="020B0604020202020204" pitchFamily="34" charset="0"/>
                <a:cs typeface="Arial" panose="020B0604020202020204" pitchFamily="34" charset="0"/>
              </a:rPr>
              <a:t>INTRODUCCIÓN (1-12</a:t>
            </a:r>
            <a:r>
              <a:rPr lang="es-HN" dirty="0"/>
              <a:t>)</a:t>
            </a:r>
            <a:endParaRPr lang="es-ES_tradnl" dirty="0"/>
          </a:p>
        </p:txBody>
      </p:sp>
      <p:sp>
        <p:nvSpPr>
          <p:cNvPr id="3" name="Marcador de contenido 2"/>
          <p:cNvSpPr>
            <a:spLocks noGrp="1"/>
          </p:cNvSpPr>
          <p:nvPr>
            <p:ph idx="1"/>
          </p:nvPr>
        </p:nvSpPr>
        <p:spPr>
          <a:xfrm>
            <a:off x="127322" y="925975"/>
            <a:ext cx="7500394" cy="5932025"/>
          </a:xfrm>
          <a:solidFill>
            <a:srgbClr val="00FFFF"/>
          </a:solidFill>
        </p:spPr>
        <p:txBody>
          <a:bodyPr>
            <a:normAutofit fontScale="92500"/>
          </a:bodyPr>
          <a:lstStyle/>
          <a:p>
            <a:r>
              <a:rPr lang="es-ES_tradnl" dirty="0"/>
              <a:t>En ella se aclaran los conceptos teológicos básicos sobre “</a:t>
            </a:r>
            <a:r>
              <a:rPr lang="es-ES_tradnl" i="1" dirty="0"/>
              <a:t>sinodalidad</a:t>
            </a:r>
            <a:r>
              <a:rPr lang="es-ES_tradnl" dirty="0"/>
              <a:t>”, ya que es un término recién acuñado por el Papa Francisco. El texto para explicar la sinodalidad es Jn 20, 1-2, cuando María Magdalena acude a Pedro y Juan para comunicarles la resurrección de Jesús. La mutua dependencia entre ellos, al transmitir la noticia, refleja el corazón de la sinodalidad. También todos nosotros hemos sido bautizados en la muerte de Cristo que nos invita a construir una paz auténtica. </a:t>
            </a:r>
          </a:p>
          <a:p>
            <a:r>
              <a:rPr lang="es-ES_tradnl" dirty="0"/>
              <a:t>El documento recuerda </a:t>
            </a:r>
            <a:r>
              <a:rPr lang="es-ES_tradnl" i="1" dirty="0"/>
              <a:t>las diversas etapas </a:t>
            </a:r>
            <a:r>
              <a:rPr lang="es-ES_tradnl" dirty="0"/>
              <a:t>recorridas por el Sínodo: la consulta al pueblo de Dios (Parroquias y Diócesis), las reuniones nacionales, continentales y las dos sesiones de la XVI Asamblea General Ordinaria de Sínodo de los Obispos. </a:t>
            </a:r>
          </a:p>
        </p:txBody>
      </p:sp>
      <p:pic>
        <p:nvPicPr>
          <p:cNvPr id="7" name="Imagen 6"/>
          <p:cNvPicPr>
            <a:picLocks noChangeAspect="1"/>
          </p:cNvPicPr>
          <p:nvPr/>
        </p:nvPicPr>
        <p:blipFill>
          <a:blip r:embed="rId2"/>
          <a:stretch>
            <a:fillRect/>
          </a:stretch>
        </p:blipFill>
        <p:spPr>
          <a:xfrm>
            <a:off x="8016308" y="0"/>
            <a:ext cx="4437546" cy="6670331"/>
          </a:xfrm>
          <a:prstGeom prst="rect">
            <a:avLst/>
          </a:prstGeom>
        </p:spPr>
      </p:pic>
    </p:spTree>
    <p:extLst>
      <p:ext uri="{BB962C8B-B14F-4D97-AF65-F5344CB8AC3E}">
        <p14:creationId xmlns:p14="http://schemas.microsoft.com/office/powerpoint/2010/main" val="410360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5195" y="197448"/>
            <a:ext cx="6701742" cy="6660551"/>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normAutofit fontScale="92500" lnSpcReduction="10000"/>
          </a:bodyPr>
          <a:lstStyle/>
          <a:p>
            <a:r>
              <a:rPr lang="es-ES_tradnl" dirty="0"/>
              <a:t>A través de las diversas reuniones y encuentros, se ha ido forjando el lema de una llamada a la </a:t>
            </a:r>
            <a:r>
              <a:rPr lang="es-ES_tradnl" i="1" dirty="0"/>
              <a:t>comunión, participación y misión</a:t>
            </a:r>
            <a:r>
              <a:rPr lang="es-ES_tradnl" dirty="0"/>
              <a:t>. Esta llamada está edificada sobre a identidad bautismal común de todos los cristianos y bajo la guía del Magisterio de la Iglesia (5). Pero también se experimentan en la Iglesia algunas resistencias al cambio (6) y por eso la celebración de la liturgia penitencial. </a:t>
            </a:r>
          </a:p>
          <a:p>
            <a:r>
              <a:rPr lang="es-ES_tradnl" dirty="0"/>
              <a:t>Los primeros frutos del Sínodo se experimentaban ya: la conversación en el Espíritu, el discernimiento, la corresponsabilidad en la misión (7). También, tras la 1ª sesión de esta Asamblea, habían salido a la luz diez temas que necesitaban un mayor estudio y que el Papa confió a expertos (8), además de algunos temas que pedían algunos cambios canónicos (9). El camino sinodal continúa tras esta Asamblea. </a:t>
            </a:r>
          </a:p>
          <a:p>
            <a:endParaRPr lang="es-ES_tradnl" dirty="0"/>
          </a:p>
        </p:txBody>
      </p:sp>
      <p:pic>
        <p:nvPicPr>
          <p:cNvPr id="4" name="Imagen 3"/>
          <p:cNvPicPr>
            <a:picLocks noChangeAspect="1"/>
          </p:cNvPicPr>
          <p:nvPr/>
        </p:nvPicPr>
        <p:blipFill>
          <a:blip r:embed="rId2"/>
          <a:stretch>
            <a:fillRect/>
          </a:stretch>
        </p:blipFill>
        <p:spPr>
          <a:xfrm>
            <a:off x="6775693" y="197448"/>
            <a:ext cx="5123082" cy="2889083"/>
          </a:xfrm>
          <a:prstGeom prst="rect">
            <a:avLst/>
          </a:prstGeom>
        </p:spPr>
      </p:pic>
      <p:pic>
        <p:nvPicPr>
          <p:cNvPr id="5" name="Imagen 4"/>
          <p:cNvPicPr>
            <a:picLocks noChangeAspect="1"/>
          </p:cNvPicPr>
          <p:nvPr/>
        </p:nvPicPr>
        <p:blipFill>
          <a:blip r:embed="rId3"/>
          <a:stretch>
            <a:fillRect/>
          </a:stretch>
        </p:blipFill>
        <p:spPr>
          <a:xfrm>
            <a:off x="6775693" y="3288852"/>
            <a:ext cx="4970444" cy="3313630"/>
          </a:xfrm>
          <a:prstGeom prst="rect">
            <a:avLst/>
          </a:prstGeom>
        </p:spPr>
      </p:pic>
    </p:spTree>
    <p:extLst>
      <p:ext uri="{BB962C8B-B14F-4D97-AF65-F5344CB8AC3E}">
        <p14:creationId xmlns:p14="http://schemas.microsoft.com/office/powerpoint/2010/main" val="3414165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323" y="-140819"/>
            <a:ext cx="12064677" cy="1136241"/>
          </a:xfrm>
          <a:solidFill>
            <a:srgbClr val="66FF33"/>
          </a:solidFill>
        </p:spPr>
        <p:txBody>
          <a:bodyPr>
            <a:noAutofit/>
          </a:bodyPr>
          <a:lstStyle/>
          <a:p>
            <a:r>
              <a:rPr lang="es-ES_tradnl" sz="3200" b="1" dirty="0">
                <a:latin typeface="Arial" panose="020B0604020202020204" pitchFamily="34" charset="0"/>
                <a:cs typeface="Arial" panose="020B0604020202020204" pitchFamily="34" charset="0"/>
              </a:rPr>
              <a:t>PARTE I. EL CORAZÓN DE LA SINODALIDAD (13-48). </a:t>
            </a:r>
            <a:endParaRPr lang="es-ES_tradnl" sz="32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27323" y="868101"/>
            <a:ext cx="7067312" cy="5764193"/>
          </a:xfrm>
          <a:solidFill>
            <a:srgbClr val="00FFFF"/>
          </a:solidFill>
        </p:spPr>
        <p:txBody>
          <a:bodyPr>
            <a:normAutofit/>
          </a:bodyPr>
          <a:lstStyle/>
          <a:p>
            <a:r>
              <a:rPr lang="es-ES_tradnl" dirty="0"/>
              <a:t>La 1ª parte, </a:t>
            </a:r>
            <a:r>
              <a:rPr lang="es-ES_tradnl" i="1" dirty="0"/>
              <a:t>El corazón de la sinodalidad</a:t>
            </a:r>
            <a:r>
              <a:rPr lang="es-ES_tradnl" dirty="0"/>
              <a:t>, parte de Jn 20,1-2 (María Magdalena en el sepulcro) y presenta los fundamentos teológicos y espirituales de ella. </a:t>
            </a:r>
          </a:p>
          <a:p>
            <a:r>
              <a:rPr lang="es-ES_tradnl" dirty="0"/>
              <a:t>Como María Magdalena, “la Iglesia existe para testimoniar al mundo el acontecimiento decisivo de la historia: la resurrección de Jesús. El Resucitado trae la paz al mundo y nos da el don de su Espíritu. Cristo vivo es la fuente de la verdadera libertad y el fundamento de la esperanza que no defrauda” (13-14). </a:t>
            </a:r>
          </a:p>
        </p:txBody>
      </p:sp>
      <p:pic>
        <p:nvPicPr>
          <p:cNvPr id="4" name="Imagen 3"/>
          <p:cNvPicPr>
            <a:picLocks noChangeAspect="1"/>
          </p:cNvPicPr>
          <p:nvPr/>
        </p:nvPicPr>
        <p:blipFill>
          <a:blip r:embed="rId2"/>
          <a:stretch>
            <a:fillRect/>
          </a:stretch>
        </p:blipFill>
        <p:spPr>
          <a:xfrm>
            <a:off x="7415546" y="995422"/>
            <a:ext cx="4091412" cy="2728909"/>
          </a:xfrm>
          <a:prstGeom prst="rect">
            <a:avLst/>
          </a:prstGeom>
        </p:spPr>
      </p:pic>
      <p:pic>
        <p:nvPicPr>
          <p:cNvPr id="5" name="Imagen 4"/>
          <p:cNvPicPr>
            <a:picLocks noChangeAspect="1"/>
          </p:cNvPicPr>
          <p:nvPr/>
        </p:nvPicPr>
        <p:blipFill>
          <a:blip r:embed="rId3"/>
          <a:stretch>
            <a:fillRect/>
          </a:stretch>
        </p:blipFill>
        <p:spPr>
          <a:xfrm>
            <a:off x="7194635" y="3762899"/>
            <a:ext cx="4640023" cy="3095100"/>
          </a:xfrm>
          <a:prstGeom prst="rect">
            <a:avLst/>
          </a:prstGeom>
        </p:spPr>
      </p:pic>
    </p:spTree>
    <p:extLst>
      <p:ext uri="{BB962C8B-B14F-4D97-AF65-F5344CB8AC3E}">
        <p14:creationId xmlns:p14="http://schemas.microsoft.com/office/powerpoint/2010/main" val="77127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 y="127321"/>
            <a:ext cx="7558268" cy="6273479"/>
          </a:xfrm>
          <a:solidFill>
            <a:srgbClr val="FFFF00"/>
          </a:solidFill>
        </p:spPr>
        <p:txBody>
          <a:bodyPr>
            <a:normAutofit lnSpcReduction="10000"/>
          </a:bodyPr>
          <a:lstStyle/>
          <a:p>
            <a:r>
              <a:rPr lang="es-ES_tradnl" dirty="0"/>
              <a:t>Esta Iglesia, Pueblo de Dios nacido del Bautismo (15), alimentado por la Eucaristía (16), es llamado a ser sacramento de unidad de la familia humana, “comunión de los fieles” (18). Y se constituye como una hermosa armonía (34) en la que, como la familia, todos tenemos la misma dignidad y hemos sido creados para la relación (escuchar y ser escuchados), discernir y decidir juntos. </a:t>
            </a:r>
          </a:p>
          <a:p>
            <a:r>
              <a:rPr lang="es-ES_tradnl" dirty="0"/>
              <a:t>La sinodalidad es tradición antigua en la Iglesia (28) que supone diálogo, discernimiento y decisión. Pide, además, un camino de renovación permanente de la Iglesia en tres dimensiones: en su estilo de vida, en sus estructuras de participación y en la realización de ciertos eventos sinodales (30). En estas tareas la sinodalidad es </a:t>
            </a:r>
            <a:r>
              <a:rPr lang="es-ES_tradnl" i="1" dirty="0"/>
              <a:t>misión, comunión y participación</a:t>
            </a:r>
            <a:r>
              <a:rPr lang="es-ES_tradnl" dirty="0"/>
              <a:t>. </a:t>
            </a:r>
          </a:p>
        </p:txBody>
      </p:sp>
      <p:pic>
        <p:nvPicPr>
          <p:cNvPr id="4" name="Imagen 3"/>
          <p:cNvPicPr>
            <a:picLocks noChangeAspect="1"/>
          </p:cNvPicPr>
          <p:nvPr/>
        </p:nvPicPr>
        <p:blipFill>
          <a:blip r:embed="rId2"/>
          <a:stretch>
            <a:fillRect/>
          </a:stretch>
        </p:blipFill>
        <p:spPr>
          <a:xfrm>
            <a:off x="7769192" y="127321"/>
            <a:ext cx="4266947" cy="2835798"/>
          </a:xfrm>
          <a:prstGeom prst="rect">
            <a:avLst/>
          </a:prstGeom>
        </p:spPr>
      </p:pic>
      <p:pic>
        <p:nvPicPr>
          <p:cNvPr id="5" name="Imagen 4"/>
          <p:cNvPicPr>
            <a:picLocks noChangeAspect="1"/>
          </p:cNvPicPr>
          <p:nvPr/>
        </p:nvPicPr>
        <p:blipFill>
          <a:blip r:embed="rId3"/>
          <a:stretch>
            <a:fillRect/>
          </a:stretch>
        </p:blipFill>
        <p:spPr>
          <a:xfrm>
            <a:off x="7723561" y="3399419"/>
            <a:ext cx="4172194" cy="2781462"/>
          </a:xfrm>
          <a:prstGeom prst="rect">
            <a:avLst/>
          </a:prstGeom>
        </p:spPr>
      </p:pic>
    </p:spTree>
    <p:extLst>
      <p:ext uri="{BB962C8B-B14F-4D97-AF65-F5344CB8AC3E}">
        <p14:creationId xmlns:p14="http://schemas.microsoft.com/office/powerpoint/2010/main" val="3096441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6805914" cy="6858000"/>
          </a:xfrm>
          <a:solidFill>
            <a:srgbClr val="66FF33"/>
          </a:solidFill>
        </p:spPr>
        <p:txBody>
          <a:bodyPr>
            <a:normAutofit/>
          </a:bodyPr>
          <a:lstStyle/>
          <a:p>
            <a:r>
              <a:rPr lang="es-ES_tradnl" dirty="0"/>
              <a:t>También la sinodalidad es armonía eclesial, como la de una familia, siempre manteniendo la diversidad de carismas y servicios (36) y la pluralidad de las iglesias locales (38), abierto siempre al diálogo con los no cristianos (41) </a:t>
            </a:r>
          </a:p>
          <a:p>
            <a:r>
              <a:rPr lang="es-ES_tradnl" dirty="0"/>
              <a:t>La sinodalidad </a:t>
            </a:r>
            <a:r>
              <a:rPr lang="es-ES_tradnl" i="1" dirty="0"/>
              <a:t>“es ante todo una disposición espiritual” </a:t>
            </a:r>
            <a:r>
              <a:rPr lang="es-ES_tradnl" dirty="0"/>
              <a:t>(43), para dejar que la gracia de Dios actúe. Así, la conversación en el Espíritu “ha provocado alegría, asombro y gratitud y se ha experimentado como un camino de renovación que transforma a las personas, a los grupos y a la Iglesia” (45). Así entendida, la sinodalidad es como una profecía en medio de un mundo dividido y enfrentado (47-48 </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5013" y="3368234"/>
            <a:ext cx="4505846" cy="3003898"/>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3" y="193943"/>
            <a:ext cx="4317356" cy="2878521"/>
          </a:xfrm>
          <a:prstGeom prst="rect">
            <a:avLst/>
          </a:prstGeom>
        </p:spPr>
      </p:pic>
    </p:spTree>
    <p:extLst>
      <p:ext uri="{BB962C8B-B14F-4D97-AF65-F5344CB8AC3E}">
        <p14:creationId xmlns:p14="http://schemas.microsoft.com/office/powerpoint/2010/main" val="56534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12284765" cy="3737113"/>
          </a:xfrm>
          <a:solidFill>
            <a:srgbClr val="FFFF00"/>
          </a:solidFill>
        </p:spPr>
        <p:txBody>
          <a:bodyPr>
            <a:normAutofit fontScale="92500" lnSpcReduction="10000"/>
          </a:bodyPr>
          <a:lstStyle/>
          <a:p>
            <a:pPr marL="0" indent="0" algn="ctr">
              <a:buNone/>
            </a:pPr>
            <a:r>
              <a:rPr lang="es-HN" sz="3500" b="1" dirty="0"/>
              <a:t>RECORDEMOS LAS ETAPAS DEL SÍNODO</a:t>
            </a:r>
            <a:r>
              <a:rPr lang="la-Latn" sz="3500" b="1" dirty="0"/>
              <a:t>…</a:t>
            </a:r>
            <a:endParaRPr lang="es-HN" sz="3500" b="1" dirty="0"/>
          </a:p>
          <a:p>
            <a:pPr marL="542925" indent="-357188">
              <a:buFont typeface="Wingdings" panose="05000000000000000000" pitchFamily="2" charset="2"/>
              <a:buChar char="§"/>
              <a:tabLst>
                <a:tab pos="542925" algn="l"/>
              </a:tabLst>
            </a:pPr>
            <a:r>
              <a:rPr lang="es-ES_tradnl" dirty="0"/>
              <a:t>2021 10 octubre. </a:t>
            </a:r>
            <a:r>
              <a:rPr lang="es-ES_tradnl" i="1" dirty="0"/>
              <a:t>El Papa Francisco convoca el Sínodo. </a:t>
            </a:r>
            <a:endParaRPr lang="es-ES_tradnl" dirty="0"/>
          </a:p>
          <a:p>
            <a:pPr marL="542925" indent="-357188">
              <a:buFont typeface="Wingdings" panose="05000000000000000000" pitchFamily="2" charset="2"/>
              <a:buChar char="§"/>
              <a:tabLst>
                <a:tab pos="542925" algn="l"/>
              </a:tabLst>
            </a:pPr>
            <a:r>
              <a:rPr lang="es-ES_tradnl" dirty="0"/>
              <a:t>2021 octubre-2022 agosto. </a:t>
            </a:r>
            <a:r>
              <a:rPr lang="es-ES_tradnl" i="1" dirty="0"/>
              <a:t>Etapa </a:t>
            </a:r>
            <a:r>
              <a:rPr lang="es-ES_tradnl" i="1" u="sng" dirty="0"/>
              <a:t>parroquial, diocesana y nacional </a:t>
            </a:r>
            <a:r>
              <a:rPr lang="es-ES_tradnl" i="1" dirty="0"/>
              <a:t>del Sínodo</a:t>
            </a:r>
            <a:r>
              <a:rPr lang="es-ES_tradnl" dirty="0"/>
              <a:t>. </a:t>
            </a:r>
          </a:p>
          <a:p>
            <a:pPr marL="542925" indent="-357188">
              <a:buFont typeface="Wingdings" panose="05000000000000000000" pitchFamily="2" charset="2"/>
              <a:buChar char="§"/>
              <a:tabLst>
                <a:tab pos="542925" algn="l"/>
              </a:tabLst>
            </a:pPr>
            <a:r>
              <a:rPr lang="es-ES_tradnl" dirty="0"/>
              <a:t>2022 Sept – 2023 marzo. </a:t>
            </a:r>
            <a:r>
              <a:rPr lang="es-ES_tradnl" i="1" dirty="0"/>
              <a:t>Etapa </a:t>
            </a:r>
            <a:r>
              <a:rPr lang="es-ES_tradnl" i="1" u="sng" dirty="0"/>
              <a:t>continental</a:t>
            </a:r>
            <a:r>
              <a:rPr lang="es-ES_tradnl" i="1" dirty="0"/>
              <a:t> dividida en siete regiones. </a:t>
            </a:r>
            <a:endParaRPr lang="es-ES_tradnl" dirty="0"/>
          </a:p>
          <a:p>
            <a:pPr marL="542925" indent="-357188">
              <a:buFont typeface="Wingdings" panose="05000000000000000000" pitchFamily="2" charset="2"/>
              <a:buChar char="§"/>
              <a:tabLst>
                <a:tab pos="542925" algn="l"/>
              </a:tabLst>
            </a:pPr>
            <a:r>
              <a:rPr lang="es-ES_tradnl" dirty="0"/>
              <a:t>2023, 20 de junio. </a:t>
            </a:r>
            <a:r>
              <a:rPr lang="es-ES_tradnl" i="1" dirty="0"/>
              <a:t>Se publica el Plan de trabajo para Asamblea General</a:t>
            </a:r>
            <a:r>
              <a:rPr lang="es-ES_tradnl" dirty="0"/>
              <a:t>. </a:t>
            </a:r>
          </a:p>
          <a:p>
            <a:pPr marL="542925" indent="-357188">
              <a:buFont typeface="Wingdings" panose="05000000000000000000" pitchFamily="2" charset="2"/>
              <a:buChar char="§"/>
              <a:tabLst>
                <a:tab pos="542925" algn="l"/>
              </a:tabLst>
            </a:pPr>
            <a:r>
              <a:rPr lang="es-ES_tradnl" dirty="0"/>
              <a:t>2023. 4-29 de octubre. XVIª Asamblea General Ordinaria Sínodo 1ª sesión </a:t>
            </a:r>
          </a:p>
          <a:p>
            <a:pPr marL="542925" indent="-357188">
              <a:buFont typeface="Wingdings" panose="05000000000000000000" pitchFamily="2" charset="2"/>
              <a:buChar char="§"/>
              <a:tabLst>
                <a:tab pos="542925" algn="l"/>
              </a:tabLst>
            </a:pPr>
            <a:r>
              <a:rPr lang="es-ES_tradnl" b="1" i="1" u="sng" dirty="0"/>
              <a:t>2024. 2-27 de octubre. XVIª Asamblea General Ordinaria Sínodo 2ª sesión. </a:t>
            </a:r>
          </a:p>
          <a:p>
            <a:pPr marL="542925" indent="-357188">
              <a:buFont typeface="Wingdings" panose="05000000000000000000" pitchFamily="2" charset="2"/>
              <a:buChar char="§"/>
              <a:tabLst>
                <a:tab pos="542925" algn="l"/>
              </a:tabLst>
            </a:pPr>
            <a:r>
              <a:rPr lang="es-ES_tradnl" dirty="0"/>
              <a:t>2024, 26 octubre. </a:t>
            </a:r>
            <a:r>
              <a:rPr lang="es-ES_tradnl" i="1" dirty="0"/>
              <a:t>Documento final del Sínodo de la sinodalidad. </a:t>
            </a:r>
            <a:endParaRPr lang="es-ES_tradnl" dirty="0"/>
          </a:p>
          <a:p>
            <a:pPr marL="0" indent="0">
              <a:buNone/>
            </a:pPr>
            <a:endParaRPr lang="la-Latn" dirty="0"/>
          </a:p>
          <a:p>
            <a:endParaRPr lang="es-HN" dirty="0"/>
          </a:p>
        </p:txBody>
      </p:sp>
      <p:pic>
        <p:nvPicPr>
          <p:cNvPr id="5" name="Imagen 4"/>
          <p:cNvPicPr>
            <a:picLocks noChangeAspect="1"/>
          </p:cNvPicPr>
          <p:nvPr/>
        </p:nvPicPr>
        <p:blipFill rotWithShape="1">
          <a:blip r:embed="rId2"/>
          <a:srcRect t="23801" b="21591"/>
          <a:stretch/>
        </p:blipFill>
        <p:spPr>
          <a:xfrm>
            <a:off x="-89452" y="3548269"/>
            <a:ext cx="12460356" cy="3260035"/>
          </a:xfrm>
          <a:prstGeom prst="rect">
            <a:avLst/>
          </a:prstGeom>
        </p:spPr>
      </p:pic>
    </p:spTree>
    <p:extLst>
      <p:ext uri="{BB962C8B-B14F-4D97-AF65-F5344CB8AC3E}">
        <p14:creationId xmlns:p14="http://schemas.microsoft.com/office/powerpoint/2010/main" val="2368213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B0F9C-2255-C406-3F6E-C6D31A4FE86D}"/>
              </a:ext>
            </a:extLst>
          </p:cNvPr>
          <p:cNvSpPr>
            <a:spLocks noGrp="1"/>
          </p:cNvSpPr>
          <p:nvPr>
            <p:ph type="title"/>
          </p:nvPr>
        </p:nvSpPr>
        <p:spPr/>
        <p:txBody>
          <a:bodyPr/>
          <a:lstStyle/>
          <a:p>
            <a:endParaRPr lang="es-HN"/>
          </a:p>
        </p:txBody>
      </p:sp>
      <p:sp>
        <p:nvSpPr>
          <p:cNvPr id="3" name="Marcador de contenido 2">
            <a:extLst>
              <a:ext uri="{FF2B5EF4-FFF2-40B4-BE49-F238E27FC236}">
                <a16:creationId xmlns:a16="http://schemas.microsoft.com/office/drawing/2014/main" id="{9D085EFF-F77E-A956-5A70-DBE91B93427E}"/>
              </a:ext>
            </a:extLst>
          </p:cNvPr>
          <p:cNvSpPr>
            <a:spLocks noGrp="1"/>
          </p:cNvSpPr>
          <p:nvPr>
            <p:ph idx="1"/>
          </p:nvPr>
        </p:nvSpPr>
        <p:spPr/>
        <p:txBody>
          <a:bodyPr/>
          <a:lstStyle/>
          <a:p>
            <a:endParaRPr lang="es-HN"/>
          </a:p>
        </p:txBody>
      </p:sp>
      <p:pic>
        <p:nvPicPr>
          <p:cNvPr id="4" name="Marcador de contenido 3" descr="🛶 FORMACIÓN PARROQUIAL Tema: &quot;EN LA BARCA, JUNTOS&quot;, La conversión de las  relaciones 🙏 ¿Cómo caminamos juntos como comunidad? ¿Qué significa  dejarnos transformar en nuestras relaciones? Te invitamos a vivir una noche">
            <a:extLst>
              <a:ext uri="{FF2B5EF4-FFF2-40B4-BE49-F238E27FC236}">
                <a16:creationId xmlns:a16="http://schemas.microsoft.com/office/drawing/2014/main" id="{B98BACA5-A9D7-3256-7C09-B9B9EC7ED799}"/>
              </a:ext>
            </a:extLst>
          </p:cNvPr>
          <p:cNvPicPr>
            <a:picLocks/>
          </p:cNvPicPr>
          <p:nvPr/>
        </p:nvPicPr>
        <p:blipFill rotWithShape="1">
          <a:blip r:embed="rId2">
            <a:extLst>
              <a:ext uri="{28A0092B-C50C-407E-A947-70E740481C1C}">
                <a14:useLocalDpi xmlns:a14="http://schemas.microsoft.com/office/drawing/2010/main" val="0"/>
              </a:ext>
            </a:extLst>
          </a:blip>
          <a:srcRect t="8925" b="8169"/>
          <a:stretch/>
        </p:blipFill>
        <p:spPr bwMode="auto">
          <a:xfrm>
            <a:off x="0" y="-129091"/>
            <a:ext cx="12192000" cy="72721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5592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195" y="0"/>
            <a:ext cx="12101272" cy="590310"/>
          </a:xfrm>
          <a:solidFill>
            <a:srgbClr val="CCFF66"/>
          </a:solidFill>
        </p:spPr>
        <p:txBody>
          <a:bodyPr>
            <a:normAutofit/>
          </a:bodyPr>
          <a:lstStyle/>
          <a:p>
            <a:pPr algn="ctr"/>
            <a:r>
              <a:rPr lang="es-ES_tradnl" sz="3200" b="1" dirty="0">
                <a:latin typeface="Arial" panose="020B0604020202020204" pitchFamily="34" charset="0"/>
                <a:cs typeface="Arial" panose="020B0604020202020204" pitchFamily="34" charset="0"/>
              </a:rPr>
              <a:t>PARTE II. JUNTOS EN EL BARCO (49-78). </a:t>
            </a:r>
            <a:endParaRPr lang="es-ES_tradnl" sz="32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621331"/>
            <a:ext cx="7385010" cy="6138284"/>
          </a:xfrm>
          <a:solidFill>
            <a:srgbClr val="9999FF"/>
          </a:solidFill>
        </p:spPr>
        <p:txBody>
          <a:bodyPr>
            <a:normAutofit lnSpcReduction="10000"/>
          </a:bodyPr>
          <a:lstStyle/>
          <a:p>
            <a:r>
              <a:rPr lang="es-ES_tradnl" dirty="0"/>
              <a:t>Esta parte se ocupa de la </a:t>
            </a:r>
            <a:r>
              <a:rPr lang="es-ES_tradnl" i="1" dirty="0"/>
              <a:t>transformación de las relaciones comunitarias</a:t>
            </a:r>
            <a:r>
              <a:rPr lang="es-ES_tradnl" dirty="0"/>
              <a:t>, uniendo las diversas vocaciones, carismas y ministerios. </a:t>
            </a:r>
          </a:p>
          <a:p>
            <a:r>
              <a:rPr lang="es-ES_tradnl" dirty="0"/>
              <a:t>Jn 21, 2-3: los discípulos van a pescar, pero ya juntos, en equipo (49). </a:t>
            </a:r>
          </a:p>
          <a:p>
            <a:r>
              <a:rPr lang="es-ES_tradnl" dirty="0"/>
              <a:t>La sinodalidad invita a establecer nuevas relaciones auténticas (50) Para ello es necesaria una “conversión relacional”, que nos abra a las actitudes de escucha de Jesús (51), por ejemplo, hacia los pobres, los niños y hacia la mujer (52).</a:t>
            </a:r>
          </a:p>
          <a:p>
            <a:r>
              <a:rPr lang="es-ES_tradnl" dirty="0"/>
              <a:t> Estas nuevas relaciones se hacen hoy especialmente urgentes ante los abusos sexuales dentro de la Iglesia (55) pero también ante quienes sufren marginación y exclusión (56). </a:t>
            </a:r>
          </a:p>
        </p:txBody>
      </p:sp>
      <p:pic>
        <p:nvPicPr>
          <p:cNvPr id="4" name="Imagen 3"/>
          <p:cNvPicPr>
            <a:picLocks noChangeAspect="1"/>
          </p:cNvPicPr>
          <p:nvPr/>
        </p:nvPicPr>
        <p:blipFill>
          <a:blip r:embed="rId2"/>
          <a:stretch>
            <a:fillRect/>
          </a:stretch>
        </p:blipFill>
        <p:spPr>
          <a:xfrm>
            <a:off x="7385010" y="621330"/>
            <a:ext cx="4344131" cy="289964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5010" y="3738625"/>
            <a:ext cx="4531067" cy="3020989"/>
          </a:xfrm>
          <a:prstGeom prst="rect">
            <a:avLst/>
          </a:prstGeom>
        </p:spPr>
      </p:pic>
    </p:spTree>
    <p:extLst>
      <p:ext uri="{BB962C8B-B14F-4D97-AF65-F5344CB8AC3E}">
        <p14:creationId xmlns:p14="http://schemas.microsoft.com/office/powerpoint/2010/main" val="953159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8343" y="420836"/>
            <a:ext cx="6412375" cy="6142010"/>
          </a:xfrm>
          <a:solidFill>
            <a:schemeClr val="accent4">
              <a:lumMod val="60000"/>
              <a:lumOff val="40000"/>
            </a:schemeClr>
          </a:solidFill>
        </p:spPr>
        <p:txBody>
          <a:bodyPr>
            <a:normAutofit lnSpcReduction="10000"/>
          </a:bodyPr>
          <a:lstStyle/>
          <a:p>
            <a:r>
              <a:rPr lang="es-ES_tradnl" dirty="0"/>
              <a:t>A la vez, en las nuevas relaciones eclesiales será muy importante hacer </a:t>
            </a:r>
            <a:r>
              <a:rPr lang="es-ES_tradnl" u="sng" dirty="0"/>
              <a:t>fructificar los carismas propios </a:t>
            </a:r>
            <a:r>
              <a:rPr lang="es-ES_tradnl" dirty="0"/>
              <a:t>de cada uno para el bien común (57), según las necesidades de los diversos ambientes donde la Iglesia está presente (60). </a:t>
            </a:r>
          </a:p>
          <a:p>
            <a:r>
              <a:rPr lang="es-ES_tradnl" dirty="0"/>
              <a:t>El Documento pide especialmente un </a:t>
            </a:r>
            <a:r>
              <a:rPr lang="es-ES_tradnl" u="sng" dirty="0"/>
              <a:t>reconocimiento más pleno de la mujer </a:t>
            </a:r>
            <a:r>
              <a:rPr lang="es-ES_tradnl" dirty="0"/>
              <a:t>dentro de la Iglesia, (60) poniendo en práctica todas las oportunidades ya previstas en la legislación vigente en el tema del papel de la mujer, sobre todo donde aún no se han implementado” y dejando abierta la cuestión del discernimiento sobre el acceso de las mujeres al diaconado. </a:t>
            </a: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7179" y="177767"/>
            <a:ext cx="4569079" cy="3045783"/>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808" y="3401198"/>
            <a:ext cx="4742473" cy="3161648"/>
          </a:xfrm>
          <a:prstGeom prst="rect">
            <a:avLst/>
          </a:prstGeom>
        </p:spPr>
      </p:pic>
    </p:spTree>
    <p:extLst>
      <p:ext uri="{BB962C8B-B14F-4D97-AF65-F5344CB8AC3E}">
        <p14:creationId xmlns:p14="http://schemas.microsoft.com/office/powerpoint/2010/main" val="4080567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5748" y="162046"/>
            <a:ext cx="6665864" cy="6829063"/>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a:normAutofit/>
          </a:bodyPr>
          <a:lstStyle/>
          <a:p>
            <a:r>
              <a:rPr lang="es-ES_tradnl" dirty="0"/>
              <a:t>También promueve la integración de los niños (61) y jóvenes (62) así como “el reconocimiento de las capacidades apostólicas de </a:t>
            </a:r>
            <a:r>
              <a:rPr lang="es-ES_tradnl" i="1" dirty="0"/>
              <a:t>las personas con discapacidades</a:t>
            </a:r>
            <a:r>
              <a:rPr lang="es-ES_tradnl" dirty="0"/>
              <a:t>” (63).</a:t>
            </a:r>
          </a:p>
          <a:p>
            <a:r>
              <a:rPr lang="es-ES_tradnl" dirty="0"/>
              <a:t>Se insiste en la conciencia de que “las familias sean sujetos y no sólo destinatarios de la pastoral familiar” (64) y se pide la promoción “de nuevas formas de ministerios laicales, no sólo en el ámbito litúrgico.”</a:t>
            </a:r>
          </a:p>
          <a:p>
            <a:r>
              <a:rPr lang="es-ES_tradnl" dirty="0"/>
              <a:t>Del mismo modo, se subraya la misión de los esposos dentro de la Iglesia (64), la vida de los consagrados (65) y la contribución de los teólogos a la reflexión y estudio dentro de la Iglesia (67). </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4706" y="162046"/>
            <a:ext cx="5000825" cy="3333509"/>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851" y="3657600"/>
            <a:ext cx="5000264" cy="3333509"/>
          </a:xfrm>
          <a:prstGeom prst="rect">
            <a:avLst/>
          </a:prstGeom>
        </p:spPr>
      </p:pic>
    </p:spTree>
    <p:extLst>
      <p:ext uri="{BB962C8B-B14F-4D97-AF65-F5344CB8AC3E}">
        <p14:creationId xmlns:p14="http://schemas.microsoft.com/office/powerpoint/2010/main" val="558778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266220" y="312515"/>
            <a:ext cx="3507128" cy="5694743"/>
          </a:xfrm>
          <a:solidFill>
            <a:srgbClr val="FFFF00"/>
          </a:solidFill>
        </p:spPr>
        <p:txBody>
          <a:bodyPr>
            <a:normAutofit fontScale="92500" lnSpcReduction="20000"/>
          </a:bodyPr>
          <a:lstStyle/>
          <a:p>
            <a:r>
              <a:rPr lang="es-ES_tradnl" dirty="0"/>
              <a:t>Respecto de los Obispos, el documento desea “</a:t>
            </a:r>
            <a:r>
              <a:rPr lang="es-ES_tradnl" i="1" dirty="0"/>
              <a:t>que el Pueblo de Dios tenga más voz</a:t>
            </a:r>
            <a:r>
              <a:rPr lang="es-ES_tradnl" dirty="0"/>
              <a:t>” a la hora de su elección (69). </a:t>
            </a:r>
          </a:p>
          <a:p>
            <a:r>
              <a:rPr lang="es-ES_tradnl" dirty="0"/>
              <a:t>Llama a los presbíteros y ministros a “vivir su servicio en una actitud de cercanía a las personas, de acogida y escucha de todos.</a:t>
            </a:r>
          </a:p>
          <a:p>
            <a:r>
              <a:rPr lang="es-ES_tradnl" dirty="0"/>
              <a:t>Se les pide abrirse a un estilo auténticamente sinodal”, a “vivir la fraternidad presbiteral y a caminar juntos en el servicio pastoral” (72-73). </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1296" y="312516"/>
            <a:ext cx="8090704" cy="5694744"/>
          </a:xfrm>
          <a:prstGeom prst="rect">
            <a:avLst/>
          </a:prstGeom>
        </p:spPr>
      </p:pic>
    </p:spTree>
    <p:extLst>
      <p:ext uri="{BB962C8B-B14F-4D97-AF65-F5344CB8AC3E}">
        <p14:creationId xmlns:p14="http://schemas.microsoft.com/office/powerpoint/2010/main" val="2279999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77792" y="358815"/>
            <a:ext cx="11389490" cy="1466809"/>
          </a:xfrm>
        </p:spPr>
        <p:txBody>
          <a:bodyPr>
            <a:noAutofit/>
          </a:bodyPr>
          <a:lstStyle/>
          <a:p>
            <a:r>
              <a:rPr lang="es-ES_tradnl" sz="2800" dirty="0">
                <a:latin typeface="Arial" panose="020B0604020202020204" pitchFamily="34" charset="0"/>
                <a:cs typeface="Arial" panose="020B0604020202020204" pitchFamily="34" charset="0"/>
              </a:rPr>
              <a:t>Al final de esta parte (77-78), el documento pide que se den mayores oportunidades de participación a los laicos y laicas, así como a los consagrados en la vida de la Iglesia en asuntos como</a:t>
            </a:r>
          </a:p>
        </p:txBody>
      </p:sp>
      <p:sp>
        <p:nvSpPr>
          <p:cNvPr id="7" name="Marcador de contenido 6"/>
          <p:cNvSpPr>
            <a:spLocks noGrp="1"/>
          </p:cNvSpPr>
          <p:nvPr>
            <p:ph idx="1"/>
          </p:nvPr>
        </p:nvSpPr>
        <p:spPr>
          <a:xfrm>
            <a:off x="277793" y="1825624"/>
            <a:ext cx="11493660" cy="4971327"/>
          </a:xfrm>
          <a:solidFill>
            <a:srgbClr val="00FFFF"/>
          </a:solidFill>
        </p:spPr>
        <p:txBody>
          <a:bodyPr>
            <a:normAutofit/>
          </a:bodyPr>
          <a:lstStyle/>
          <a:p>
            <a:r>
              <a:rPr lang="es-ES_tradnl" dirty="0"/>
              <a:t>Los procesos de discernimiento eclesial y de elaboración de decisiones. </a:t>
            </a:r>
          </a:p>
          <a:p>
            <a:r>
              <a:rPr lang="es-ES_tradnl" dirty="0"/>
              <a:t>La selección de candidatos y candidatas para los puestos de responsabilidad diocesana y en instituciones eclesiásticas como los Seminarios, Institutos, Facultades de Teología. </a:t>
            </a:r>
          </a:p>
          <a:p>
            <a:r>
              <a:rPr lang="es-ES_tradnl" dirty="0"/>
              <a:t>Un mayor reconocimiento y apoyo a la vida y carismas de los consagrados y su empleo en puestos de responsabilidad eclesial. </a:t>
            </a:r>
          </a:p>
          <a:p>
            <a:r>
              <a:rPr lang="es-ES_tradnl" dirty="0"/>
              <a:t>El aumento del número de laicos y laicas cualificados que se desempeñen como jueces en los procesos canónicos. </a:t>
            </a:r>
          </a:p>
          <a:p>
            <a:r>
              <a:rPr lang="es-ES_tradnl" dirty="0"/>
              <a:t>Y el reconocimiento efectivo de la dignidad y respeto de los derechos de quienes trabajan como empleados de la Iglesia y de sus instituciones </a:t>
            </a:r>
          </a:p>
          <a:p>
            <a:endParaRPr lang="es-ES_tradnl" dirty="0"/>
          </a:p>
        </p:txBody>
      </p:sp>
    </p:spTree>
    <p:extLst>
      <p:ext uri="{BB962C8B-B14F-4D97-AF65-F5344CB8AC3E}">
        <p14:creationId xmlns:p14="http://schemas.microsoft.com/office/powerpoint/2010/main" val="1562663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712694"/>
          </a:xfrm>
          <a:solidFill>
            <a:srgbClr val="31EB47"/>
          </a:solidFill>
        </p:spPr>
        <p:txBody>
          <a:bodyPr>
            <a:normAutofit/>
          </a:bodyPr>
          <a:lstStyle/>
          <a:p>
            <a:pPr algn="ctr"/>
            <a:r>
              <a:rPr lang="es-MX" sz="3200" b="1" dirty="0">
                <a:latin typeface="Arial" panose="020B0604020202020204" pitchFamily="34" charset="0"/>
                <a:cs typeface="Arial" panose="020B0604020202020204" pitchFamily="34" charset="0"/>
              </a:rPr>
              <a:t>Lo novedoso del documento final del Sínodo</a:t>
            </a:r>
            <a:endParaRPr lang="es-HN"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712695"/>
            <a:ext cx="12191999" cy="6145306"/>
          </a:xfrm>
          <a:solidFill>
            <a:srgbClr val="FFFF31"/>
          </a:solidFill>
        </p:spPr>
        <p:txBody>
          <a:bodyPr>
            <a:normAutofit fontScale="85000" lnSpcReduction="20000"/>
          </a:bodyPr>
          <a:lstStyle/>
          <a:p>
            <a:r>
              <a:rPr lang="es-MX" b="1" dirty="0"/>
              <a:t>Conversión sinodal:</a:t>
            </a:r>
            <a:r>
              <a:rPr lang="es-MX" dirty="0"/>
              <a:t> Se promueve una conversión hacia una Iglesia más sinodal, donde se fomente la transparencia, la rendición de cuentas y la escucha activa a los fieles. </a:t>
            </a:r>
          </a:p>
          <a:p>
            <a:r>
              <a:rPr lang="es-MX" b="1" dirty="0"/>
              <a:t>Participación de los laicos: </a:t>
            </a:r>
            <a:r>
              <a:rPr lang="es-MX" dirty="0"/>
              <a:t>Se destaca la importancia de involucrar a todos los bautizados en la vida y misión de la Iglesia, incluyendo los procesos de toma de decisiones. </a:t>
            </a:r>
          </a:p>
          <a:p>
            <a:r>
              <a:rPr lang="es-MX" b="1" dirty="0"/>
              <a:t>Mayor colaboración: </a:t>
            </a:r>
            <a:r>
              <a:rPr lang="es-MX" dirty="0"/>
              <a:t>Se busca una mayor colaboración entre las diferentes estructuras de la Iglesia, como las conferencias episcopales y los dicasterios romanos, para promover la sinodalidad y la consulta. </a:t>
            </a:r>
          </a:p>
          <a:p>
            <a:r>
              <a:rPr lang="es-MX" b="1" dirty="0"/>
              <a:t>Protección de menores y vulnerables: </a:t>
            </a:r>
            <a:r>
              <a:rPr lang="es-MX" dirty="0"/>
              <a:t>Se hace hincapié en la necesidad de fortalecer las medidas de protección y ofrecer formación específica para quienes trabajan con menores y adultos vulnerables. </a:t>
            </a:r>
          </a:p>
          <a:p>
            <a:r>
              <a:rPr lang="es-MX" b="1" dirty="0"/>
              <a:t>Reforma del derecho canónico: </a:t>
            </a:r>
            <a:r>
              <a:rPr lang="es-MX" dirty="0"/>
              <a:t>Se propone una reforma del derecho canónico para eliminar la fórmula del voto consultivo y promover una mayor participación de los laicos en los procesos de toma de decisiones. </a:t>
            </a:r>
          </a:p>
          <a:p>
            <a:r>
              <a:rPr lang="es-MX" b="1" dirty="0"/>
              <a:t>Enfoque en la misión: </a:t>
            </a:r>
            <a:r>
              <a:rPr lang="es-MX" dirty="0"/>
              <a:t>El documento final subraya la importancia de la misión de la Iglesia en el mundo actual, especialmente con aquellos que viven en las periferias espirituales y existenciales. </a:t>
            </a:r>
          </a:p>
          <a:p>
            <a:r>
              <a:rPr lang="es-MX" b="1" dirty="0"/>
              <a:t>Compromiso con el diálogo: </a:t>
            </a:r>
            <a:r>
              <a:rPr lang="es-MX" dirty="0"/>
              <a:t>Se enfatiza la necesidad de diálogo y reconciliación, tanto dentro de la Iglesia como en el ámbito global, abordando temas como el ecumenismo, la violencia y la justicia social.</a:t>
            </a:r>
          </a:p>
          <a:p>
            <a:endParaRPr lang="es-HN" dirty="0"/>
          </a:p>
        </p:txBody>
      </p:sp>
    </p:spTree>
    <p:extLst>
      <p:ext uri="{BB962C8B-B14F-4D97-AF65-F5344CB8AC3E}">
        <p14:creationId xmlns:p14="http://schemas.microsoft.com/office/powerpoint/2010/main" val="138740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6123006" cy="6759615"/>
          </a:xfrm>
        </p:spPr>
        <p:txBody>
          <a:bodyPr>
            <a:noAutofit/>
          </a:bodyPr>
          <a:lstStyle/>
          <a:p>
            <a:pPr lvl="0"/>
            <a:r>
              <a:rPr lang="es-MX" sz="2200" b="1" dirty="0">
                <a:latin typeface="Arial" panose="020B0604020202020204" pitchFamily="34" charset="0"/>
                <a:cs typeface="Arial" panose="020B0604020202020204" pitchFamily="34" charset="0"/>
              </a:rPr>
              <a:t>      LA CONTINUIDAD DEL SÍNODO</a:t>
            </a:r>
            <a:br>
              <a:rPr lang="es-MX" sz="2200" b="1" dirty="0">
                <a:latin typeface="Arial" panose="020B0604020202020204" pitchFamily="34" charset="0"/>
                <a:cs typeface="Arial" panose="020B0604020202020204" pitchFamily="34" charset="0"/>
              </a:rPr>
            </a:br>
            <a:br>
              <a:rPr lang="es-MX" sz="2200" b="1" dirty="0"/>
            </a:br>
            <a:r>
              <a:rPr lang="es-MX" sz="2200" b="1" dirty="0"/>
              <a:t>2025, Marzo: anuncio del proceso de acompañamiento y evaluación.</a:t>
            </a:r>
            <a:br>
              <a:rPr lang="es-MX" sz="2200" b="1" dirty="0"/>
            </a:br>
            <a:r>
              <a:rPr lang="es-MX" sz="2200" b="1" dirty="0"/>
              <a:t>2025, Mayo: publicación del Documento de apoyo para la fase de implementación con las indicaciones para su puesta en práctica;</a:t>
            </a:r>
            <a:br>
              <a:rPr lang="es-HN" sz="2200" b="1" dirty="0"/>
            </a:br>
            <a:r>
              <a:rPr lang="es-MX" sz="2200" b="1" dirty="0"/>
              <a:t>2025, Jun- 226, Dic.: itinerarios de implementación en las Iglesias locales y sus agrupaciones;</a:t>
            </a:r>
            <a:br>
              <a:rPr lang="es-HN" sz="2200" b="1" dirty="0"/>
            </a:br>
            <a:r>
              <a:rPr lang="es-MX" sz="2200" b="1" u="sng" dirty="0"/>
              <a:t>2025, 24-26 Octubre</a:t>
            </a:r>
            <a:r>
              <a:rPr lang="es-MX" sz="2200" b="1" dirty="0"/>
              <a:t>: Jubileo de los equipos sinodales y de los órganos de participación;</a:t>
            </a:r>
            <a:br>
              <a:rPr lang="es-HN" sz="2200" b="1" dirty="0"/>
            </a:br>
            <a:r>
              <a:rPr lang="es-MX" sz="2200" b="1" dirty="0"/>
              <a:t>2027, Semestre 1°: Asambleas de evaluación en las Diócesis y </a:t>
            </a:r>
            <a:r>
              <a:rPr lang="es-MX" sz="2200" b="1" dirty="0" err="1"/>
              <a:t>Eparquías</a:t>
            </a:r>
            <a:r>
              <a:rPr lang="es-MX" sz="2200" b="1" dirty="0"/>
              <a:t>;</a:t>
            </a:r>
            <a:br>
              <a:rPr lang="es-HN" sz="2200" b="1" dirty="0"/>
            </a:br>
            <a:r>
              <a:rPr lang="es-MX" sz="2200" b="1" u="sng" dirty="0"/>
              <a:t>2027, Semestre 2°: </a:t>
            </a:r>
            <a:r>
              <a:rPr lang="es-MX" sz="2200" b="1" dirty="0"/>
              <a:t>Asambleas de Evaluación en las Conf. </a:t>
            </a:r>
            <a:r>
              <a:rPr lang="es-MX" sz="2200" b="1" dirty="0" err="1"/>
              <a:t>Episcop</a:t>
            </a:r>
            <a:r>
              <a:rPr lang="es-MX" sz="2200" b="1" dirty="0"/>
              <a:t>. nacionales e internacionales, en las Estructuras Jerárquicas Orientales y en otras agrupaciones eclesiales;</a:t>
            </a:r>
            <a:br>
              <a:rPr lang="es-HN" sz="2200" b="1" dirty="0"/>
            </a:br>
            <a:r>
              <a:rPr lang="es-MX" sz="2200" b="1" dirty="0"/>
              <a:t>2028, Semestre 1°: Asambleas continentales evalúan.</a:t>
            </a:r>
            <a:br>
              <a:rPr lang="es-MX" sz="2200" b="1" dirty="0"/>
            </a:br>
            <a:r>
              <a:rPr lang="es-MX" sz="2200" b="1" dirty="0"/>
              <a:t>2028, junio: publicación del </a:t>
            </a:r>
            <a:r>
              <a:rPr lang="es-MX" sz="2200" b="1" i="1" dirty="0" err="1"/>
              <a:t>Instrumentum</a:t>
            </a:r>
            <a:r>
              <a:rPr lang="es-MX" sz="2200" b="1" i="1" dirty="0"/>
              <a:t> </a:t>
            </a:r>
            <a:r>
              <a:rPr lang="es-MX" sz="2200" b="1" i="1" dirty="0" err="1"/>
              <a:t>laboris</a:t>
            </a:r>
            <a:r>
              <a:rPr lang="es-MX" sz="2200" b="1" dirty="0"/>
              <a:t> para la Asamblea eclesial de octubre de 2028;</a:t>
            </a:r>
            <a:br>
              <a:rPr lang="es-HN" sz="2200" b="1" dirty="0"/>
            </a:br>
            <a:r>
              <a:rPr lang="es-MX" sz="2200" b="1" dirty="0"/>
              <a:t>2028, Octubre: Asamblea eclesial en el Vaticano.</a:t>
            </a:r>
            <a:endParaRPr lang="es-ES_tradnl" sz="2200"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3007" y="0"/>
            <a:ext cx="6068993" cy="6858000"/>
          </a:xfrm>
        </p:spPr>
      </p:pic>
    </p:spTree>
    <p:extLst>
      <p:ext uri="{BB962C8B-B14F-4D97-AF65-F5344CB8AC3E}">
        <p14:creationId xmlns:p14="http://schemas.microsoft.com/office/powerpoint/2010/main" val="3460663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0291" t="12929" r="33801" b="15732"/>
          <a:stretch/>
        </p:blipFill>
        <p:spPr>
          <a:xfrm>
            <a:off x="5717926" y="150077"/>
            <a:ext cx="6367749" cy="6492650"/>
          </a:xfrm>
          <a:prstGeom prst="rect">
            <a:avLst/>
          </a:prstGeom>
          <a:solidFill>
            <a:srgbClr val="FFFF00"/>
          </a:solidFill>
        </p:spPr>
      </p:pic>
      <p:pic>
        <p:nvPicPr>
          <p:cNvPr id="1034" name="Picture 10" descr="El Papa en la Vigilia de Oración Ecuménica Together."/>
          <p:cNvPicPr>
            <a:picLocks noChangeAspect="1" noChangeArrowheads="1"/>
          </p:cNvPicPr>
          <p:nvPr/>
        </p:nvPicPr>
        <p:blipFill rotWithShape="1">
          <a:blip r:embed="rId3">
            <a:extLst>
              <a:ext uri="{28A0092B-C50C-407E-A947-70E740481C1C}">
                <a14:useLocalDpi xmlns:a14="http://schemas.microsoft.com/office/drawing/2010/main" val="0"/>
              </a:ext>
            </a:extLst>
          </a:blip>
          <a:srcRect l="51255" t="7100" r="9898"/>
          <a:stretch/>
        </p:blipFill>
        <p:spPr bwMode="auto">
          <a:xfrm>
            <a:off x="467831" y="179352"/>
            <a:ext cx="4781613" cy="64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84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06326"/>
            <a:ext cx="12191999" cy="947035"/>
          </a:xfr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a:normAutofit/>
          </a:bodyPr>
          <a:lstStyle/>
          <a:p>
            <a:pPr algn="ctr">
              <a:tabLst>
                <a:tab pos="5199063" algn="l"/>
              </a:tabLst>
            </a:pPr>
            <a:r>
              <a:rPr lang="es-HN" sz="3200" b="1" dirty="0">
                <a:latin typeface="Arial" panose="020B0604020202020204" pitchFamily="34" charset="0"/>
                <a:cs typeface="Arial" panose="020B0604020202020204" pitchFamily="34" charset="0"/>
              </a:rPr>
              <a:t>La 2ª sesión de la XVI</a:t>
            </a:r>
            <a:r>
              <a:rPr lang="es-MX" sz="3200" b="1" dirty="0">
                <a:latin typeface="Arial" panose="020B0604020202020204" pitchFamily="34" charset="0"/>
                <a:cs typeface="Arial" panose="020B0604020202020204" pitchFamily="34" charset="0"/>
              </a:rPr>
              <a:t>ª </a:t>
            </a:r>
            <a:r>
              <a:rPr lang="es-HN" sz="3200" b="1" dirty="0">
                <a:latin typeface="Arial" panose="020B0604020202020204" pitchFamily="34" charset="0"/>
                <a:cs typeface="Arial" panose="020B0604020202020204" pitchFamily="34" charset="0"/>
              </a:rPr>
              <a:t>Asamblea del Sínodo</a:t>
            </a:r>
            <a:endParaRPr lang="es-HN" sz="32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38223" y="840709"/>
            <a:ext cx="5667154" cy="5645536"/>
          </a:xfrm>
          <a:solidFill>
            <a:srgbClr val="FFFF31"/>
          </a:solidFill>
        </p:spPr>
        <p:txBody>
          <a:bodyPr>
            <a:noAutofit/>
          </a:bodyPr>
          <a:lstStyle/>
          <a:p>
            <a:r>
              <a:rPr lang="es-MX" sz="2400" b="1" dirty="0">
                <a:latin typeface="Arial" panose="020B0604020202020204" pitchFamily="34" charset="0"/>
                <a:cs typeface="Arial" panose="020B0604020202020204" pitchFamily="34" charset="0"/>
              </a:rPr>
              <a:t>La 2ª y última sesión de la XVIª Asamblea General Ordinaria del Sínodo de los Obispos, concluyó el 27 de octubre de 2024. </a:t>
            </a:r>
          </a:p>
          <a:p>
            <a:r>
              <a:rPr lang="es-MX" sz="2400" b="1" dirty="0">
                <a:latin typeface="Arial" panose="020B0604020202020204" pitchFamily="34" charset="0"/>
                <a:cs typeface="Arial" panose="020B0604020202020204" pitchFamily="34" charset="0"/>
              </a:rPr>
              <a:t>Era la 2ª parte del proceso sinodal iniciado en 2021. </a:t>
            </a:r>
          </a:p>
          <a:p>
            <a:r>
              <a:rPr lang="es-MX" sz="2400" b="1" dirty="0">
                <a:latin typeface="Arial" panose="020B0604020202020204" pitchFamily="34" charset="0"/>
                <a:cs typeface="Arial" panose="020B0604020202020204" pitchFamily="34" charset="0"/>
              </a:rPr>
              <a:t>El resultado: el Documento Final, presentado al Papa Francisco y que, suple a la exhortación apostólica postsinodal. </a:t>
            </a:r>
          </a:p>
          <a:p>
            <a:r>
              <a:rPr lang="es-MX" sz="2400" b="1" dirty="0">
                <a:latin typeface="Arial" panose="020B0604020202020204" pitchFamily="34" charset="0"/>
                <a:cs typeface="Arial" panose="020B0604020202020204" pitchFamily="34" charset="0"/>
              </a:rPr>
              <a:t>Esta sesión marcó un hito importante en el camino sinodal de la Iglesia católica, con el objetivo de construir una Iglesia más participativa, comunitaria y misionera.  </a:t>
            </a:r>
          </a:p>
          <a:p>
            <a:endParaRPr lang="es-HN" sz="2400" b="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749" y="2030819"/>
            <a:ext cx="6156250" cy="4104166"/>
          </a:xfrm>
          <a:prstGeom prst="rect">
            <a:avLst/>
          </a:prstGeom>
        </p:spPr>
      </p:pic>
    </p:spTree>
    <p:extLst>
      <p:ext uri="{BB962C8B-B14F-4D97-AF65-F5344CB8AC3E}">
        <p14:creationId xmlns:p14="http://schemas.microsoft.com/office/powerpoint/2010/main" val="945058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977" y="74428"/>
            <a:ext cx="11759609" cy="627321"/>
          </a:xfrm>
          <a:solidFill>
            <a:schemeClr val="accent2">
              <a:lumMod val="60000"/>
              <a:lumOff val="40000"/>
            </a:schemeClr>
          </a:solidFill>
        </p:spPr>
        <p:txBody>
          <a:bodyPr>
            <a:normAutofit/>
          </a:bodyPr>
          <a:lstStyle/>
          <a:p>
            <a:pPr algn="ctr"/>
            <a:r>
              <a:rPr lang="es-HN" sz="3200" b="1" dirty="0">
                <a:latin typeface="Arial" panose="020B0604020202020204" pitchFamily="34" charset="0"/>
                <a:cs typeface="Arial" panose="020B0604020202020204" pitchFamily="34" charset="0"/>
              </a:rPr>
              <a:t>LA FASE FINAL DEL SÍNODO</a:t>
            </a:r>
            <a:endParaRPr lang="es-ES_tradnl"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318978" y="808074"/>
            <a:ext cx="5725328" cy="6049926"/>
          </a:xfrm>
          <a:solidFill>
            <a:srgbClr val="00FF00"/>
          </a:solidFill>
        </p:spPr>
        <p:txBody>
          <a:bodyPr>
            <a:normAutofit fontScale="92500" lnSpcReduction="20000"/>
          </a:bodyPr>
          <a:lstStyle/>
          <a:p>
            <a:r>
              <a:rPr lang="es-ES_tradnl" dirty="0"/>
              <a:t>Como ya sabemos, la fase final del Sínodo, es decir, es la que comenzó en octubre de 2023, tras haber concluido las Asambleas en los diversos Continentes.</a:t>
            </a:r>
          </a:p>
          <a:p>
            <a:r>
              <a:rPr lang="es-ES_tradnl" dirty="0"/>
              <a:t>Se llevó a cabo en dos sesiones, es decir, con dos Asambleas, celebradas en Roma. </a:t>
            </a:r>
          </a:p>
          <a:p>
            <a:r>
              <a:rPr lang="es-ES_tradnl" dirty="0"/>
              <a:t>La primera sesión, que ya estudiamos, tuvo lugar los días 4 al 29 de octubre del 2023. </a:t>
            </a:r>
          </a:p>
          <a:p>
            <a:r>
              <a:rPr lang="es-ES_tradnl" dirty="0"/>
              <a:t>La Asamblea estaba conformada por 363 miembros con derecho a voto, el 25% de ellos Obispos (43 de África, 47 de América, 25 de Asia, 48 de Europa, 5 de Oceanía). Además, asistieron otros 50 participantes nombrados por el Papa, 16 del Consejo del Sínodo y el resto, invitados expertos, facilitadores y Delegados fraternos </a:t>
            </a:r>
          </a:p>
        </p:txBody>
      </p:sp>
      <p:pic>
        <p:nvPicPr>
          <p:cNvPr id="4" name="Picture 4" descr="Sínodo de la Sinodalidad 2024: Instrumentum Laboris se publicará a  principios de julio | ACI Pren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284" y="708973"/>
            <a:ext cx="5406959" cy="3124064"/>
          </a:xfrm>
          <a:prstGeom prst="rect">
            <a:avLst/>
          </a:prstGeom>
          <a:gradFill flip="none" rotWithShape="1">
            <a:gsLst>
              <a:gs pos="0">
                <a:srgbClr val="70AD47">
                  <a:lumMod val="5000"/>
                  <a:lumOff val="95000"/>
                </a:srgbClr>
              </a:gs>
              <a:gs pos="74000">
                <a:srgbClr val="70AD47">
                  <a:lumMod val="45000"/>
                  <a:lumOff val="55000"/>
                </a:srgbClr>
              </a:gs>
              <a:gs pos="83000">
                <a:srgbClr val="70AD47">
                  <a:lumMod val="45000"/>
                  <a:lumOff val="55000"/>
                </a:srgbClr>
              </a:gs>
              <a:gs pos="100000">
                <a:srgbClr val="70AD47">
                  <a:lumMod val="30000"/>
                  <a:lumOff val="70000"/>
                </a:srgbClr>
              </a:gs>
            </a:gsLst>
            <a:lin ang="5400000" scaled="1"/>
            <a:tileRect/>
          </a:gradFill>
        </p:spPr>
      </p:pic>
      <p:pic>
        <p:nvPicPr>
          <p:cNvPr id="5" name="Picture 2" descr="Un momento de los Círculos Menores en la segunda sesión de la XVI Asamblea General Ordinaria del Sínodo de los Obispos, octubre de 2024. (Vatican 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672" y="3997843"/>
            <a:ext cx="5318499" cy="299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54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6325" y="0"/>
            <a:ext cx="11961627" cy="712382"/>
          </a:xfrm>
          <a:solidFill>
            <a:srgbClr val="FF99CC"/>
          </a:solidFill>
        </p:spPr>
        <p:txBody>
          <a:bodyPr>
            <a:normAutofit/>
          </a:bodyPr>
          <a:lstStyle/>
          <a:p>
            <a:pPr algn="ctr"/>
            <a:r>
              <a:rPr lang="es-HN" sz="3200" b="1" dirty="0">
                <a:latin typeface="Arial" panose="020B0604020202020204" pitchFamily="34" charset="0"/>
                <a:cs typeface="Arial" panose="020B0604020202020204" pitchFamily="34" charset="0"/>
              </a:rPr>
              <a:t>LA SEGUNDA SESIÓN</a:t>
            </a:r>
            <a:endParaRPr lang="es-ES_tradnl"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6325" y="712382"/>
            <a:ext cx="6273209" cy="6018026"/>
          </a:xfrm>
        </p:spPr>
        <p:txBody>
          <a:bodyPr>
            <a:noAutofit/>
          </a:bodyPr>
          <a:lstStyle/>
          <a:p>
            <a:r>
              <a:rPr lang="es-ES_tradnl" sz="2400" dirty="0"/>
              <a:t> Ahora nos enfocamos en el estudio de la 2ª sesión. Roma los días 2 al 27 de octubre del 2024.  Hubo un trabajo previo de diversas comisiones sobre la 1ª.</a:t>
            </a:r>
          </a:p>
          <a:p>
            <a:r>
              <a:rPr lang="es-ES_tradnl" sz="2400" dirty="0"/>
              <a:t>Después, se celebró en Roma esta 2ª </a:t>
            </a:r>
            <a:r>
              <a:rPr lang="es-ES_tradnl" sz="2400" i="1" dirty="0"/>
              <a:t>sesión de la Asamblea </a:t>
            </a:r>
            <a:r>
              <a:rPr lang="es-ES_tradnl" sz="2400" dirty="0"/>
              <a:t>del 2 al 27 de octubre de 2024. </a:t>
            </a:r>
          </a:p>
          <a:p>
            <a:r>
              <a:rPr lang="es-ES_tradnl" sz="2400" dirty="0"/>
              <a:t>El sábado 26 de octubre por la tarde, los miembros de la 2ª  Sesión de la XVI Asamblea General Ordinaria del Sínodo de los Obispos aprobaron el Documento Final que el Papa Francisco hizo suyo dando luz verde para su publicación. Este es el documento que tenemos en nuestras manos y que se ha difundido en la Iglesia universal, en diversas lenguas como el documento final del Sínodo: “</a:t>
            </a:r>
            <a:r>
              <a:rPr lang="es-ES_tradnl" sz="2400" b="1" i="1" dirty="0"/>
              <a:t>Por una Iglesia sinodal: comunión, participación y misión”</a:t>
            </a:r>
            <a:endParaRPr lang="es-ES_tradnl" sz="2400" dirty="0"/>
          </a:p>
        </p:txBody>
      </p:sp>
      <p:pic>
        <p:nvPicPr>
          <p:cNvPr id="4" name="Imagen 3"/>
          <p:cNvPicPr>
            <a:picLocks noChangeAspect="1"/>
          </p:cNvPicPr>
          <p:nvPr/>
        </p:nvPicPr>
        <p:blipFill>
          <a:blip r:embed="rId2"/>
          <a:stretch>
            <a:fillRect/>
          </a:stretch>
        </p:blipFill>
        <p:spPr>
          <a:xfrm>
            <a:off x="6479242" y="1743739"/>
            <a:ext cx="5489001" cy="3955312"/>
          </a:xfrm>
          <a:prstGeom prst="rect">
            <a:avLst/>
          </a:prstGeom>
        </p:spPr>
      </p:pic>
    </p:spTree>
    <p:extLst>
      <p:ext uri="{BB962C8B-B14F-4D97-AF65-F5344CB8AC3E}">
        <p14:creationId xmlns:p14="http://schemas.microsoft.com/office/powerpoint/2010/main" val="308481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386" y="1"/>
            <a:ext cx="6698512" cy="839972"/>
          </a:xfrm>
          <a:solidFill>
            <a:schemeClr val="accent4">
              <a:lumMod val="60000"/>
              <a:lumOff val="40000"/>
            </a:schemeClr>
          </a:solidFill>
        </p:spPr>
        <p:txBody>
          <a:bodyPr>
            <a:normAutofit/>
          </a:bodyPr>
          <a:lstStyle/>
          <a:p>
            <a:pPr algn="ctr"/>
            <a:r>
              <a:rPr lang="es-HN" sz="3200" b="1" dirty="0">
                <a:latin typeface="Arial" panose="020B0604020202020204" pitchFamily="34" charset="0"/>
                <a:cs typeface="Arial" panose="020B0604020202020204" pitchFamily="34" charset="0"/>
              </a:rPr>
              <a:t>Documento de trabajo</a:t>
            </a:r>
            <a:endParaRPr lang="es-ES_tradnl"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91386" y="925034"/>
            <a:ext cx="6528391" cy="5932966"/>
          </a:xfrm>
          <a:solidFill>
            <a:srgbClr val="33CCFF"/>
          </a:solidFill>
        </p:spPr>
        <p:txBody>
          <a:bodyPr>
            <a:normAutofit fontScale="92500" lnSpcReduction="20000"/>
          </a:bodyPr>
          <a:lstStyle/>
          <a:p>
            <a:r>
              <a:rPr lang="es-ES_tradnl" dirty="0"/>
              <a:t> Para poder trabajar sobre los resultados de las reuniones previas, se había preparado con </a:t>
            </a:r>
            <a:r>
              <a:rPr lang="es-ES_tradnl" i="1" dirty="0"/>
              <a:t>tiempo un Documento de trabajo (</a:t>
            </a:r>
            <a:r>
              <a:rPr lang="es-ES_tradnl" i="1" dirty="0" err="1"/>
              <a:t>Instrumentum</a:t>
            </a:r>
            <a:r>
              <a:rPr lang="es-ES_tradnl" i="1" dirty="0"/>
              <a:t> </a:t>
            </a:r>
            <a:r>
              <a:rPr lang="es-ES_tradnl" i="1" dirty="0" err="1"/>
              <a:t>laboris</a:t>
            </a:r>
            <a:r>
              <a:rPr lang="es-ES_tradnl" dirty="0"/>
              <a:t>), herramienta para la segunda sesión. </a:t>
            </a:r>
          </a:p>
          <a:p>
            <a:r>
              <a:rPr lang="es-ES_tradnl" dirty="0"/>
              <a:t>En él, tras resumir el camino realizado hasta aquel momento</a:t>
            </a:r>
          </a:p>
          <a:p>
            <a:pPr marL="960438" indent="-514350">
              <a:buFont typeface="+mj-lt"/>
              <a:buAutoNum type="alphaLcParenR"/>
            </a:pPr>
            <a:r>
              <a:rPr lang="es-ES_tradnl" dirty="0"/>
              <a:t> Se aclaraba el sentido de la “sinodalidad” (</a:t>
            </a:r>
            <a:r>
              <a:rPr lang="es-ES_tradnl" i="1" dirty="0"/>
              <a:t>Fundamentos</a:t>
            </a:r>
            <a:r>
              <a:rPr lang="es-ES_tradnl" dirty="0"/>
              <a:t>), </a:t>
            </a:r>
          </a:p>
          <a:p>
            <a:pPr marL="960438" indent="-514350">
              <a:buFont typeface="+mj-lt"/>
              <a:buAutoNum type="alphaLcParenR"/>
            </a:pPr>
            <a:r>
              <a:rPr lang="es-ES_tradnl" dirty="0"/>
              <a:t>se analizaban las relaciones entre los diversos miembros del Pueblo de Dios (</a:t>
            </a:r>
            <a:r>
              <a:rPr lang="es-ES_tradnl" i="1" dirty="0"/>
              <a:t>I. Relaciones</a:t>
            </a:r>
            <a:r>
              <a:rPr lang="es-ES_tradnl" dirty="0"/>
              <a:t>), </a:t>
            </a:r>
          </a:p>
          <a:p>
            <a:pPr marL="960438" indent="-514350">
              <a:buFont typeface="+mj-lt"/>
              <a:buAutoNum type="alphaLcParenR"/>
            </a:pPr>
            <a:r>
              <a:rPr lang="es-ES_tradnl" dirty="0"/>
              <a:t>se explicaban los caminos para llevar adelante la misión (</a:t>
            </a:r>
            <a:r>
              <a:rPr lang="es-ES_tradnl" i="1" dirty="0"/>
              <a:t>II. Itinerarios</a:t>
            </a:r>
            <a:r>
              <a:rPr lang="es-ES_tradnl" dirty="0"/>
              <a:t>),</a:t>
            </a:r>
          </a:p>
          <a:p>
            <a:pPr marL="960438" indent="-514350">
              <a:buFont typeface="+mj-lt"/>
              <a:buAutoNum type="alphaLcParenR"/>
            </a:pPr>
            <a:r>
              <a:rPr lang="es-ES_tradnl" dirty="0"/>
              <a:t>Y se concretaban las áreas en las que llevar adelante la sinodalidad desde la iglesia local, la universal y al Obispo de Roma (</a:t>
            </a:r>
            <a:r>
              <a:rPr lang="es-ES_tradnl" i="1" dirty="0"/>
              <a:t>III. Lugares</a:t>
            </a:r>
            <a:r>
              <a:rPr lang="es-ES_tradnl" dirty="0"/>
              <a:t>) </a:t>
            </a:r>
          </a:p>
        </p:txBody>
      </p:sp>
      <p:pic>
        <p:nvPicPr>
          <p:cNvPr id="4" name="Imagen 3"/>
          <p:cNvPicPr>
            <a:picLocks noChangeAspect="1"/>
          </p:cNvPicPr>
          <p:nvPr/>
        </p:nvPicPr>
        <p:blipFill>
          <a:blip r:embed="rId2"/>
          <a:stretch>
            <a:fillRect/>
          </a:stretch>
        </p:blipFill>
        <p:spPr>
          <a:xfrm>
            <a:off x="6889899" y="-5916"/>
            <a:ext cx="5302102" cy="6980874"/>
          </a:xfrm>
          <a:prstGeom prst="rect">
            <a:avLst/>
          </a:prstGeom>
        </p:spPr>
      </p:pic>
    </p:spTree>
    <p:extLst>
      <p:ext uri="{BB962C8B-B14F-4D97-AF65-F5344CB8AC3E}">
        <p14:creationId xmlns:p14="http://schemas.microsoft.com/office/powerpoint/2010/main" val="395192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437" y="0"/>
            <a:ext cx="6955465" cy="1041992"/>
          </a:xfrm>
          <a:solidFill>
            <a:srgbClr val="FF66CC"/>
          </a:solidFill>
        </p:spPr>
        <p:txBody>
          <a:bodyPr>
            <a:normAutofit/>
          </a:bodyPr>
          <a:lstStyle/>
          <a:p>
            <a:pPr algn="ctr"/>
            <a:r>
              <a:rPr lang="es-HN" sz="3200" b="1" dirty="0">
                <a:latin typeface="Arial" panose="020B0604020202020204" pitchFamily="34" charset="0"/>
                <a:cs typeface="Arial" panose="020B0604020202020204" pitchFamily="34" charset="0"/>
              </a:rPr>
              <a:t>RETIRO ESPIRITUAL</a:t>
            </a:r>
            <a:endParaRPr lang="es-ES_tradnl" sz="3200" b="1" dirty="0">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11835" y="4177495"/>
            <a:ext cx="4020183" cy="2680505"/>
          </a:xfr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948" y="30696"/>
            <a:ext cx="4794944" cy="3596208"/>
          </a:xfrm>
          <a:prstGeom prst="rect">
            <a:avLst/>
          </a:prstGeom>
        </p:spPr>
      </p:pic>
      <p:sp>
        <p:nvSpPr>
          <p:cNvPr id="5" name="Rectángulo 4"/>
          <p:cNvSpPr/>
          <p:nvPr/>
        </p:nvSpPr>
        <p:spPr>
          <a:xfrm>
            <a:off x="175436" y="1041992"/>
            <a:ext cx="6851261" cy="5755422"/>
          </a:xfrm>
          <a:prstGeom prst="rect">
            <a:avLst/>
          </a:prstGeom>
          <a:solidFill>
            <a:schemeClr val="accent6">
              <a:lumMod val="60000"/>
              <a:lumOff val="40000"/>
            </a:schemeClr>
          </a:solidFill>
        </p:spPr>
        <p:txBody>
          <a:bodyPr wrap="square">
            <a:spAutoFit/>
          </a:bodyPr>
          <a:lstStyle/>
          <a:p>
            <a:pPr marL="457200" indent="-457200">
              <a:buFont typeface="Arial" panose="020B0604020202020204" pitchFamily="34" charset="0"/>
              <a:buChar char="•"/>
            </a:pPr>
            <a:r>
              <a:rPr lang="es-ES_tradnl" sz="3200" dirty="0">
                <a:solidFill>
                  <a:srgbClr val="000000"/>
                </a:solidFill>
                <a:latin typeface="Calibri" panose="020F0502020204030204" pitchFamily="34" charset="0"/>
              </a:rPr>
              <a:t> A</a:t>
            </a:r>
            <a:r>
              <a:rPr lang="es-ES_tradnl" sz="2800" dirty="0">
                <a:solidFill>
                  <a:srgbClr val="000000"/>
                </a:solidFill>
                <a:latin typeface="Calibri" panose="020F0502020204030204" pitchFamily="34" charset="0"/>
              </a:rPr>
              <a:t>ntes de entrar en la Asamblea, los participantes asistieron a un </a:t>
            </a:r>
            <a:r>
              <a:rPr lang="es-ES_tradnl" sz="2800" i="1" dirty="0">
                <a:solidFill>
                  <a:srgbClr val="000000"/>
                </a:solidFill>
                <a:latin typeface="Calibri" panose="020F0502020204030204" pitchFamily="34" charset="0"/>
              </a:rPr>
              <a:t>retiro espiritual </a:t>
            </a:r>
            <a:r>
              <a:rPr lang="es-ES_tradnl" sz="2800" dirty="0">
                <a:solidFill>
                  <a:srgbClr val="000000"/>
                </a:solidFill>
                <a:latin typeface="Calibri" panose="020F0502020204030204" pitchFamily="34" charset="0"/>
              </a:rPr>
              <a:t>de dos días (30 sept. 1 oct.), en el Aula Pablo VI.</a:t>
            </a:r>
          </a:p>
          <a:p>
            <a:pPr marL="457200" indent="-457200">
              <a:buFont typeface="Arial" panose="020B0604020202020204" pitchFamily="34" charset="0"/>
              <a:buChar char="•"/>
            </a:pPr>
            <a:r>
              <a:rPr lang="es-ES_tradnl" sz="2800" dirty="0">
                <a:solidFill>
                  <a:srgbClr val="000000"/>
                </a:solidFill>
                <a:latin typeface="Calibri" panose="020F0502020204030204" pitchFamily="34" charset="0"/>
              </a:rPr>
              <a:t>Eran tiempos de oración personal, común y cuatro meditaciones, dirigidas por la Hna. </a:t>
            </a:r>
            <a:r>
              <a:rPr lang="es-ES_tradnl" sz="2800" dirty="0" err="1">
                <a:solidFill>
                  <a:srgbClr val="000000"/>
                </a:solidFill>
                <a:latin typeface="Calibri" panose="020F0502020204030204" pitchFamily="34" charset="0"/>
              </a:rPr>
              <a:t>Maria</a:t>
            </a:r>
            <a:r>
              <a:rPr lang="es-ES_tradnl" sz="2800" dirty="0">
                <a:solidFill>
                  <a:srgbClr val="000000"/>
                </a:solidFill>
                <a:latin typeface="Calibri" panose="020F0502020204030204" pitchFamily="34" charset="0"/>
              </a:rPr>
              <a:t> </a:t>
            </a:r>
            <a:r>
              <a:rPr lang="es-ES_tradnl" sz="2800" dirty="0" err="1">
                <a:solidFill>
                  <a:srgbClr val="000000"/>
                </a:solidFill>
                <a:latin typeface="Calibri" panose="020F0502020204030204" pitchFamily="34" charset="0"/>
              </a:rPr>
              <a:t>Grazia</a:t>
            </a:r>
            <a:r>
              <a:rPr lang="es-ES_tradnl" sz="2800" dirty="0">
                <a:solidFill>
                  <a:srgbClr val="000000"/>
                </a:solidFill>
                <a:latin typeface="Calibri" panose="020F0502020204030204" pitchFamily="34" charset="0"/>
              </a:rPr>
              <a:t> </a:t>
            </a:r>
            <a:r>
              <a:rPr lang="es-ES_tradnl" sz="2800" dirty="0" err="1">
                <a:solidFill>
                  <a:srgbClr val="000000"/>
                </a:solidFill>
                <a:latin typeface="Calibri" panose="020F0502020204030204" pitchFamily="34" charset="0"/>
              </a:rPr>
              <a:t>Angelini</a:t>
            </a:r>
            <a:r>
              <a:rPr lang="es-ES_tradnl" sz="2800" dirty="0">
                <a:solidFill>
                  <a:srgbClr val="000000"/>
                </a:solidFill>
                <a:latin typeface="Calibri" panose="020F0502020204030204" pitchFamily="34" charset="0"/>
              </a:rPr>
              <a:t> y del P. Timothy </a:t>
            </a:r>
            <a:r>
              <a:rPr lang="es-ES_tradnl" sz="2800" dirty="0" err="1">
                <a:solidFill>
                  <a:srgbClr val="000000"/>
                </a:solidFill>
                <a:latin typeface="Calibri" panose="020F0502020204030204" pitchFamily="34" charset="0"/>
              </a:rPr>
              <a:t>Radcliffe</a:t>
            </a:r>
            <a:r>
              <a:rPr lang="es-ES_tradnl" sz="2800" dirty="0">
                <a:solidFill>
                  <a:srgbClr val="000000"/>
                </a:solidFill>
                <a:latin typeface="Calibri" panose="020F0502020204030204" pitchFamily="34" charset="0"/>
              </a:rPr>
              <a:t>. </a:t>
            </a:r>
          </a:p>
          <a:p>
            <a:pPr marL="457200" indent="-457200">
              <a:buFont typeface="Arial" panose="020B0604020202020204" pitchFamily="34" charset="0"/>
              <a:buChar char="•"/>
            </a:pPr>
            <a:r>
              <a:rPr lang="es-ES_tradnl" sz="2800" dirty="0">
                <a:solidFill>
                  <a:srgbClr val="000000"/>
                </a:solidFill>
                <a:latin typeface="Calibri" panose="020F0502020204030204" pitchFamily="34" charset="0"/>
              </a:rPr>
              <a:t>Al final del retiro, en la tarde del 1 de octubre, los miembros de la XVI Asamblea celebraron una </a:t>
            </a:r>
            <a:r>
              <a:rPr lang="es-ES_tradnl" sz="2800" i="1" dirty="0">
                <a:solidFill>
                  <a:srgbClr val="000000"/>
                </a:solidFill>
                <a:latin typeface="Calibri" panose="020F0502020204030204" pitchFamily="34" charset="0"/>
              </a:rPr>
              <a:t>Liturgia Penitencial </a:t>
            </a:r>
            <a:r>
              <a:rPr lang="es-ES_tradnl" sz="2800" dirty="0">
                <a:solidFill>
                  <a:srgbClr val="000000"/>
                </a:solidFill>
                <a:latin typeface="Calibri" panose="020F0502020204030204" pitchFamily="34" charset="0"/>
              </a:rPr>
              <a:t>antes de comenzar los trabajos sinodales. </a:t>
            </a:r>
          </a:p>
          <a:p>
            <a:pPr marL="457200" indent="-457200">
              <a:buFont typeface="Arial" panose="020B0604020202020204" pitchFamily="34" charset="0"/>
              <a:buChar char="•"/>
            </a:pPr>
            <a:endParaRPr lang="es-ES_tradnl" sz="2800" dirty="0"/>
          </a:p>
        </p:txBody>
      </p:sp>
    </p:spTree>
    <p:extLst>
      <p:ext uri="{BB962C8B-B14F-4D97-AF65-F5344CB8AC3E}">
        <p14:creationId xmlns:p14="http://schemas.microsoft.com/office/powerpoint/2010/main" val="230448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666" y="97972"/>
            <a:ext cx="6377650" cy="1024771"/>
          </a:xfrm>
          <a:solidFill>
            <a:srgbClr val="66FF33"/>
          </a:solidFill>
        </p:spPr>
        <p:txBody>
          <a:bodyPr>
            <a:normAutofit/>
          </a:bodyPr>
          <a:lstStyle/>
          <a:p>
            <a:pPr algn="ctr"/>
            <a:r>
              <a:rPr lang="es-HN" sz="3600" b="1" dirty="0">
                <a:latin typeface="Arial" panose="020B0604020202020204" pitchFamily="34" charset="0"/>
                <a:cs typeface="Arial" panose="020B0604020202020204" pitchFamily="34" charset="0"/>
              </a:rPr>
              <a:t>VIGILIA PENITENCIAL</a:t>
            </a:r>
            <a:endParaRPr lang="es-ES_tradnl" sz="3600" b="1" dirty="0">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85740" y="0"/>
            <a:ext cx="4498837" cy="3374128"/>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6489" y="3819646"/>
            <a:ext cx="4588088" cy="3441066"/>
          </a:xfrm>
          <a:prstGeom prst="rect">
            <a:avLst/>
          </a:prstGeom>
        </p:spPr>
      </p:pic>
      <p:sp>
        <p:nvSpPr>
          <p:cNvPr id="3" name="Rectángulo 2"/>
          <p:cNvSpPr/>
          <p:nvPr/>
        </p:nvSpPr>
        <p:spPr>
          <a:xfrm>
            <a:off x="104172" y="1250066"/>
            <a:ext cx="6342927" cy="5386090"/>
          </a:xfrm>
          <a:prstGeom prst="rect">
            <a:avLst/>
          </a:prstGeom>
          <a:solidFill>
            <a:srgbClr val="FF66CC"/>
          </a:solidFill>
        </p:spPr>
        <p:txBody>
          <a:bodyPr wrap="square">
            <a:spAutoFit/>
          </a:bodyPr>
          <a:lstStyle/>
          <a:p>
            <a:endParaRPr lang="x-none" sz="2000" dirty="0">
              <a:solidFill>
                <a:srgbClr val="000000"/>
              </a:solidFill>
              <a:latin typeface="Calibri" panose="020F0502020204030204" pitchFamily="34" charset="0"/>
            </a:endParaRPr>
          </a:p>
          <a:p>
            <a:pPr marL="457200" indent="-457200">
              <a:buFont typeface="Wingdings" panose="05000000000000000000" pitchFamily="2" charset="2"/>
              <a:buChar char="q"/>
            </a:pPr>
            <a:r>
              <a:rPr lang="es-ES_tradnl" sz="3600" dirty="0">
                <a:solidFill>
                  <a:srgbClr val="000000"/>
                </a:solidFill>
                <a:latin typeface="Calibri" panose="020F0502020204030204" pitchFamily="34" charset="0"/>
              </a:rPr>
              <a:t> </a:t>
            </a:r>
            <a:r>
              <a:rPr lang="es-ES_tradnl" sz="3200" dirty="0">
                <a:solidFill>
                  <a:srgbClr val="000000"/>
                </a:solidFill>
                <a:latin typeface="Calibri" panose="020F0502020204030204" pitchFamily="34" charset="0"/>
              </a:rPr>
              <a:t>El retiro espiritual (30 de sept- 1 oct.) buscaba encauzar los trabajos sinodales hacia el inicio de un nuevo modo de ser Iglesia.</a:t>
            </a:r>
          </a:p>
          <a:p>
            <a:r>
              <a:rPr lang="es-ES_tradnl" sz="3200" dirty="0">
                <a:solidFill>
                  <a:srgbClr val="000000"/>
                </a:solidFill>
                <a:latin typeface="Calibri" panose="020F0502020204030204" pitchFamily="34" charset="0"/>
              </a:rPr>
              <a:t> </a:t>
            </a:r>
          </a:p>
          <a:p>
            <a:pPr marL="457200" indent="-457200">
              <a:buFont typeface="Wingdings" panose="05000000000000000000" pitchFamily="2" charset="2"/>
              <a:buChar char="q"/>
            </a:pPr>
            <a:r>
              <a:rPr lang="es-ES_tradnl" sz="3200" dirty="0">
                <a:solidFill>
                  <a:srgbClr val="000000"/>
                </a:solidFill>
                <a:latin typeface="Calibri" panose="020F0502020204030204" pitchFamily="34" charset="0"/>
              </a:rPr>
              <a:t>Al final del retiro, en la tarde del 1 de octubre, los miembros de la XVI Asamblea celebraron una </a:t>
            </a:r>
            <a:r>
              <a:rPr lang="es-ES_tradnl" sz="3200" i="1" dirty="0">
                <a:solidFill>
                  <a:srgbClr val="000000"/>
                </a:solidFill>
                <a:latin typeface="Calibri" panose="020F0502020204030204" pitchFamily="34" charset="0"/>
              </a:rPr>
              <a:t>Liturgia Penitencial </a:t>
            </a:r>
            <a:r>
              <a:rPr lang="es-ES_tradnl" sz="3200" dirty="0">
                <a:solidFill>
                  <a:srgbClr val="000000"/>
                </a:solidFill>
                <a:latin typeface="Calibri" panose="020F0502020204030204" pitchFamily="34" charset="0"/>
              </a:rPr>
              <a:t>antes de comenzar los trabajos sinodales. </a:t>
            </a:r>
          </a:p>
        </p:txBody>
      </p:sp>
    </p:spTree>
    <p:extLst>
      <p:ext uri="{BB962C8B-B14F-4D97-AF65-F5344CB8AC3E}">
        <p14:creationId xmlns:p14="http://schemas.microsoft.com/office/powerpoint/2010/main" val="80385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488" y="0"/>
            <a:ext cx="6426295" cy="903767"/>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p:spPr>
        <p:txBody>
          <a:bodyPr>
            <a:normAutofit/>
          </a:bodyPr>
          <a:lstStyle/>
          <a:p>
            <a:pPr algn="ctr"/>
            <a:r>
              <a:rPr lang="es-HN" sz="3200" b="1" dirty="0">
                <a:latin typeface="Arial" panose="020B0604020202020204" pitchFamily="34" charset="0"/>
                <a:cs typeface="Arial" panose="020B0604020202020204" pitchFamily="34" charset="0"/>
              </a:rPr>
              <a:t>LOS ASISTENTES</a:t>
            </a:r>
            <a:endParaRPr lang="es-ES_tradnl" sz="3200"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440" y="0"/>
            <a:ext cx="4698836" cy="3132132"/>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8656" y="3488537"/>
            <a:ext cx="4734620" cy="3156413"/>
          </a:xfrm>
          <a:prstGeom prst="rect">
            <a:avLst/>
          </a:prstGeom>
        </p:spPr>
      </p:pic>
      <p:sp>
        <p:nvSpPr>
          <p:cNvPr id="3" name="Marcador de contenido 2"/>
          <p:cNvSpPr>
            <a:spLocks noGrp="1"/>
          </p:cNvSpPr>
          <p:nvPr>
            <p:ph idx="1"/>
          </p:nvPr>
        </p:nvSpPr>
        <p:spPr>
          <a:xfrm>
            <a:off x="159489" y="903767"/>
            <a:ext cx="6426295" cy="6049926"/>
          </a:xfrm>
          <a:solidFill>
            <a:srgbClr val="66FF33"/>
          </a:solidFill>
        </p:spPr>
        <p:txBody>
          <a:bodyPr>
            <a:normAutofit/>
          </a:bodyPr>
          <a:lstStyle/>
          <a:p>
            <a:r>
              <a:rPr lang="es-ES_tradnl" dirty="0"/>
              <a:t> Venían del mundo entero: 20 eran de las Iglesias católicas orientales, 45 de África, 47 de América, 27 de Asia, 50 de Europa y 6 de Oceanía.</a:t>
            </a:r>
          </a:p>
          <a:p>
            <a:r>
              <a:rPr lang="es-ES_tradnl" dirty="0"/>
              <a:t>Además 10 representantes de la Vida religiosa consagrada, 55 invitados por el Papa, 66 representantes de las Asambleas continentales. </a:t>
            </a:r>
          </a:p>
          <a:p>
            <a:r>
              <a:rPr lang="es-ES_tradnl" dirty="0"/>
              <a:t>También miembros del Equipo coordinador, expertos e invitados especiales de otras confesiones religiosas. </a:t>
            </a:r>
          </a:p>
          <a:p>
            <a:r>
              <a:rPr lang="es-ES_tradnl" dirty="0"/>
              <a:t>En total, </a:t>
            </a:r>
            <a:r>
              <a:rPr lang="es-ES_tradnl" i="1" dirty="0"/>
              <a:t>368 miembros </a:t>
            </a:r>
            <a:r>
              <a:rPr lang="es-ES_tradnl" dirty="0"/>
              <a:t>entre Obispos, sacerdotes, religiosos y laicos. </a:t>
            </a:r>
          </a:p>
        </p:txBody>
      </p:sp>
    </p:spTree>
    <p:extLst>
      <p:ext uri="{BB962C8B-B14F-4D97-AF65-F5344CB8AC3E}">
        <p14:creationId xmlns:p14="http://schemas.microsoft.com/office/powerpoint/2010/main" val="107842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TotalTime>
  <Words>3043</Words>
  <Application>Microsoft Office PowerPoint</Application>
  <PresentationFormat>Panorámica</PresentationFormat>
  <Paragraphs>129</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Arial Black</vt:lpstr>
      <vt:lpstr>Calibri</vt:lpstr>
      <vt:lpstr>Calibri Light</vt:lpstr>
      <vt:lpstr>Wingdings</vt:lpstr>
      <vt:lpstr>Tema de Office</vt:lpstr>
      <vt:lpstr>EL SÍNODO DE LA SINODALIDAD 5. La XVIª Asamblea universal. 2ª sesión. A.</vt:lpstr>
      <vt:lpstr>Presentación de PowerPoint</vt:lpstr>
      <vt:lpstr>La 2ª sesión de la XVIª Asamblea del Sínodo</vt:lpstr>
      <vt:lpstr>LA FASE FINAL DEL SÍNODO</vt:lpstr>
      <vt:lpstr>LA SEGUNDA SESIÓN</vt:lpstr>
      <vt:lpstr>Documento de trabajo</vt:lpstr>
      <vt:lpstr>RETIRO ESPIRITUAL</vt:lpstr>
      <vt:lpstr>VIGILIA PENITENCIAL</vt:lpstr>
      <vt:lpstr>LOS ASISTENTES</vt:lpstr>
      <vt:lpstr>10 Grupos de Estudio previos</vt:lpstr>
      <vt:lpstr>Los Foros de estudio</vt:lpstr>
      <vt:lpstr>EL TRABAJO EN GRUPOS</vt:lpstr>
      <vt:lpstr>LA VOTACIÓN DEL TEXTO FINAL</vt:lpstr>
      <vt:lpstr>EL TEXTO FINAL</vt:lpstr>
      <vt:lpstr>INTRODUCCIÓN (1-12)</vt:lpstr>
      <vt:lpstr>Presentación de PowerPoint</vt:lpstr>
      <vt:lpstr>PARTE I. EL CORAZÓN DE LA SINODALIDAD (13-48). </vt:lpstr>
      <vt:lpstr>Presentación de PowerPoint</vt:lpstr>
      <vt:lpstr>Presentación de PowerPoint</vt:lpstr>
      <vt:lpstr>Presentación de PowerPoint</vt:lpstr>
      <vt:lpstr>PARTE II. JUNTOS EN EL BARCO (49-78). </vt:lpstr>
      <vt:lpstr>Presentación de PowerPoint</vt:lpstr>
      <vt:lpstr>Presentación de PowerPoint</vt:lpstr>
      <vt:lpstr>Presentación de PowerPoint</vt:lpstr>
      <vt:lpstr>Al final de esta parte (77-78), el documento pide que se den mayores oportunidades de participación a los laicos y laicas, así como a los consagrados en la vida de la Iglesia en asuntos como</vt:lpstr>
      <vt:lpstr>Lo novedoso del documento final del Sínodo</vt:lpstr>
      <vt:lpstr>      LA CONTINUIDAD DEL SÍNODO  2025, Marzo: anuncio del proceso de acompañamiento y evaluación. 2025, Mayo: publicación del Documento de apoyo para la fase de implementación con las indicaciones para su puesta en práctica; 2025, Jun- 226, Dic.: itinerarios de implementación en las Iglesias locales y sus agrupaciones; 2025, 24-26 Octubre: Jubileo de los equipos sinodales y de los órganos de participación; 2027, Semestre 1°: Asambleas de evaluación en las Diócesis y Eparquías; 2027, Semestre 2°: Asambleas de Evaluación en las Conf. Episcop. nacionales e internacionales, en las Estructuras Jerárquicas Orientales y en otras agrupaciones eclesiales; 2028, Semestre 1°: Asambleas continentales evalúan. 2028, junio: publicación del Instrumentum laboris para la Asamblea eclesial de octubre de 2028; 2028, Octubre: Asamblea eclesial en el Vaticano.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SÍNODO DE LA SINODALIDAD 5. La XVIª Asamblea universal. 2ª sesión</dc:title>
  <dc:creator>J</dc:creator>
  <cp:lastModifiedBy>John Donald</cp:lastModifiedBy>
  <cp:revision>35</cp:revision>
  <dcterms:created xsi:type="dcterms:W3CDTF">2025-06-21T21:36:07Z</dcterms:created>
  <dcterms:modified xsi:type="dcterms:W3CDTF">2025-09-09T10:49:50Z</dcterms:modified>
</cp:coreProperties>
</file>