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1" r:id="rId3"/>
    <p:sldId id="259" r:id="rId4"/>
    <p:sldId id="284" r:id="rId5"/>
    <p:sldId id="266" r:id="rId6"/>
    <p:sldId id="270" r:id="rId7"/>
    <p:sldId id="271" r:id="rId8"/>
    <p:sldId id="269" r:id="rId9"/>
    <p:sldId id="282" r:id="rId10"/>
    <p:sldId id="285" r:id="rId11"/>
    <p:sldId id="295" r:id="rId12"/>
    <p:sldId id="287" r:id="rId13"/>
    <p:sldId id="296" r:id="rId14"/>
    <p:sldId id="289" r:id="rId15"/>
    <p:sldId id="290" r:id="rId16"/>
    <p:sldId id="291" r:id="rId17"/>
    <p:sldId id="292" r:id="rId18"/>
    <p:sldId id="293" r:id="rId19"/>
    <p:sldId id="294" r:id="rId20"/>
    <p:sldId id="258" r:id="rId21"/>
    <p:sldId id="277" r:id="rId22"/>
    <p:sldId id="299" r:id="rId23"/>
    <p:sldId id="262" r:id="rId24"/>
    <p:sldId id="263" r:id="rId25"/>
    <p:sldId id="300" r:id="rId26"/>
    <p:sldId id="297" r:id="rId27"/>
    <p:sldId id="298" r:id="rId28"/>
    <p:sldId id="280" r:id="rId29"/>
  </p:sldIdLst>
  <p:sldSz cx="12192000" cy="6858000"/>
  <p:notesSz cx="6858000" cy="9144000"/>
  <p:defaultTextStyle>
    <a:defPPr>
      <a:defRPr lang="es-S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a:srgbClr val="0066FF"/>
    <a:srgbClr val="00FFFF"/>
    <a:srgbClr val="FFFF00"/>
    <a:srgbClr val="66FF33"/>
    <a:srgbClr val="FFCC00"/>
    <a:srgbClr val="FF3399"/>
    <a:srgbClr val="43E828"/>
    <a:srgbClr val="FF66CC"/>
    <a:srgbClr val="3EF6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72" autoAdjust="0"/>
    <p:restoredTop sz="94660"/>
  </p:normalViewPr>
  <p:slideViewPr>
    <p:cSldViewPr snapToGrid="0">
      <p:cViewPr varScale="1">
        <p:scale>
          <a:sx n="82" d="100"/>
          <a:sy n="82" d="100"/>
        </p:scale>
        <p:origin x="73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SV"/>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SV"/>
          </a:p>
        </p:txBody>
      </p:sp>
      <p:sp>
        <p:nvSpPr>
          <p:cNvPr id="4" name="Marcador de fecha 3"/>
          <p:cNvSpPr>
            <a:spLocks noGrp="1"/>
          </p:cNvSpPr>
          <p:nvPr>
            <p:ph type="dt" sz="half" idx="10"/>
          </p:nvPr>
        </p:nvSpPr>
        <p:spPr/>
        <p:txBody>
          <a:bodyPr/>
          <a:lstStyle/>
          <a:p>
            <a:fld id="{062A3312-8FB4-4A38-AC11-2295BE61D7B4}" type="datetimeFigureOut">
              <a:rPr lang="es-SV" smtClean="0"/>
              <a:t>9/9/2025</a:t>
            </a:fld>
            <a:endParaRPr lang="es-SV"/>
          </a:p>
        </p:txBody>
      </p:sp>
      <p:sp>
        <p:nvSpPr>
          <p:cNvPr id="5" name="Marcador de pie de página 4"/>
          <p:cNvSpPr>
            <a:spLocks noGrp="1"/>
          </p:cNvSpPr>
          <p:nvPr>
            <p:ph type="ftr" sz="quarter" idx="11"/>
          </p:nvPr>
        </p:nvSpPr>
        <p:spPr/>
        <p:txBody>
          <a:bodyPr/>
          <a:lstStyle/>
          <a:p>
            <a:endParaRPr lang="es-SV"/>
          </a:p>
        </p:txBody>
      </p:sp>
      <p:sp>
        <p:nvSpPr>
          <p:cNvPr id="6" name="Marcador de número de diapositiva 5"/>
          <p:cNvSpPr>
            <a:spLocks noGrp="1"/>
          </p:cNvSpPr>
          <p:nvPr>
            <p:ph type="sldNum" sz="quarter" idx="12"/>
          </p:nvPr>
        </p:nvSpPr>
        <p:spPr/>
        <p:txBody>
          <a:bodyPr/>
          <a:lstStyle/>
          <a:p>
            <a:fld id="{C713EA5C-134A-4390-AB8C-F3996C6BB21F}" type="slidenum">
              <a:rPr lang="es-SV" smtClean="0"/>
              <a:t>‹Nº›</a:t>
            </a:fld>
            <a:endParaRPr lang="es-SV"/>
          </a:p>
        </p:txBody>
      </p:sp>
    </p:spTree>
    <p:extLst>
      <p:ext uri="{BB962C8B-B14F-4D97-AF65-F5344CB8AC3E}">
        <p14:creationId xmlns:p14="http://schemas.microsoft.com/office/powerpoint/2010/main" val="466116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SV"/>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p:cNvSpPr>
            <a:spLocks noGrp="1"/>
          </p:cNvSpPr>
          <p:nvPr>
            <p:ph type="dt" sz="half" idx="10"/>
          </p:nvPr>
        </p:nvSpPr>
        <p:spPr/>
        <p:txBody>
          <a:bodyPr/>
          <a:lstStyle/>
          <a:p>
            <a:fld id="{062A3312-8FB4-4A38-AC11-2295BE61D7B4}" type="datetimeFigureOut">
              <a:rPr lang="es-SV" smtClean="0"/>
              <a:t>9/9/2025</a:t>
            </a:fld>
            <a:endParaRPr lang="es-SV"/>
          </a:p>
        </p:txBody>
      </p:sp>
      <p:sp>
        <p:nvSpPr>
          <p:cNvPr id="5" name="Marcador de pie de página 4"/>
          <p:cNvSpPr>
            <a:spLocks noGrp="1"/>
          </p:cNvSpPr>
          <p:nvPr>
            <p:ph type="ftr" sz="quarter" idx="11"/>
          </p:nvPr>
        </p:nvSpPr>
        <p:spPr/>
        <p:txBody>
          <a:bodyPr/>
          <a:lstStyle/>
          <a:p>
            <a:endParaRPr lang="es-SV"/>
          </a:p>
        </p:txBody>
      </p:sp>
      <p:sp>
        <p:nvSpPr>
          <p:cNvPr id="6" name="Marcador de número de diapositiva 5"/>
          <p:cNvSpPr>
            <a:spLocks noGrp="1"/>
          </p:cNvSpPr>
          <p:nvPr>
            <p:ph type="sldNum" sz="quarter" idx="12"/>
          </p:nvPr>
        </p:nvSpPr>
        <p:spPr/>
        <p:txBody>
          <a:bodyPr/>
          <a:lstStyle/>
          <a:p>
            <a:fld id="{C713EA5C-134A-4390-AB8C-F3996C6BB21F}" type="slidenum">
              <a:rPr lang="es-SV" smtClean="0"/>
              <a:t>‹Nº›</a:t>
            </a:fld>
            <a:endParaRPr lang="es-SV"/>
          </a:p>
        </p:txBody>
      </p:sp>
    </p:spTree>
    <p:extLst>
      <p:ext uri="{BB962C8B-B14F-4D97-AF65-F5344CB8AC3E}">
        <p14:creationId xmlns:p14="http://schemas.microsoft.com/office/powerpoint/2010/main" val="2854417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SV"/>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p:cNvSpPr>
            <a:spLocks noGrp="1"/>
          </p:cNvSpPr>
          <p:nvPr>
            <p:ph type="dt" sz="half" idx="10"/>
          </p:nvPr>
        </p:nvSpPr>
        <p:spPr/>
        <p:txBody>
          <a:bodyPr/>
          <a:lstStyle/>
          <a:p>
            <a:fld id="{062A3312-8FB4-4A38-AC11-2295BE61D7B4}" type="datetimeFigureOut">
              <a:rPr lang="es-SV" smtClean="0"/>
              <a:t>9/9/2025</a:t>
            </a:fld>
            <a:endParaRPr lang="es-SV"/>
          </a:p>
        </p:txBody>
      </p:sp>
      <p:sp>
        <p:nvSpPr>
          <p:cNvPr id="5" name="Marcador de pie de página 4"/>
          <p:cNvSpPr>
            <a:spLocks noGrp="1"/>
          </p:cNvSpPr>
          <p:nvPr>
            <p:ph type="ftr" sz="quarter" idx="11"/>
          </p:nvPr>
        </p:nvSpPr>
        <p:spPr/>
        <p:txBody>
          <a:bodyPr/>
          <a:lstStyle/>
          <a:p>
            <a:endParaRPr lang="es-SV"/>
          </a:p>
        </p:txBody>
      </p:sp>
      <p:sp>
        <p:nvSpPr>
          <p:cNvPr id="6" name="Marcador de número de diapositiva 5"/>
          <p:cNvSpPr>
            <a:spLocks noGrp="1"/>
          </p:cNvSpPr>
          <p:nvPr>
            <p:ph type="sldNum" sz="quarter" idx="12"/>
          </p:nvPr>
        </p:nvSpPr>
        <p:spPr/>
        <p:txBody>
          <a:bodyPr/>
          <a:lstStyle/>
          <a:p>
            <a:fld id="{C713EA5C-134A-4390-AB8C-F3996C6BB21F}" type="slidenum">
              <a:rPr lang="es-SV" smtClean="0"/>
              <a:t>‹Nº›</a:t>
            </a:fld>
            <a:endParaRPr lang="es-SV"/>
          </a:p>
        </p:txBody>
      </p:sp>
    </p:spTree>
    <p:extLst>
      <p:ext uri="{BB962C8B-B14F-4D97-AF65-F5344CB8AC3E}">
        <p14:creationId xmlns:p14="http://schemas.microsoft.com/office/powerpoint/2010/main" val="917381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SV"/>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p:cNvSpPr>
            <a:spLocks noGrp="1"/>
          </p:cNvSpPr>
          <p:nvPr>
            <p:ph type="dt" sz="half" idx="10"/>
          </p:nvPr>
        </p:nvSpPr>
        <p:spPr/>
        <p:txBody>
          <a:bodyPr/>
          <a:lstStyle/>
          <a:p>
            <a:fld id="{062A3312-8FB4-4A38-AC11-2295BE61D7B4}" type="datetimeFigureOut">
              <a:rPr lang="es-SV" smtClean="0"/>
              <a:t>9/9/2025</a:t>
            </a:fld>
            <a:endParaRPr lang="es-SV"/>
          </a:p>
        </p:txBody>
      </p:sp>
      <p:sp>
        <p:nvSpPr>
          <p:cNvPr id="5" name="Marcador de pie de página 4"/>
          <p:cNvSpPr>
            <a:spLocks noGrp="1"/>
          </p:cNvSpPr>
          <p:nvPr>
            <p:ph type="ftr" sz="quarter" idx="11"/>
          </p:nvPr>
        </p:nvSpPr>
        <p:spPr/>
        <p:txBody>
          <a:bodyPr/>
          <a:lstStyle/>
          <a:p>
            <a:endParaRPr lang="es-SV"/>
          </a:p>
        </p:txBody>
      </p:sp>
      <p:sp>
        <p:nvSpPr>
          <p:cNvPr id="6" name="Marcador de número de diapositiva 5"/>
          <p:cNvSpPr>
            <a:spLocks noGrp="1"/>
          </p:cNvSpPr>
          <p:nvPr>
            <p:ph type="sldNum" sz="quarter" idx="12"/>
          </p:nvPr>
        </p:nvSpPr>
        <p:spPr/>
        <p:txBody>
          <a:bodyPr/>
          <a:lstStyle/>
          <a:p>
            <a:fld id="{C713EA5C-134A-4390-AB8C-F3996C6BB21F}" type="slidenum">
              <a:rPr lang="es-SV" smtClean="0"/>
              <a:t>‹Nº›</a:t>
            </a:fld>
            <a:endParaRPr lang="es-SV"/>
          </a:p>
        </p:txBody>
      </p:sp>
    </p:spTree>
    <p:extLst>
      <p:ext uri="{BB962C8B-B14F-4D97-AF65-F5344CB8AC3E}">
        <p14:creationId xmlns:p14="http://schemas.microsoft.com/office/powerpoint/2010/main" val="2582777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SV"/>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062A3312-8FB4-4A38-AC11-2295BE61D7B4}" type="datetimeFigureOut">
              <a:rPr lang="es-SV" smtClean="0"/>
              <a:t>9/9/2025</a:t>
            </a:fld>
            <a:endParaRPr lang="es-SV"/>
          </a:p>
        </p:txBody>
      </p:sp>
      <p:sp>
        <p:nvSpPr>
          <p:cNvPr id="5" name="Marcador de pie de página 4"/>
          <p:cNvSpPr>
            <a:spLocks noGrp="1"/>
          </p:cNvSpPr>
          <p:nvPr>
            <p:ph type="ftr" sz="quarter" idx="11"/>
          </p:nvPr>
        </p:nvSpPr>
        <p:spPr/>
        <p:txBody>
          <a:bodyPr/>
          <a:lstStyle/>
          <a:p>
            <a:endParaRPr lang="es-SV"/>
          </a:p>
        </p:txBody>
      </p:sp>
      <p:sp>
        <p:nvSpPr>
          <p:cNvPr id="6" name="Marcador de número de diapositiva 5"/>
          <p:cNvSpPr>
            <a:spLocks noGrp="1"/>
          </p:cNvSpPr>
          <p:nvPr>
            <p:ph type="sldNum" sz="quarter" idx="12"/>
          </p:nvPr>
        </p:nvSpPr>
        <p:spPr/>
        <p:txBody>
          <a:bodyPr/>
          <a:lstStyle/>
          <a:p>
            <a:fld id="{C713EA5C-134A-4390-AB8C-F3996C6BB21F}" type="slidenum">
              <a:rPr lang="es-SV" smtClean="0"/>
              <a:t>‹Nº›</a:t>
            </a:fld>
            <a:endParaRPr lang="es-SV"/>
          </a:p>
        </p:txBody>
      </p:sp>
    </p:spTree>
    <p:extLst>
      <p:ext uri="{BB962C8B-B14F-4D97-AF65-F5344CB8AC3E}">
        <p14:creationId xmlns:p14="http://schemas.microsoft.com/office/powerpoint/2010/main" val="214549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SV"/>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5" name="Marcador de fecha 4"/>
          <p:cNvSpPr>
            <a:spLocks noGrp="1"/>
          </p:cNvSpPr>
          <p:nvPr>
            <p:ph type="dt" sz="half" idx="10"/>
          </p:nvPr>
        </p:nvSpPr>
        <p:spPr/>
        <p:txBody>
          <a:bodyPr/>
          <a:lstStyle/>
          <a:p>
            <a:fld id="{062A3312-8FB4-4A38-AC11-2295BE61D7B4}" type="datetimeFigureOut">
              <a:rPr lang="es-SV" smtClean="0"/>
              <a:t>9/9/2025</a:t>
            </a:fld>
            <a:endParaRPr lang="es-SV"/>
          </a:p>
        </p:txBody>
      </p:sp>
      <p:sp>
        <p:nvSpPr>
          <p:cNvPr id="6" name="Marcador de pie de página 5"/>
          <p:cNvSpPr>
            <a:spLocks noGrp="1"/>
          </p:cNvSpPr>
          <p:nvPr>
            <p:ph type="ftr" sz="quarter" idx="11"/>
          </p:nvPr>
        </p:nvSpPr>
        <p:spPr/>
        <p:txBody>
          <a:bodyPr/>
          <a:lstStyle/>
          <a:p>
            <a:endParaRPr lang="es-SV"/>
          </a:p>
        </p:txBody>
      </p:sp>
      <p:sp>
        <p:nvSpPr>
          <p:cNvPr id="7" name="Marcador de número de diapositiva 6"/>
          <p:cNvSpPr>
            <a:spLocks noGrp="1"/>
          </p:cNvSpPr>
          <p:nvPr>
            <p:ph type="sldNum" sz="quarter" idx="12"/>
          </p:nvPr>
        </p:nvSpPr>
        <p:spPr/>
        <p:txBody>
          <a:bodyPr/>
          <a:lstStyle/>
          <a:p>
            <a:fld id="{C713EA5C-134A-4390-AB8C-F3996C6BB21F}" type="slidenum">
              <a:rPr lang="es-SV" smtClean="0"/>
              <a:t>‹Nº›</a:t>
            </a:fld>
            <a:endParaRPr lang="es-SV"/>
          </a:p>
        </p:txBody>
      </p:sp>
    </p:spTree>
    <p:extLst>
      <p:ext uri="{BB962C8B-B14F-4D97-AF65-F5344CB8AC3E}">
        <p14:creationId xmlns:p14="http://schemas.microsoft.com/office/powerpoint/2010/main" val="2723463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SV"/>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7" name="Marcador de fecha 6"/>
          <p:cNvSpPr>
            <a:spLocks noGrp="1"/>
          </p:cNvSpPr>
          <p:nvPr>
            <p:ph type="dt" sz="half" idx="10"/>
          </p:nvPr>
        </p:nvSpPr>
        <p:spPr/>
        <p:txBody>
          <a:bodyPr/>
          <a:lstStyle/>
          <a:p>
            <a:fld id="{062A3312-8FB4-4A38-AC11-2295BE61D7B4}" type="datetimeFigureOut">
              <a:rPr lang="es-SV" smtClean="0"/>
              <a:t>9/9/2025</a:t>
            </a:fld>
            <a:endParaRPr lang="es-SV"/>
          </a:p>
        </p:txBody>
      </p:sp>
      <p:sp>
        <p:nvSpPr>
          <p:cNvPr id="8" name="Marcador de pie de página 7"/>
          <p:cNvSpPr>
            <a:spLocks noGrp="1"/>
          </p:cNvSpPr>
          <p:nvPr>
            <p:ph type="ftr" sz="quarter" idx="11"/>
          </p:nvPr>
        </p:nvSpPr>
        <p:spPr/>
        <p:txBody>
          <a:bodyPr/>
          <a:lstStyle/>
          <a:p>
            <a:endParaRPr lang="es-SV"/>
          </a:p>
        </p:txBody>
      </p:sp>
      <p:sp>
        <p:nvSpPr>
          <p:cNvPr id="9" name="Marcador de número de diapositiva 8"/>
          <p:cNvSpPr>
            <a:spLocks noGrp="1"/>
          </p:cNvSpPr>
          <p:nvPr>
            <p:ph type="sldNum" sz="quarter" idx="12"/>
          </p:nvPr>
        </p:nvSpPr>
        <p:spPr/>
        <p:txBody>
          <a:bodyPr/>
          <a:lstStyle/>
          <a:p>
            <a:fld id="{C713EA5C-134A-4390-AB8C-F3996C6BB21F}" type="slidenum">
              <a:rPr lang="es-SV" smtClean="0"/>
              <a:t>‹Nº›</a:t>
            </a:fld>
            <a:endParaRPr lang="es-SV"/>
          </a:p>
        </p:txBody>
      </p:sp>
    </p:spTree>
    <p:extLst>
      <p:ext uri="{BB962C8B-B14F-4D97-AF65-F5344CB8AC3E}">
        <p14:creationId xmlns:p14="http://schemas.microsoft.com/office/powerpoint/2010/main" val="2087959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SV"/>
          </a:p>
        </p:txBody>
      </p:sp>
      <p:sp>
        <p:nvSpPr>
          <p:cNvPr id="3" name="Marcador de fecha 2"/>
          <p:cNvSpPr>
            <a:spLocks noGrp="1"/>
          </p:cNvSpPr>
          <p:nvPr>
            <p:ph type="dt" sz="half" idx="10"/>
          </p:nvPr>
        </p:nvSpPr>
        <p:spPr/>
        <p:txBody>
          <a:bodyPr/>
          <a:lstStyle/>
          <a:p>
            <a:fld id="{062A3312-8FB4-4A38-AC11-2295BE61D7B4}" type="datetimeFigureOut">
              <a:rPr lang="es-SV" smtClean="0"/>
              <a:t>9/9/2025</a:t>
            </a:fld>
            <a:endParaRPr lang="es-SV"/>
          </a:p>
        </p:txBody>
      </p:sp>
      <p:sp>
        <p:nvSpPr>
          <p:cNvPr id="4" name="Marcador de pie de página 3"/>
          <p:cNvSpPr>
            <a:spLocks noGrp="1"/>
          </p:cNvSpPr>
          <p:nvPr>
            <p:ph type="ftr" sz="quarter" idx="11"/>
          </p:nvPr>
        </p:nvSpPr>
        <p:spPr/>
        <p:txBody>
          <a:bodyPr/>
          <a:lstStyle/>
          <a:p>
            <a:endParaRPr lang="es-SV"/>
          </a:p>
        </p:txBody>
      </p:sp>
      <p:sp>
        <p:nvSpPr>
          <p:cNvPr id="5" name="Marcador de número de diapositiva 4"/>
          <p:cNvSpPr>
            <a:spLocks noGrp="1"/>
          </p:cNvSpPr>
          <p:nvPr>
            <p:ph type="sldNum" sz="quarter" idx="12"/>
          </p:nvPr>
        </p:nvSpPr>
        <p:spPr/>
        <p:txBody>
          <a:bodyPr/>
          <a:lstStyle/>
          <a:p>
            <a:fld id="{C713EA5C-134A-4390-AB8C-F3996C6BB21F}" type="slidenum">
              <a:rPr lang="es-SV" smtClean="0"/>
              <a:t>‹Nº›</a:t>
            </a:fld>
            <a:endParaRPr lang="es-SV"/>
          </a:p>
        </p:txBody>
      </p:sp>
    </p:spTree>
    <p:extLst>
      <p:ext uri="{BB962C8B-B14F-4D97-AF65-F5344CB8AC3E}">
        <p14:creationId xmlns:p14="http://schemas.microsoft.com/office/powerpoint/2010/main" val="2793037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062A3312-8FB4-4A38-AC11-2295BE61D7B4}" type="datetimeFigureOut">
              <a:rPr lang="es-SV" smtClean="0"/>
              <a:t>9/9/2025</a:t>
            </a:fld>
            <a:endParaRPr lang="es-SV"/>
          </a:p>
        </p:txBody>
      </p:sp>
      <p:sp>
        <p:nvSpPr>
          <p:cNvPr id="3" name="Marcador de pie de página 2"/>
          <p:cNvSpPr>
            <a:spLocks noGrp="1"/>
          </p:cNvSpPr>
          <p:nvPr>
            <p:ph type="ftr" sz="quarter" idx="11"/>
          </p:nvPr>
        </p:nvSpPr>
        <p:spPr/>
        <p:txBody>
          <a:bodyPr/>
          <a:lstStyle/>
          <a:p>
            <a:endParaRPr lang="es-SV"/>
          </a:p>
        </p:txBody>
      </p:sp>
      <p:sp>
        <p:nvSpPr>
          <p:cNvPr id="4" name="Marcador de número de diapositiva 3"/>
          <p:cNvSpPr>
            <a:spLocks noGrp="1"/>
          </p:cNvSpPr>
          <p:nvPr>
            <p:ph type="sldNum" sz="quarter" idx="12"/>
          </p:nvPr>
        </p:nvSpPr>
        <p:spPr/>
        <p:txBody>
          <a:bodyPr/>
          <a:lstStyle/>
          <a:p>
            <a:fld id="{C713EA5C-134A-4390-AB8C-F3996C6BB21F}" type="slidenum">
              <a:rPr lang="es-SV" smtClean="0"/>
              <a:t>‹Nº›</a:t>
            </a:fld>
            <a:endParaRPr lang="es-SV"/>
          </a:p>
        </p:txBody>
      </p:sp>
    </p:spTree>
    <p:extLst>
      <p:ext uri="{BB962C8B-B14F-4D97-AF65-F5344CB8AC3E}">
        <p14:creationId xmlns:p14="http://schemas.microsoft.com/office/powerpoint/2010/main" val="2426096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SV"/>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062A3312-8FB4-4A38-AC11-2295BE61D7B4}" type="datetimeFigureOut">
              <a:rPr lang="es-SV" smtClean="0"/>
              <a:t>9/9/2025</a:t>
            </a:fld>
            <a:endParaRPr lang="es-SV"/>
          </a:p>
        </p:txBody>
      </p:sp>
      <p:sp>
        <p:nvSpPr>
          <p:cNvPr id="6" name="Marcador de pie de página 5"/>
          <p:cNvSpPr>
            <a:spLocks noGrp="1"/>
          </p:cNvSpPr>
          <p:nvPr>
            <p:ph type="ftr" sz="quarter" idx="11"/>
          </p:nvPr>
        </p:nvSpPr>
        <p:spPr/>
        <p:txBody>
          <a:bodyPr/>
          <a:lstStyle/>
          <a:p>
            <a:endParaRPr lang="es-SV"/>
          </a:p>
        </p:txBody>
      </p:sp>
      <p:sp>
        <p:nvSpPr>
          <p:cNvPr id="7" name="Marcador de número de diapositiva 6"/>
          <p:cNvSpPr>
            <a:spLocks noGrp="1"/>
          </p:cNvSpPr>
          <p:nvPr>
            <p:ph type="sldNum" sz="quarter" idx="12"/>
          </p:nvPr>
        </p:nvSpPr>
        <p:spPr/>
        <p:txBody>
          <a:bodyPr/>
          <a:lstStyle/>
          <a:p>
            <a:fld id="{C713EA5C-134A-4390-AB8C-F3996C6BB21F}" type="slidenum">
              <a:rPr lang="es-SV" smtClean="0"/>
              <a:t>‹Nº›</a:t>
            </a:fld>
            <a:endParaRPr lang="es-SV"/>
          </a:p>
        </p:txBody>
      </p:sp>
    </p:spTree>
    <p:extLst>
      <p:ext uri="{BB962C8B-B14F-4D97-AF65-F5344CB8AC3E}">
        <p14:creationId xmlns:p14="http://schemas.microsoft.com/office/powerpoint/2010/main" val="3091114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SV"/>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SV"/>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062A3312-8FB4-4A38-AC11-2295BE61D7B4}" type="datetimeFigureOut">
              <a:rPr lang="es-SV" smtClean="0"/>
              <a:t>9/9/2025</a:t>
            </a:fld>
            <a:endParaRPr lang="es-SV"/>
          </a:p>
        </p:txBody>
      </p:sp>
      <p:sp>
        <p:nvSpPr>
          <p:cNvPr id="6" name="Marcador de pie de página 5"/>
          <p:cNvSpPr>
            <a:spLocks noGrp="1"/>
          </p:cNvSpPr>
          <p:nvPr>
            <p:ph type="ftr" sz="quarter" idx="11"/>
          </p:nvPr>
        </p:nvSpPr>
        <p:spPr/>
        <p:txBody>
          <a:bodyPr/>
          <a:lstStyle/>
          <a:p>
            <a:endParaRPr lang="es-SV"/>
          </a:p>
        </p:txBody>
      </p:sp>
      <p:sp>
        <p:nvSpPr>
          <p:cNvPr id="7" name="Marcador de número de diapositiva 6"/>
          <p:cNvSpPr>
            <a:spLocks noGrp="1"/>
          </p:cNvSpPr>
          <p:nvPr>
            <p:ph type="sldNum" sz="quarter" idx="12"/>
          </p:nvPr>
        </p:nvSpPr>
        <p:spPr/>
        <p:txBody>
          <a:bodyPr/>
          <a:lstStyle/>
          <a:p>
            <a:fld id="{C713EA5C-134A-4390-AB8C-F3996C6BB21F}" type="slidenum">
              <a:rPr lang="es-SV" smtClean="0"/>
              <a:t>‹Nº›</a:t>
            </a:fld>
            <a:endParaRPr lang="es-SV"/>
          </a:p>
        </p:txBody>
      </p:sp>
    </p:spTree>
    <p:extLst>
      <p:ext uri="{BB962C8B-B14F-4D97-AF65-F5344CB8AC3E}">
        <p14:creationId xmlns:p14="http://schemas.microsoft.com/office/powerpoint/2010/main" val="1186530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SV"/>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2A3312-8FB4-4A38-AC11-2295BE61D7B4}" type="datetimeFigureOut">
              <a:rPr lang="es-SV" smtClean="0"/>
              <a:t>9/9/2025</a:t>
            </a:fld>
            <a:endParaRPr lang="es-SV"/>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SV"/>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13EA5C-134A-4390-AB8C-F3996C6BB21F}" type="slidenum">
              <a:rPr lang="es-SV" smtClean="0"/>
              <a:t>‹Nº›</a:t>
            </a:fld>
            <a:endParaRPr lang="es-SV"/>
          </a:p>
        </p:txBody>
      </p:sp>
    </p:spTree>
    <p:extLst>
      <p:ext uri="{BB962C8B-B14F-4D97-AF65-F5344CB8AC3E}">
        <p14:creationId xmlns:p14="http://schemas.microsoft.com/office/powerpoint/2010/main" val="19136662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S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Imagen 10"/>
          <p:cNvPicPr>
            <a:picLocks noChangeAspect="1"/>
          </p:cNvPicPr>
          <p:nvPr/>
        </p:nvPicPr>
        <p:blipFill rotWithShape="1">
          <a:blip r:embed="rId2"/>
          <a:srcRect t="19370" b="6926"/>
          <a:stretch/>
        </p:blipFill>
        <p:spPr>
          <a:xfrm>
            <a:off x="-152400" y="-144463"/>
            <a:ext cx="12344400" cy="7002463"/>
          </a:xfrm>
          <a:prstGeom prst="rect">
            <a:avLst/>
          </a:prstGeom>
        </p:spPr>
      </p:pic>
      <p:pic>
        <p:nvPicPr>
          <p:cNvPr id="4" name="Imagen 3"/>
          <p:cNvPicPr>
            <a:picLocks noChangeAspect="1"/>
          </p:cNvPicPr>
          <p:nvPr/>
        </p:nvPicPr>
        <p:blipFill>
          <a:blip r:embed="rId3"/>
          <a:stretch>
            <a:fillRect/>
          </a:stretch>
        </p:blipFill>
        <p:spPr>
          <a:xfrm>
            <a:off x="0" y="10967677"/>
            <a:ext cx="10111416" cy="19346862"/>
          </a:xfrm>
          <a:prstGeom prst="rect">
            <a:avLst/>
          </a:prstGeom>
        </p:spPr>
      </p:pic>
      <p:sp>
        <p:nvSpPr>
          <p:cNvPr id="5" name="Título 1"/>
          <p:cNvSpPr txBox="1">
            <a:spLocks/>
          </p:cNvSpPr>
          <p:nvPr/>
        </p:nvSpPr>
        <p:spPr>
          <a:xfrm>
            <a:off x="4475018" y="6000203"/>
            <a:ext cx="7564582" cy="857797"/>
          </a:xfrm>
          <a:prstGeom prst="rect">
            <a:avLst/>
          </a:prstGeom>
          <a:solidFill>
            <a:srgbClr val="FFFF0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HN" sz="2800" b="1" dirty="0">
                <a:latin typeface="Arial" panose="020B0604020202020204" pitchFamily="34" charset="0"/>
                <a:cs typeface="Arial" panose="020B0604020202020204" pitchFamily="34" charset="0"/>
              </a:rPr>
              <a:t>EL SÍNODO DE LA SINODALIDAD</a:t>
            </a:r>
            <a:br>
              <a:rPr lang="es-HN" sz="2800" b="1" dirty="0">
                <a:latin typeface="Arial" panose="020B0604020202020204" pitchFamily="34" charset="0"/>
                <a:cs typeface="Arial" panose="020B0604020202020204" pitchFamily="34" charset="0"/>
              </a:rPr>
            </a:br>
            <a:r>
              <a:rPr lang="es-HN" sz="2800" b="1" dirty="0">
                <a:latin typeface="Arial" panose="020B0604020202020204" pitchFamily="34" charset="0"/>
                <a:cs typeface="Arial" panose="020B0604020202020204" pitchFamily="34" charset="0"/>
              </a:rPr>
              <a:t>6. La </a:t>
            </a:r>
            <a:r>
              <a:rPr lang="es-HN" sz="2800" b="1" dirty="0" err="1">
                <a:latin typeface="Arial" panose="020B0604020202020204" pitchFamily="34" charset="0"/>
                <a:cs typeface="Arial" panose="020B0604020202020204" pitchFamily="34" charset="0"/>
              </a:rPr>
              <a:t>XVIª</a:t>
            </a:r>
            <a:r>
              <a:rPr lang="es-HN" sz="2800" b="1" dirty="0">
                <a:latin typeface="Arial" panose="020B0604020202020204" pitchFamily="34" charset="0"/>
                <a:cs typeface="Arial" panose="020B0604020202020204" pitchFamily="34" charset="0"/>
              </a:rPr>
              <a:t> Asamblea universal. 2ª sesión. B.</a:t>
            </a:r>
            <a:endParaRPr lang="es-ES_tradnl" sz="2800" dirty="0"/>
          </a:p>
        </p:txBody>
      </p:sp>
      <p:sp>
        <p:nvSpPr>
          <p:cNvPr id="6" name="AutoShape 2" descr="https://www.arquisantioquia.co/wp-content/uploads/2024/10/Sinodo-de-la-Sinodalidad-1080x60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SV"/>
          </a:p>
        </p:txBody>
      </p:sp>
    </p:spTree>
    <p:extLst>
      <p:ext uri="{BB962C8B-B14F-4D97-AF65-F5344CB8AC3E}">
        <p14:creationId xmlns:p14="http://schemas.microsoft.com/office/powerpoint/2010/main" val="42936025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3" name="Marcador de contenido 2"/>
          <p:cNvSpPr>
            <a:spLocks noGrp="1"/>
          </p:cNvSpPr>
          <p:nvPr>
            <p:ph idx="1"/>
          </p:nvPr>
        </p:nvSpPr>
        <p:spPr>
          <a:xfrm>
            <a:off x="0" y="0"/>
            <a:ext cx="12192000" cy="3909848"/>
          </a:xfrm>
          <a:solidFill>
            <a:srgbClr val="00FFFF"/>
          </a:solidFill>
        </p:spPr>
        <p:txBody>
          <a:bodyPr>
            <a:normAutofit fontScale="70000" lnSpcReduction="20000"/>
          </a:bodyPr>
          <a:lstStyle/>
          <a:p>
            <a:pPr marL="0" indent="0">
              <a:buNone/>
            </a:pPr>
            <a:r>
              <a:rPr lang="es-SV" dirty="0"/>
              <a:t>   </a:t>
            </a:r>
          </a:p>
          <a:p>
            <a:pPr marL="0" indent="0" algn="just">
              <a:buNone/>
            </a:pPr>
            <a:r>
              <a:rPr lang="es-SV" sz="3100" dirty="0">
                <a:latin typeface="Arial" panose="020B0604020202020204" pitchFamily="34" charset="0"/>
                <a:cs typeface="Arial" panose="020B0604020202020204" pitchFamily="34" charset="0"/>
              </a:rPr>
              <a:t>   Como ya vimos, el texto final consta de cinco partes, precedidas por una Introducción y con una Conclusión final. Ya estudiamos las dos primeras partes. Ahora nos ocuparemos del resto.</a:t>
            </a:r>
          </a:p>
          <a:p>
            <a:endParaRPr lang="es-SV" dirty="0"/>
          </a:p>
          <a:p>
            <a:pPr marL="1625600" lvl="0" indent="0">
              <a:buNone/>
            </a:pPr>
            <a:r>
              <a:rPr lang="es-SV" b="1" i="1" dirty="0">
                <a:latin typeface="Arial Rounded MT Bold" panose="020F0704030504030204" pitchFamily="34" charset="0"/>
              </a:rPr>
              <a:t>Introducción.</a:t>
            </a:r>
            <a:endParaRPr lang="es-SV" b="1" dirty="0">
              <a:latin typeface="Arial Rounded MT Bold" panose="020F0704030504030204" pitchFamily="34" charset="0"/>
            </a:endParaRPr>
          </a:p>
          <a:p>
            <a:pPr marL="2160588" lvl="0" indent="-373063"/>
            <a:r>
              <a:rPr lang="es-SV" b="1" dirty="0">
                <a:latin typeface="Arial Rounded MT Bold" panose="020F0704030504030204" pitchFamily="34" charset="0"/>
              </a:rPr>
              <a:t>Parte I.   </a:t>
            </a:r>
            <a:r>
              <a:rPr lang="es-HN" b="1" i="1" dirty="0">
                <a:latin typeface="Arial Rounded MT Bold" panose="020F0704030504030204" pitchFamily="34" charset="0"/>
              </a:rPr>
              <a:t>El Corazón de la Sinodalidad </a:t>
            </a:r>
            <a:r>
              <a:rPr lang="es-HN" b="1" dirty="0">
                <a:latin typeface="Arial Rounded MT Bold" panose="020F0704030504030204" pitchFamily="34" charset="0"/>
              </a:rPr>
              <a:t>(13-48).</a:t>
            </a:r>
            <a:endParaRPr lang="es-SV" b="1" dirty="0">
              <a:latin typeface="Arial Rounded MT Bold" panose="020F0704030504030204" pitchFamily="34" charset="0"/>
            </a:endParaRPr>
          </a:p>
          <a:p>
            <a:pPr marL="2160588" lvl="0" indent="-373063"/>
            <a:r>
              <a:rPr lang="es-HN" b="1" dirty="0">
                <a:latin typeface="Arial Rounded MT Bold" panose="020F0704030504030204" pitchFamily="34" charset="0"/>
              </a:rPr>
              <a:t>Parte II.  </a:t>
            </a:r>
            <a:r>
              <a:rPr lang="es-ES_tradnl" b="1" i="1" dirty="0">
                <a:latin typeface="Arial Rounded MT Bold" panose="020F0704030504030204" pitchFamily="34" charset="0"/>
              </a:rPr>
              <a:t>Juntos en el barco </a:t>
            </a:r>
            <a:r>
              <a:rPr lang="es-ES_tradnl" b="1" dirty="0">
                <a:latin typeface="Arial Rounded MT Bold" panose="020F0704030504030204" pitchFamily="34" charset="0"/>
              </a:rPr>
              <a:t>(49-78).</a:t>
            </a:r>
            <a:endParaRPr lang="es-SV" b="1" dirty="0">
              <a:latin typeface="Arial Rounded MT Bold" panose="020F0704030504030204" pitchFamily="34" charset="0"/>
            </a:endParaRPr>
          </a:p>
          <a:p>
            <a:pPr marL="2160588" lvl="0" indent="-373063"/>
            <a:r>
              <a:rPr lang="es-ES_tradnl" b="1" dirty="0">
                <a:latin typeface="Arial Rounded MT Bold" panose="020F0704030504030204" pitchFamily="34" charset="0"/>
              </a:rPr>
              <a:t>Parte III. “</a:t>
            </a:r>
            <a:r>
              <a:rPr lang="es-ES_tradnl" b="1" i="1" dirty="0">
                <a:latin typeface="Arial Rounded MT Bold" panose="020F0704030504030204" pitchFamily="34" charset="0"/>
              </a:rPr>
              <a:t>Echar la red” </a:t>
            </a:r>
            <a:r>
              <a:rPr lang="es-ES_tradnl" b="1" dirty="0">
                <a:latin typeface="Arial Rounded MT Bold" panose="020F0704030504030204" pitchFamily="34" charset="0"/>
              </a:rPr>
              <a:t>(79-109).</a:t>
            </a:r>
            <a:endParaRPr lang="es-SV" b="1" dirty="0">
              <a:latin typeface="Arial Rounded MT Bold" panose="020F0704030504030204" pitchFamily="34" charset="0"/>
            </a:endParaRPr>
          </a:p>
          <a:p>
            <a:pPr marL="2160588" lvl="0" indent="-373063"/>
            <a:r>
              <a:rPr lang="es-ES_tradnl" b="1" dirty="0">
                <a:latin typeface="Arial Rounded MT Bold" panose="020F0704030504030204" pitchFamily="34" charset="0"/>
              </a:rPr>
              <a:t>Parte IV.  </a:t>
            </a:r>
            <a:r>
              <a:rPr lang="es-ES_tradnl" b="1" i="1" dirty="0">
                <a:latin typeface="Arial Rounded MT Bold" panose="020F0704030504030204" pitchFamily="34" charset="0"/>
              </a:rPr>
              <a:t>Una pesca abundante</a:t>
            </a:r>
            <a:r>
              <a:rPr lang="es-ES_tradnl" b="1" dirty="0">
                <a:latin typeface="Arial Rounded MT Bold" panose="020F0704030504030204" pitchFamily="34" charset="0"/>
              </a:rPr>
              <a:t> (109-139).</a:t>
            </a:r>
            <a:endParaRPr lang="es-SV" b="1" dirty="0">
              <a:latin typeface="Arial Rounded MT Bold" panose="020F0704030504030204" pitchFamily="34" charset="0"/>
            </a:endParaRPr>
          </a:p>
          <a:p>
            <a:pPr marL="2160588" lvl="0" indent="-373063"/>
            <a:r>
              <a:rPr lang="es-ES_tradnl" b="1" dirty="0">
                <a:latin typeface="Arial Rounded MT Bold" panose="020F0704030504030204" pitchFamily="34" charset="0"/>
              </a:rPr>
              <a:t>Parte V.   “</a:t>
            </a:r>
            <a:r>
              <a:rPr lang="es-ES_tradnl" b="1" i="1" dirty="0">
                <a:latin typeface="Arial Rounded MT Bold" panose="020F0704030504030204" pitchFamily="34" charset="0"/>
              </a:rPr>
              <a:t>También Yo los envío”</a:t>
            </a:r>
            <a:r>
              <a:rPr lang="es-ES_tradnl" b="1" dirty="0">
                <a:latin typeface="Arial Rounded MT Bold" panose="020F0704030504030204" pitchFamily="34" charset="0"/>
              </a:rPr>
              <a:t> (140-151).</a:t>
            </a:r>
            <a:endParaRPr lang="es-SV" b="1" dirty="0">
              <a:latin typeface="Arial Rounded MT Bold" panose="020F0704030504030204" pitchFamily="34" charset="0"/>
            </a:endParaRPr>
          </a:p>
          <a:p>
            <a:pPr marL="1625600" indent="0">
              <a:buNone/>
            </a:pPr>
            <a:r>
              <a:rPr lang="es-ES_tradnl" b="1" i="1" dirty="0">
                <a:latin typeface="Arial Rounded MT Bold" panose="020F0704030504030204" pitchFamily="34" charset="0"/>
              </a:rPr>
              <a:t>Conclusión.</a:t>
            </a:r>
            <a:r>
              <a:rPr lang="es-ES_tradnl" b="1" dirty="0">
                <a:latin typeface="Arial Rounded MT Bold" panose="020F0704030504030204" pitchFamily="34" charset="0"/>
              </a:rPr>
              <a:t> (152-155)</a:t>
            </a:r>
            <a:endParaRPr lang="es-SV" b="1" dirty="0">
              <a:latin typeface="Arial Rounded MT Bold" panose="020F0704030504030204" pitchFamily="34" charset="0"/>
            </a:endParaRPr>
          </a:p>
        </p:txBody>
      </p:sp>
      <p:pic>
        <p:nvPicPr>
          <p:cNvPr id="4" name="Imagen 3"/>
          <p:cNvPicPr>
            <a:picLocks noChangeAspect="1"/>
          </p:cNvPicPr>
          <p:nvPr/>
        </p:nvPicPr>
        <p:blipFill rotWithShape="1">
          <a:blip r:embed="rId2"/>
          <a:srcRect l="11670" t="28983" r="9632" b="7875"/>
          <a:stretch/>
        </p:blipFill>
        <p:spPr>
          <a:xfrm>
            <a:off x="2348286" y="4032116"/>
            <a:ext cx="6858776" cy="3062366"/>
          </a:xfrm>
          <a:prstGeom prst="rect">
            <a:avLst/>
          </a:prstGeom>
        </p:spPr>
      </p:pic>
    </p:spTree>
    <p:extLst>
      <p:ext uri="{BB962C8B-B14F-4D97-AF65-F5344CB8AC3E}">
        <p14:creationId xmlns:p14="http://schemas.microsoft.com/office/powerpoint/2010/main" val="31976590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12025745" cy="678873"/>
          </a:xfrm>
          <a:solidFill>
            <a:srgbClr val="FFFF00"/>
          </a:solidFill>
        </p:spPr>
        <p:txBody>
          <a:bodyPr>
            <a:normAutofit/>
          </a:bodyPr>
          <a:lstStyle/>
          <a:p>
            <a:pPr algn="ctr"/>
            <a:r>
              <a:rPr lang="es-SV" sz="3200" b="1" dirty="0">
                <a:latin typeface="Arial" panose="020B0604020202020204" pitchFamily="34" charset="0"/>
                <a:cs typeface="Arial" panose="020B0604020202020204" pitchFamily="34" charset="0"/>
              </a:rPr>
              <a:t>La Parte III. </a:t>
            </a:r>
            <a:r>
              <a:rPr lang="es-ES_tradnl" sz="3200" b="1" i="1" dirty="0">
                <a:latin typeface="Arial" panose="020B0604020202020204" pitchFamily="34" charset="0"/>
                <a:cs typeface="Arial" panose="020B0604020202020204" pitchFamily="34" charset="0"/>
              </a:rPr>
              <a:t>“Echando la red” </a:t>
            </a:r>
            <a:r>
              <a:rPr lang="es-ES_tradnl" sz="3200" b="1" dirty="0">
                <a:latin typeface="Arial" panose="020B0604020202020204" pitchFamily="34" charset="0"/>
                <a:cs typeface="Arial" panose="020B0604020202020204" pitchFamily="34" charset="0"/>
              </a:rPr>
              <a:t>(79-109).</a:t>
            </a:r>
            <a:endParaRPr lang="es-HN" sz="3200" dirty="0"/>
          </a:p>
        </p:txBody>
      </p:sp>
      <p:sp>
        <p:nvSpPr>
          <p:cNvPr id="3" name="Marcador de contenido 2"/>
          <p:cNvSpPr>
            <a:spLocks noGrp="1"/>
          </p:cNvSpPr>
          <p:nvPr>
            <p:ph idx="1"/>
          </p:nvPr>
        </p:nvSpPr>
        <p:spPr>
          <a:xfrm>
            <a:off x="7093527" y="1144464"/>
            <a:ext cx="4752109" cy="5436444"/>
          </a:xfrm>
          <a:solidFill>
            <a:srgbClr val="FF33CC"/>
          </a:solidFill>
        </p:spPr>
        <p:txBody>
          <a:bodyPr/>
          <a:lstStyle/>
          <a:p>
            <a:pPr marL="0" indent="0">
              <a:buNone/>
            </a:pPr>
            <a:r>
              <a:rPr lang="es-ES_tradnl" dirty="0">
                <a:latin typeface="Arial" panose="020B0604020202020204" pitchFamily="34" charset="0"/>
                <a:cs typeface="Arial" panose="020B0604020202020204" pitchFamily="34" charset="0"/>
              </a:rPr>
              <a:t>   Después de haber estudiado el significado y las exigencias de la “sinodalidad” en la Iglesia, la Parte III, titulada, como Jn 21, 5-6, “</a:t>
            </a:r>
            <a:r>
              <a:rPr lang="es-ES_tradnl" i="1" dirty="0">
                <a:latin typeface="Arial" panose="020B0604020202020204" pitchFamily="34" charset="0"/>
                <a:cs typeface="Arial" panose="020B0604020202020204" pitchFamily="34" charset="0"/>
              </a:rPr>
              <a:t>Echar la red”</a:t>
            </a:r>
            <a:r>
              <a:rPr lang="es-ES_tradnl" dirty="0">
                <a:latin typeface="Arial" panose="020B0604020202020204" pitchFamily="34" charset="0"/>
                <a:cs typeface="Arial" panose="020B0604020202020204" pitchFamily="34" charset="0"/>
              </a:rPr>
              <a:t>, propone tres prácticas eclesiales.</a:t>
            </a:r>
          </a:p>
          <a:p>
            <a:pPr marL="0" indent="0">
              <a:buNone/>
            </a:pPr>
            <a:r>
              <a:rPr lang="es-ES_tradnl" dirty="0">
                <a:latin typeface="Arial" panose="020B0604020202020204" pitchFamily="34" charset="0"/>
                <a:cs typeface="Arial" panose="020B0604020202020204" pitchFamily="34" charset="0"/>
              </a:rPr>
              <a:t>Son tres herramientas, muy interconectadas para poder llevar adelante la misión encomendada por el Señor a la Iglesia</a:t>
            </a:r>
            <a:r>
              <a:rPr lang="es-ES_tradnl" sz="3200" dirty="0"/>
              <a:t>.</a:t>
            </a:r>
            <a:endParaRPr lang="es-HN" dirty="0"/>
          </a:p>
        </p:txBody>
      </p:sp>
      <p:pic>
        <p:nvPicPr>
          <p:cNvPr id="4" name="Imagen 3"/>
          <p:cNvPicPr>
            <a:picLocks noChangeAspect="1"/>
          </p:cNvPicPr>
          <p:nvPr/>
        </p:nvPicPr>
        <p:blipFill>
          <a:blip r:embed="rId2"/>
          <a:stretch>
            <a:fillRect/>
          </a:stretch>
        </p:blipFill>
        <p:spPr>
          <a:xfrm>
            <a:off x="110836" y="1144464"/>
            <a:ext cx="7584081" cy="4596782"/>
          </a:xfrm>
          <a:prstGeom prst="rect">
            <a:avLst/>
          </a:prstGeom>
        </p:spPr>
      </p:pic>
    </p:spTree>
    <p:extLst>
      <p:ext uri="{BB962C8B-B14F-4D97-AF65-F5344CB8AC3E}">
        <p14:creationId xmlns:p14="http://schemas.microsoft.com/office/powerpoint/2010/main" val="41667951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12297102" cy="693683"/>
          </a:xfrm>
          <a:solidFill>
            <a:srgbClr val="FFFF00"/>
          </a:solidFill>
        </p:spPr>
        <p:txBody>
          <a:bodyPr>
            <a:normAutofit/>
          </a:bodyPr>
          <a:lstStyle/>
          <a:p>
            <a:pPr lvl="0" algn="ctr"/>
            <a:r>
              <a:rPr lang="es-ES_tradnl" sz="3600" b="1" dirty="0">
                <a:latin typeface="Arial" panose="020B0604020202020204" pitchFamily="34" charset="0"/>
                <a:cs typeface="Arial" panose="020B0604020202020204" pitchFamily="34" charset="0"/>
              </a:rPr>
              <a:t>1. El discernimiento (81-86).</a:t>
            </a:r>
            <a:endParaRPr lang="es-SV" sz="3600" b="1"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141891" y="693683"/>
            <a:ext cx="6148551" cy="6164317"/>
          </a:xfrm>
          <a:solidFill>
            <a:schemeClr val="accent2">
              <a:lumMod val="60000"/>
              <a:lumOff val="40000"/>
            </a:schemeClr>
          </a:solidFill>
        </p:spPr>
        <p:txBody>
          <a:bodyPr>
            <a:normAutofit fontScale="92500" lnSpcReduction="20000"/>
          </a:bodyPr>
          <a:lstStyle/>
          <a:p>
            <a:pPr marL="0" indent="0">
              <a:buNone/>
            </a:pPr>
            <a:endParaRPr lang="es-SV" b="1" dirty="0"/>
          </a:p>
          <a:p>
            <a:pPr algn="just"/>
            <a:r>
              <a:rPr lang="es-ES_tradnl" sz="2900" dirty="0">
                <a:cs typeface="Arial" panose="020B0604020202020204" pitchFamily="34" charset="0"/>
              </a:rPr>
              <a:t>Como en la  comunidad de Jerusalén </a:t>
            </a:r>
            <a:r>
              <a:rPr lang="es-ES_tradnl" sz="2900" b="1" dirty="0">
                <a:cs typeface="Arial" panose="020B0604020202020204" pitchFamily="34" charset="0"/>
              </a:rPr>
              <a:t>hemos de discernir, </a:t>
            </a:r>
            <a:r>
              <a:rPr lang="es-ES_tradnl" sz="2900" dirty="0">
                <a:cs typeface="Arial" panose="020B0604020202020204" pitchFamily="34" charset="0"/>
              </a:rPr>
              <a:t>es decir, buscar la voluntad  de Dios, a la luz de su Espíritu y de la tradición de la Iglesia (81).</a:t>
            </a:r>
          </a:p>
          <a:p>
            <a:pPr algn="just"/>
            <a:r>
              <a:rPr lang="es-ES_tradnl" sz="2900" dirty="0">
                <a:cs typeface="Arial" panose="020B0604020202020204" pitchFamily="34" charset="0"/>
              </a:rPr>
              <a:t>No es técnica organizativa, sino práctica espiritual (82). No se obtiene por simple mayoría de pareceres, es resultado de la escucha de la Palabra de Dios (83). </a:t>
            </a:r>
          </a:p>
          <a:p>
            <a:pPr algn="just"/>
            <a:r>
              <a:rPr lang="es-ES_tradnl" sz="2900" b="1" dirty="0">
                <a:cs typeface="Arial" panose="020B0604020202020204" pitchFamily="34" charset="0"/>
              </a:rPr>
              <a:t>5 etapas: </a:t>
            </a:r>
          </a:p>
          <a:p>
            <a:pPr marL="361950" indent="0">
              <a:buNone/>
            </a:pPr>
            <a:r>
              <a:rPr lang="es-ES_tradnl" sz="2900" dirty="0">
                <a:cs typeface="Arial" panose="020B0604020202020204" pitchFamily="34" charset="0"/>
              </a:rPr>
              <a:t>a) Presentación del tema a discernir </a:t>
            </a:r>
          </a:p>
          <a:p>
            <a:pPr marL="361950" indent="0">
              <a:buNone/>
            </a:pPr>
            <a:r>
              <a:rPr lang="es-ES_tradnl" sz="2900" dirty="0">
                <a:cs typeface="Arial" panose="020B0604020202020204" pitchFamily="34" charset="0"/>
              </a:rPr>
              <a:t>b) Tiempo de oración y escucha</a:t>
            </a:r>
          </a:p>
          <a:p>
            <a:pPr marL="361950" indent="0">
              <a:buNone/>
            </a:pPr>
            <a:r>
              <a:rPr lang="es-ES_tradnl" sz="2900" dirty="0">
                <a:cs typeface="Arial" panose="020B0604020202020204" pitchFamily="34" charset="0"/>
              </a:rPr>
              <a:t>c) Disposición interior en libertad </a:t>
            </a:r>
          </a:p>
          <a:p>
            <a:pPr marL="361950" indent="0">
              <a:buNone/>
            </a:pPr>
            <a:r>
              <a:rPr lang="es-ES_tradnl" sz="2900" dirty="0">
                <a:cs typeface="Arial" panose="020B0604020202020204" pitchFamily="34" charset="0"/>
              </a:rPr>
              <a:t>d) Escucha respetuosa del otro</a:t>
            </a:r>
          </a:p>
          <a:p>
            <a:pPr marL="361950" indent="0">
              <a:buNone/>
            </a:pPr>
            <a:r>
              <a:rPr lang="es-ES_tradnl" sz="2900" dirty="0">
                <a:cs typeface="Arial" panose="020B0604020202020204" pitchFamily="34" charset="0"/>
              </a:rPr>
              <a:t>e) Búsqueda  un consenso amplio. </a:t>
            </a:r>
          </a:p>
          <a:p>
            <a:pPr marL="361950" indent="0">
              <a:buNone/>
            </a:pPr>
            <a:r>
              <a:rPr lang="es-ES_tradnl" sz="2900" dirty="0">
                <a:cs typeface="Arial" panose="020B0604020202020204" pitchFamily="34" charset="0"/>
              </a:rPr>
              <a:t>f) Formulación del acuerdo alcanzado (84)</a:t>
            </a:r>
            <a:endParaRPr lang="es-SV" sz="2900" dirty="0">
              <a:cs typeface="Arial" panose="020B0604020202020204" pitchFamily="34" charset="0"/>
            </a:endParaRPr>
          </a:p>
          <a:p>
            <a:endParaRPr lang="es-SV" sz="2900" dirty="0"/>
          </a:p>
        </p:txBody>
      </p:sp>
      <p:pic>
        <p:nvPicPr>
          <p:cNvPr id="6" name="Imagen 5"/>
          <p:cNvPicPr>
            <a:picLocks noChangeAspect="1"/>
          </p:cNvPicPr>
          <p:nvPr/>
        </p:nvPicPr>
        <p:blipFill rotWithShape="1">
          <a:blip r:embed="rId2"/>
          <a:srcRect r="31732"/>
          <a:stretch/>
        </p:blipFill>
        <p:spPr>
          <a:xfrm>
            <a:off x="6339709" y="1207376"/>
            <a:ext cx="5547491" cy="4648200"/>
          </a:xfrm>
          <a:prstGeom prst="rect">
            <a:avLst/>
          </a:prstGeom>
        </p:spPr>
      </p:pic>
    </p:spTree>
    <p:extLst>
      <p:ext uri="{BB962C8B-B14F-4D97-AF65-F5344CB8AC3E}">
        <p14:creationId xmlns:p14="http://schemas.microsoft.com/office/powerpoint/2010/main" val="11879110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11963400" cy="632402"/>
          </a:xfrm>
        </p:spPr>
        <p:txBody>
          <a:bodyPr>
            <a:normAutofit/>
          </a:bodyPr>
          <a:lstStyle/>
          <a:p>
            <a:pPr algn="ctr"/>
            <a:r>
              <a:rPr lang="es-MX" sz="3600" b="1" dirty="0">
                <a:latin typeface="Arial" panose="020B0604020202020204" pitchFamily="34" charset="0"/>
                <a:cs typeface="Arial" panose="020B0604020202020204" pitchFamily="34" charset="0"/>
              </a:rPr>
              <a:t>2ª. La toma de decisiones </a:t>
            </a:r>
            <a:endParaRPr lang="es-HN" sz="3600" b="1"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762000" y="803565"/>
            <a:ext cx="10591800" cy="2438400"/>
          </a:xfrm>
        </p:spPr>
        <p:txBody>
          <a:bodyPr/>
          <a:lstStyle/>
          <a:p>
            <a:endParaRPr lang="es-HN" dirty="0"/>
          </a:p>
        </p:txBody>
      </p:sp>
      <p:pic>
        <p:nvPicPr>
          <p:cNvPr id="4" name="Imagen 3"/>
          <p:cNvPicPr>
            <a:picLocks noChangeAspect="1"/>
          </p:cNvPicPr>
          <p:nvPr/>
        </p:nvPicPr>
        <p:blipFill rotWithShape="1">
          <a:blip r:embed="rId2"/>
          <a:srcRect l="-32907" t="-110625" r="-21609" b="-7764"/>
          <a:stretch/>
        </p:blipFill>
        <p:spPr>
          <a:xfrm>
            <a:off x="-2811708" y="-442411"/>
            <a:ext cx="17174163" cy="8434552"/>
          </a:xfrm>
          <a:prstGeom prst="rect">
            <a:avLst/>
          </a:prstGeom>
        </p:spPr>
      </p:pic>
      <p:sp>
        <p:nvSpPr>
          <p:cNvPr id="6" name="Rectángulo 5"/>
          <p:cNvSpPr/>
          <p:nvPr/>
        </p:nvSpPr>
        <p:spPr>
          <a:xfrm>
            <a:off x="323558" y="803565"/>
            <a:ext cx="11451100" cy="2677656"/>
          </a:xfrm>
          <a:prstGeom prst="rect">
            <a:avLst/>
          </a:prstGeom>
          <a:solidFill>
            <a:srgbClr val="00FFFF"/>
          </a:solidFill>
        </p:spPr>
        <p:txBody>
          <a:bodyPr wrap="square">
            <a:spAutoFit/>
          </a:bodyPr>
          <a:lstStyle/>
          <a:p>
            <a:r>
              <a:rPr lang="es-MX" sz="2400" b="1" dirty="0">
                <a:latin typeface="Arial" panose="020B0604020202020204" pitchFamily="34" charset="0"/>
                <a:cs typeface="Arial" panose="020B0604020202020204" pitchFamily="34" charset="0"/>
              </a:rPr>
              <a:t>Después de escuchar a todos (“Nada sin Obispo, nada sin presbíteros, nada sin el consentimiento del pueblo”), y alcanzar un consenso, toca decidir, buscando aquello que Dios quiere para su Iglesia (90). La autoridad ha de escuchar primero, sin imponer decisiones arbitrarias (91). Así mismo deben revisarse las normas que reducen el voto de algunos consejos únicamente al carácter consultivo, debiendo ser en algunos casos opciones deliberativas (92)</a:t>
            </a:r>
            <a:endParaRPr lang="es-HN" sz="2400" b="1" dirty="0">
              <a:latin typeface="Arial" panose="020B0604020202020204" pitchFamily="34" charset="0"/>
              <a:cs typeface="Arial" panose="020B0604020202020204" pitchFamily="34" charset="0"/>
            </a:endParaRPr>
          </a:p>
        </p:txBody>
      </p:sp>
      <p:pic>
        <p:nvPicPr>
          <p:cNvPr id="7" name="Imagen 6"/>
          <p:cNvPicPr>
            <a:picLocks noChangeAspect="1"/>
          </p:cNvPicPr>
          <p:nvPr/>
        </p:nvPicPr>
        <p:blipFill>
          <a:blip r:embed="rId3"/>
          <a:stretch>
            <a:fillRect/>
          </a:stretch>
        </p:blipFill>
        <p:spPr>
          <a:xfrm>
            <a:off x="-4032" y="0"/>
            <a:ext cx="12196032" cy="883997"/>
          </a:xfrm>
          <a:prstGeom prst="rect">
            <a:avLst/>
          </a:prstGeom>
        </p:spPr>
      </p:pic>
    </p:spTree>
    <p:extLst>
      <p:ext uri="{BB962C8B-B14F-4D97-AF65-F5344CB8AC3E}">
        <p14:creationId xmlns:p14="http://schemas.microsoft.com/office/powerpoint/2010/main" val="14916256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12192000" cy="764498"/>
          </a:xfrm>
          <a:solidFill>
            <a:srgbClr val="FFFF00"/>
          </a:solidFill>
        </p:spPr>
        <p:txBody>
          <a:bodyPr>
            <a:normAutofit fontScale="90000"/>
          </a:bodyPr>
          <a:lstStyle/>
          <a:p>
            <a:pPr lvl="0" algn="ctr"/>
            <a:r>
              <a:rPr lang="es-SV" sz="3600" b="1" dirty="0">
                <a:latin typeface="Arial" panose="020B0604020202020204" pitchFamily="34" charset="0"/>
                <a:cs typeface="Arial" panose="020B0604020202020204" pitchFamily="34" charset="0"/>
              </a:rPr>
              <a:t>3. </a:t>
            </a:r>
            <a:r>
              <a:rPr lang="es-ES_tradnl" sz="3600" b="1" dirty="0">
                <a:latin typeface="Arial" panose="020B0604020202020204" pitchFamily="34" charset="0"/>
                <a:cs typeface="Arial" panose="020B0604020202020204" pitchFamily="34" charset="0"/>
              </a:rPr>
              <a:t>Transparencia, rendición de cuentas y evaluación (95-102)</a:t>
            </a:r>
            <a:endParaRPr lang="es-SV" b="1" dirty="0"/>
          </a:p>
        </p:txBody>
      </p:sp>
      <p:sp>
        <p:nvSpPr>
          <p:cNvPr id="3" name="Marcador de contenido 2"/>
          <p:cNvSpPr>
            <a:spLocks noGrp="1"/>
          </p:cNvSpPr>
          <p:nvPr>
            <p:ph idx="1"/>
          </p:nvPr>
        </p:nvSpPr>
        <p:spPr>
          <a:xfrm>
            <a:off x="0" y="764498"/>
            <a:ext cx="6520723" cy="5801193"/>
          </a:xfrm>
          <a:solidFill>
            <a:srgbClr val="FF33CC"/>
          </a:solidFill>
        </p:spPr>
        <p:txBody>
          <a:bodyPr>
            <a:normAutofit/>
          </a:bodyPr>
          <a:lstStyle/>
          <a:p>
            <a:r>
              <a:rPr lang="es-ES_tradnl" b="1" dirty="0"/>
              <a:t> A la decisión, deben seguir la rendición de cuentas y la evaluación (95).  </a:t>
            </a:r>
          </a:p>
          <a:p>
            <a:r>
              <a:rPr lang="es-ES_tradnl" b="1" dirty="0"/>
              <a:t>La transparencia no viola la intimidad (97). Ella colaborará positivamente a crear confianza y credibilidad (97) en todos, evitando toda forma de clericalismo, pues quien tiene autoridad en la Iglesia debe rendir cuentas (98). </a:t>
            </a:r>
          </a:p>
          <a:p>
            <a:r>
              <a:rPr lang="es-ES_tradnl" b="1" dirty="0"/>
              <a:t>También ayudarán mecanismos periódicos de evaluación (100), así como las diversas formas de rendir cuentas al Pueblo de Dios (101)</a:t>
            </a:r>
            <a:endParaRPr lang="es-SV" b="1" dirty="0"/>
          </a:p>
        </p:txBody>
      </p:sp>
      <p:pic>
        <p:nvPicPr>
          <p:cNvPr id="5" name="Imagen 4"/>
          <p:cNvPicPr/>
          <p:nvPr/>
        </p:nvPicPr>
        <p:blipFill rotWithShape="1">
          <a:blip r:embed="rId2"/>
          <a:srcRect l="7603" t="51438" r="72845" b="13303"/>
          <a:stretch/>
        </p:blipFill>
        <p:spPr bwMode="auto">
          <a:xfrm>
            <a:off x="6520723" y="659567"/>
            <a:ext cx="5471410" cy="53514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542543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1353800" cy="1079292"/>
          </a:xfrm>
        </p:spPr>
        <p:txBody>
          <a:bodyPr>
            <a:normAutofit/>
          </a:bodyPr>
          <a:lstStyle/>
          <a:p>
            <a:pPr algn="ctr"/>
            <a:r>
              <a:rPr lang="es-HN" sz="3600" b="1" dirty="0">
                <a:latin typeface="Arial" panose="020B0604020202020204" pitchFamily="34" charset="0"/>
                <a:cs typeface="Arial" panose="020B0604020202020204" pitchFamily="34" charset="0"/>
              </a:rPr>
              <a:t>Organismos de participación</a:t>
            </a:r>
            <a:endParaRPr lang="es-SV" sz="3600" b="1"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179882" y="1079292"/>
            <a:ext cx="5620913" cy="5626308"/>
          </a:xfrm>
        </p:spPr>
        <p:txBody>
          <a:bodyPr>
            <a:normAutofit fontScale="92500" lnSpcReduction="10000"/>
          </a:bodyPr>
          <a:lstStyle/>
          <a:p>
            <a:r>
              <a:rPr lang="es-ES_tradnl" dirty="0"/>
              <a:t> El Sínodo</a:t>
            </a:r>
            <a:r>
              <a:rPr lang="es-HN" dirty="0"/>
              <a:t> invita a </a:t>
            </a:r>
            <a:r>
              <a:rPr lang="es-HN" u="sng" dirty="0"/>
              <a:t>renovar los organismos de participación</a:t>
            </a:r>
            <a:r>
              <a:rPr lang="es-HN" dirty="0"/>
              <a:t> en las decisiones de la Iglesia (103-107): el Sínodo diocesano, los Consejos presbiterales, el Consejo Diocesano de Pastoral (CODIPAS) y de las Parroquias (CPP), así como el Consejo de Asuntos Económicos (CAE).</a:t>
            </a:r>
          </a:p>
          <a:p>
            <a:r>
              <a:rPr lang="es-HN" dirty="0"/>
              <a:t>Para que la iglesia sinodal exista y crezca, hace falta que estos organismos funcionen y tengan vida, </a:t>
            </a:r>
          </a:p>
          <a:p>
            <a:r>
              <a:rPr lang="es-HN" dirty="0"/>
              <a:t>Para ello ayudará que trabajen conforme al método sinodal: conversación en el Espíritu, consultas a las comunidades, elaboración conjunta de agendas de trabajo. </a:t>
            </a:r>
            <a:endParaRPr lang="es-SV" dirty="0"/>
          </a:p>
        </p:txBody>
      </p:sp>
      <p:pic>
        <p:nvPicPr>
          <p:cNvPr id="5126" name="Picture 6" descr="PARROQUI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2675" y="2221292"/>
            <a:ext cx="6193085" cy="3920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0579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12192000" cy="594245"/>
          </a:xfrm>
          <a:solidFill>
            <a:srgbClr val="FFFF00"/>
          </a:solidFill>
        </p:spPr>
        <p:txBody>
          <a:bodyPr>
            <a:normAutofit/>
          </a:bodyPr>
          <a:lstStyle/>
          <a:p>
            <a:pPr algn="ctr"/>
            <a:r>
              <a:rPr lang="es-ES_tradnl" sz="3200" b="1" dirty="0">
                <a:latin typeface="Arial" panose="020B0604020202020204" pitchFamily="34" charset="0"/>
                <a:cs typeface="Arial" panose="020B0604020202020204" pitchFamily="34" charset="0"/>
              </a:rPr>
              <a:t>La Parte IV. </a:t>
            </a:r>
            <a:r>
              <a:rPr lang="es-ES_tradnl" sz="3200" b="1" i="1" dirty="0">
                <a:latin typeface="Arial" panose="020B0604020202020204" pitchFamily="34" charset="0"/>
                <a:cs typeface="Arial" panose="020B0604020202020204" pitchFamily="34" charset="0"/>
              </a:rPr>
              <a:t>Una pesca abundante</a:t>
            </a:r>
            <a:r>
              <a:rPr lang="es-ES_tradnl" sz="3200" b="1" dirty="0">
                <a:latin typeface="Arial" panose="020B0604020202020204" pitchFamily="34" charset="0"/>
                <a:cs typeface="Arial" panose="020B0604020202020204" pitchFamily="34" charset="0"/>
              </a:rPr>
              <a:t> (109-139).</a:t>
            </a:r>
            <a:endParaRPr lang="es-SV" sz="3200"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0" y="764498"/>
            <a:ext cx="11977142" cy="2717737"/>
          </a:xfrm>
          <a:solidFill>
            <a:srgbClr val="00FFFF"/>
          </a:solidFill>
        </p:spPr>
        <p:txBody>
          <a:bodyPr>
            <a:normAutofit fontScale="92500" lnSpcReduction="10000"/>
          </a:bodyPr>
          <a:lstStyle/>
          <a:p>
            <a:pPr marL="0" indent="0" algn="just">
              <a:buNone/>
            </a:pPr>
            <a:r>
              <a:rPr lang="es-ES_tradnl" b="1" dirty="0"/>
              <a:t>   Con Jn 21,8.11, analiza sobre cómo el cambio sociocultural transforma de modo radical la experiencia eclesial de establecimiento en un territorio. La Iglesia no se  entiende sino arraigada en un territorio y tiempo concretos (110). Pero este enraizamiento debe afrontar los cambios que definen nuestro momento (111) así como los fenómenos de la migración y el refugio y la mezcla de las culturas (112). Muchas veces esta diversidad es unificada por la cultura digital universal (113). En todo caso, aunque reubicada en un espacio local, la Iglesia debe ser una casa de puertas abiertas, (115), accesible a muchos, acogedora y fraterna.</a:t>
            </a:r>
            <a:endParaRPr lang="es-SV" b="1" dirty="0"/>
          </a:p>
        </p:txBody>
      </p:sp>
      <p:pic>
        <p:nvPicPr>
          <p:cNvPr id="5" name="Imagen 4"/>
          <p:cNvPicPr/>
          <p:nvPr/>
        </p:nvPicPr>
        <p:blipFill rotWithShape="1">
          <a:blip r:embed="rId2">
            <a:extLst>
              <a:ext uri="{28A0092B-C50C-407E-A947-70E740481C1C}">
                <a14:useLocalDpi xmlns:a14="http://schemas.microsoft.com/office/drawing/2010/main" val="0"/>
              </a:ext>
            </a:extLst>
          </a:blip>
          <a:srcRect t="47306"/>
          <a:stretch/>
        </p:blipFill>
        <p:spPr bwMode="auto">
          <a:xfrm>
            <a:off x="438411" y="3695178"/>
            <a:ext cx="11273425" cy="316282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85227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11997098" cy="719528"/>
          </a:xfrm>
          <a:solidFill>
            <a:srgbClr val="00FFFF"/>
          </a:solidFill>
        </p:spPr>
        <p:txBody>
          <a:bodyPr/>
          <a:lstStyle/>
          <a:p>
            <a:pPr algn="ctr"/>
            <a:r>
              <a:rPr lang="es-SV" b="1" dirty="0">
                <a:latin typeface="Arial" panose="020B0604020202020204" pitchFamily="34" charset="0"/>
                <a:cs typeface="Arial" panose="020B0604020202020204" pitchFamily="34" charset="0"/>
              </a:rPr>
              <a:t>La Parroquia</a:t>
            </a:r>
          </a:p>
        </p:txBody>
      </p:sp>
      <p:sp>
        <p:nvSpPr>
          <p:cNvPr id="3" name="Marcador de contenido 2"/>
          <p:cNvSpPr>
            <a:spLocks noGrp="1"/>
          </p:cNvSpPr>
          <p:nvPr>
            <p:ph idx="1"/>
          </p:nvPr>
        </p:nvSpPr>
        <p:spPr>
          <a:xfrm>
            <a:off x="155575" y="863991"/>
            <a:ext cx="6110315" cy="6290871"/>
          </a:xfrm>
          <a:solidFill>
            <a:srgbClr val="FF3399"/>
          </a:solidFill>
        </p:spPr>
        <p:txBody>
          <a:bodyPr>
            <a:normAutofit/>
          </a:bodyPr>
          <a:lstStyle/>
          <a:p>
            <a:r>
              <a:rPr lang="es-ES_tradnl" b="1" dirty="0"/>
              <a:t>Expresión de la Iglesia local es la Parroquia (117)</a:t>
            </a:r>
          </a:p>
          <a:p>
            <a:r>
              <a:rPr lang="es-ES_tradnl" b="1" dirty="0"/>
              <a:t>La Parroquia busca apoyar el crecimiento en la fe de quienes en diversos momentos de la vida acuden a ella. </a:t>
            </a:r>
          </a:p>
          <a:p>
            <a:r>
              <a:rPr lang="es-ES_tradnl" b="1" dirty="0"/>
              <a:t>Pero, además de la diversidad local, en la Iglesia existe una diversidad de dones que invita a toda ella al enriquecimiento mutuo e intercambio entre diversos carismas, “</a:t>
            </a:r>
            <a:r>
              <a:rPr lang="es-ES_tradnl" b="1" i="1" dirty="0"/>
              <a:t>como buenos administradores de la multiforme gracias de </a:t>
            </a:r>
            <a:r>
              <a:rPr lang="es-ES_tradnl" b="1" dirty="0"/>
              <a:t>Dios“(1 Pe, 4, 10).</a:t>
            </a:r>
            <a:endParaRPr lang="es-SV" b="1" dirty="0"/>
          </a:p>
          <a:p>
            <a:pPr marL="0" indent="0">
              <a:buNone/>
            </a:pPr>
            <a:endParaRPr lang="es-SV" b="1" dirty="0"/>
          </a:p>
        </p:txBody>
      </p:sp>
      <p:sp>
        <p:nvSpPr>
          <p:cNvPr id="5" name="AutoShape 4" descr="Programa FE | Mi Parroqui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SV"/>
          </a:p>
        </p:txBody>
      </p:sp>
      <p:sp>
        <p:nvSpPr>
          <p:cNvPr id="7" name="AutoShape 8" descr="https://sanroqueparroquia.files.wordpress.com/2011/01/iglesiacatolica.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SV"/>
          </a:p>
        </p:txBody>
      </p:sp>
      <p:pic>
        <p:nvPicPr>
          <p:cNvPr id="8" name="Imagen 7"/>
          <p:cNvPicPr>
            <a:picLocks noChangeAspect="1"/>
          </p:cNvPicPr>
          <p:nvPr/>
        </p:nvPicPr>
        <p:blipFill>
          <a:blip r:embed="rId2"/>
          <a:stretch>
            <a:fillRect/>
          </a:stretch>
        </p:blipFill>
        <p:spPr>
          <a:xfrm>
            <a:off x="6077007" y="871928"/>
            <a:ext cx="5920090" cy="6282934"/>
          </a:xfrm>
          <a:prstGeom prst="rect">
            <a:avLst/>
          </a:prstGeom>
        </p:spPr>
      </p:pic>
    </p:spTree>
    <p:extLst>
      <p:ext uri="{BB962C8B-B14F-4D97-AF65-F5344CB8AC3E}">
        <p14:creationId xmlns:p14="http://schemas.microsoft.com/office/powerpoint/2010/main" val="35103981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 y="0"/>
            <a:ext cx="6644104" cy="839450"/>
          </a:xfrm>
          <a:solidFill>
            <a:srgbClr val="0066FF"/>
          </a:solidFill>
        </p:spPr>
        <p:txBody>
          <a:bodyPr>
            <a:normAutofit/>
          </a:bodyPr>
          <a:lstStyle/>
          <a:p>
            <a:pPr algn="ctr"/>
            <a:r>
              <a:rPr lang="es-SV" b="1" dirty="0">
                <a:latin typeface="Arial" panose="020B0604020202020204" pitchFamily="34" charset="0"/>
                <a:cs typeface="Arial" panose="020B0604020202020204" pitchFamily="34" charset="0"/>
              </a:rPr>
              <a:t>El Papa</a:t>
            </a:r>
          </a:p>
        </p:txBody>
      </p:sp>
      <p:sp>
        <p:nvSpPr>
          <p:cNvPr id="3" name="Marcador de contenido 2"/>
          <p:cNvSpPr>
            <a:spLocks noGrp="1"/>
          </p:cNvSpPr>
          <p:nvPr>
            <p:ph idx="1"/>
          </p:nvPr>
        </p:nvSpPr>
        <p:spPr>
          <a:xfrm>
            <a:off x="0" y="839450"/>
            <a:ext cx="6644104" cy="5891134"/>
          </a:xfrm>
          <a:solidFill>
            <a:srgbClr val="FFCC00"/>
          </a:solidFill>
        </p:spPr>
        <p:txBody>
          <a:bodyPr>
            <a:normAutofit fontScale="92500" lnSpcReduction="10000"/>
          </a:bodyPr>
          <a:lstStyle/>
          <a:p>
            <a:r>
              <a:rPr lang="es-ES_tradnl" dirty="0">
                <a:latin typeface="Arial" panose="020B0604020202020204" pitchFamily="34" charset="0"/>
                <a:cs typeface="Arial" panose="020B0604020202020204" pitchFamily="34" charset="0"/>
              </a:rPr>
              <a:t>Las comunidades cristianas están invitadas  a establecer vínculos (124), por las Asambleas eclesiales regionales, nacionales y continentales ((127) y asegurando el servicio del Obispo de Roma (130). </a:t>
            </a:r>
          </a:p>
          <a:p>
            <a:r>
              <a:rPr lang="es-ES_tradnl" dirty="0">
                <a:latin typeface="Arial" panose="020B0604020202020204" pitchFamily="34" charset="0"/>
                <a:cs typeface="Arial" panose="020B0604020202020204" pitchFamily="34" charset="0"/>
              </a:rPr>
              <a:t>A él toca mantener la sinodalidad (131), velando por la unidad en la diversidad y asegurando una  “saludable descentralización” solicitada muchas veces por el Papa Francisco (134), </a:t>
            </a:r>
          </a:p>
          <a:p>
            <a:r>
              <a:rPr lang="es-ES_tradnl" dirty="0">
                <a:latin typeface="Arial" panose="020B0604020202020204" pitchFamily="34" charset="0"/>
                <a:cs typeface="Arial" panose="020B0604020202020204" pitchFamily="34" charset="0"/>
              </a:rPr>
              <a:t>Así deben establecerse con más precisión aquellas materias que han de ser competencia del Papa y las que tocan a los Obispos locales y favoreciendo el esfuerzo ecuménico (138)</a:t>
            </a:r>
            <a:endParaRPr lang="es-SV" dirty="0">
              <a:latin typeface="Arial" panose="020B0604020202020204" pitchFamily="34" charset="0"/>
              <a:cs typeface="Arial" panose="020B0604020202020204" pitchFamily="34" charset="0"/>
            </a:endParaRPr>
          </a:p>
        </p:txBody>
      </p:sp>
      <p:pic>
        <p:nvPicPr>
          <p:cNvPr id="5" name="Imagen 4"/>
          <p:cNvPicPr>
            <a:picLocks noChangeAspect="1"/>
          </p:cNvPicPr>
          <p:nvPr/>
        </p:nvPicPr>
        <p:blipFill>
          <a:blip r:embed="rId2"/>
          <a:stretch>
            <a:fillRect/>
          </a:stretch>
        </p:blipFill>
        <p:spPr>
          <a:xfrm>
            <a:off x="7281085" y="4085052"/>
            <a:ext cx="3701354" cy="2469875"/>
          </a:xfrm>
          <a:prstGeom prst="rect">
            <a:avLst/>
          </a:prstGeom>
        </p:spPr>
      </p:pic>
      <p:pic>
        <p:nvPicPr>
          <p:cNvPr id="6" name="Imagen 5"/>
          <p:cNvPicPr>
            <a:picLocks noChangeAspect="1"/>
          </p:cNvPicPr>
          <p:nvPr/>
        </p:nvPicPr>
        <p:blipFill rotWithShape="1">
          <a:blip r:embed="rId3"/>
          <a:srcRect l="28017" t="14272" r="22806"/>
          <a:stretch/>
        </p:blipFill>
        <p:spPr>
          <a:xfrm>
            <a:off x="8132734" y="218219"/>
            <a:ext cx="3207896" cy="3731690"/>
          </a:xfrm>
          <a:prstGeom prst="rect">
            <a:avLst/>
          </a:prstGeom>
        </p:spPr>
      </p:pic>
    </p:spTree>
    <p:extLst>
      <p:ext uri="{BB962C8B-B14F-4D97-AF65-F5344CB8AC3E}">
        <p14:creationId xmlns:p14="http://schemas.microsoft.com/office/powerpoint/2010/main" val="7230637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12192000" cy="637309"/>
          </a:xfrm>
          <a:solidFill>
            <a:srgbClr val="FFFF00"/>
          </a:solidFill>
        </p:spPr>
        <p:txBody>
          <a:bodyPr>
            <a:normAutofit/>
          </a:bodyPr>
          <a:lstStyle/>
          <a:p>
            <a:pPr algn="ctr"/>
            <a:r>
              <a:rPr lang="es-ES_tradnl" sz="3200" b="1" dirty="0">
                <a:latin typeface="Arial" panose="020B0604020202020204" pitchFamily="34" charset="0"/>
                <a:cs typeface="Arial" panose="020B0604020202020204" pitchFamily="34" charset="0"/>
              </a:rPr>
              <a:t>La Parte V. </a:t>
            </a:r>
            <a:r>
              <a:rPr lang="es-ES_tradnl" sz="3200" b="1" i="1" dirty="0">
                <a:latin typeface="Arial" panose="020B0604020202020204" pitchFamily="34" charset="0"/>
                <a:cs typeface="Arial" panose="020B0604020202020204" pitchFamily="34" charset="0"/>
              </a:rPr>
              <a:t>“También Yo los envío”</a:t>
            </a:r>
            <a:r>
              <a:rPr lang="es-ES_tradnl" sz="3200" b="1" dirty="0">
                <a:latin typeface="Arial" panose="020B0604020202020204" pitchFamily="34" charset="0"/>
                <a:cs typeface="Arial" panose="020B0604020202020204" pitchFamily="34" charset="0"/>
              </a:rPr>
              <a:t> (140-151).</a:t>
            </a:r>
            <a:endParaRPr lang="es-SV" dirty="0"/>
          </a:p>
        </p:txBody>
      </p:sp>
      <p:pic>
        <p:nvPicPr>
          <p:cNvPr id="4" name="Imagen 3"/>
          <p:cNvPicPr>
            <a:picLocks noChangeAspect="1"/>
          </p:cNvPicPr>
          <p:nvPr/>
        </p:nvPicPr>
        <p:blipFill rotWithShape="1">
          <a:blip r:embed="rId2"/>
          <a:srcRect t="-1" b="45532"/>
          <a:stretch/>
        </p:blipFill>
        <p:spPr>
          <a:xfrm>
            <a:off x="159327" y="-15345567"/>
            <a:ext cx="10111416" cy="10538040"/>
          </a:xfrm>
          <a:prstGeom prst="rect">
            <a:avLst/>
          </a:prstGeom>
        </p:spPr>
      </p:pic>
      <p:sp>
        <p:nvSpPr>
          <p:cNvPr id="3" name="Marcador de contenido 2"/>
          <p:cNvSpPr>
            <a:spLocks noGrp="1"/>
          </p:cNvSpPr>
          <p:nvPr>
            <p:ph idx="1"/>
          </p:nvPr>
        </p:nvSpPr>
        <p:spPr>
          <a:xfrm>
            <a:off x="159326" y="637309"/>
            <a:ext cx="12032673" cy="2064328"/>
          </a:xfrm>
          <a:solidFill>
            <a:srgbClr val="FF33CC"/>
          </a:solidFill>
        </p:spPr>
        <p:txBody>
          <a:bodyPr>
            <a:normAutofit fontScale="92500" lnSpcReduction="10000"/>
          </a:bodyPr>
          <a:lstStyle/>
          <a:p>
            <a:pPr marL="0" indent="0">
              <a:buNone/>
            </a:pPr>
            <a:r>
              <a:rPr lang="es-ES_tradnl" dirty="0"/>
              <a:t> La Parte V, habla de </a:t>
            </a:r>
            <a:r>
              <a:rPr lang="es-ES_tradnl" i="1" dirty="0"/>
              <a:t>la formación de los discípulos misioneros</a:t>
            </a:r>
            <a:r>
              <a:rPr lang="es-ES_tradnl" dirty="0"/>
              <a:t>. Trasfondo Jn 20, 21-22 (los discípulos que reciben el Espíritu). Recoge una demanda del Sínodo: la necesidad de una formación en sinodalidad orientada a la misión. Formación “</a:t>
            </a:r>
            <a:r>
              <a:rPr lang="es-ES_tradnl" u="sng" dirty="0"/>
              <a:t>integral, continua y compartida</a:t>
            </a:r>
            <a:r>
              <a:rPr lang="es-ES_tradnl" dirty="0"/>
              <a:t>” (143). La sinodalidad requiere una formación propia: comienza con la iniciación cristiana (142), a través de la familia y la catequesis y se renueva con la celebración eucarística dominical</a:t>
            </a:r>
            <a:endParaRPr lang="es-SV" dirty="0"/>
          </a:p>
        </p:txBody>
      </p:sp>
      <p:pic>
        <p:nvPicPr>
          <p:cNvPr id="5" name="Imagen 4"/>
          <p:cNvPicPr>
            <a:picLocks noChangeAspect="1"/>
          </p:cNvPicPr>
          <p:nvPr/>
        </p:nvPicPr>
        <p:blipFill>
          <a:blip r:embed="rId3"/>
          <a:stretch>
            <a:fillRect/>
          </a:stretch>
        </p:blipFill>
        <p:spPr>
          <a:xfrm>
            <a:off x="1897081" y="2576945"/>
            <a:ext cx="8186943" cy="4585855"/>
          </a:xfrm>
          <a:prstGeom prst="rect">
            <a:avLst/>
          </a:prstGeom>
        </p:spPr>
      </p:pic>
    </p:spTree>
    <p:extLst>
      <p:ext uri="{BB962C8B-B14F-4D97-AF65-F5344CB8AC3E}">
        <p14:creationId xmlns:p14="http://schemas.microsoft.com/office/powerpoint/2010/main" val="1591330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0" y="0"/>
            <a:ext cx="12284765" cy="3737113"/>
          </a:xfrm>
          <a:solidFill>
            <a:srgbClr val="FFFF00"/>
          </a:solidFill>
        </p:spPr>
        <p:txBody>
          <a:bodyPr>
            <a:normAutofit fontScale="92500" lnSpcReduction="10000"/>
          </a:bodyPr>
          <a:lstStyle/>
          <a:p>
            <a:pPr marL="0" indent="0" algn="ctr">
              <a:buNone/>
            </a:pPr>
            <a:r>
              <a:rPr lang="es-HN" sz="3500" b="1" dirty="0"/>
              <a:t>RECORDEMOS UNA VEZ MÁS LAS ETAPAS DEL SÍNODO</a:t>
            </a:r>
            <a:r>
              <a:rPr lang="la-Latn" sz="3500" b="1" dirty="0"/>
              <a:t>…</a:t>
            </a:r>
            <a:endParaRPr lang="es-HN" sz="3500" b="1" dirty="0"/>
          </a:p>
          <a:p>
            <a:pPr marL="542925" indent="-357188">
              <a:buFont typeface="Wingdings" panose="05000000000000000000" pitchFamily="2" charset="2"/>
              <a:buChar char="§"/>
              <a:tabLst>
                <a:tab pos="542925" algn="l"/>
              </a:tabLst>
            </a:pPr>
            <a:r>
              <a:rPr lang="es-ES_tradnl" dirty="0"/>
              <a:t>2021 10 octubre. </a:t>
            </a:r>
            <a:r>
              <a:rPr lang="es-ES_tradnl" i="1" dirty="0"/>
              <a:t>El Papa Francisco convoca el Sínodo. </a:t>
            </a:r>
            <a:endParaRPr lang="es-ES_tradnl" dirty="0"/>
          </a:p>
          <a:p>
            <a:pPr marL="542925" indent="-357188">
              <a:buFont typeface="Wingdings" panose="05000000000000000000" pitchFamily="2" charset="2"/>
              <a:buChar char="§"/>
              <a:tabLst>
                <a:tab pos="542925" algn="l"/>
              </a:tabLst>
            </a:pPr>
            <a:r>
              <a:rPr lang="es-ES_tradnl" dirty="0"/>
              <a:t>2021 octubre-2022 agosto. </a:t>
            </a:r>
            <a:r>
              <a:rPr lang="es-ES_tradnl" i="1" dirty="0"/>
              <a:t>Etapa </a:t>
            </a:r>
            <a:r>
              <a:rPr lang="es-ES_tradnl" i="1" u="sng" dirty="0"/>
              <a:t>parroquial, diocesana y nacional </a:t>
            </a:r>
            <a:r>
              <a:rPr lang="es-ES_tradnl" i="1" dirty="0"/>
              <a:t>del Sínodo</a:t>
            </a:r>
            <a:r>
              <a:rPr lang="es-ES_tradnl" dirty="0"/>
              <a:t>. </a:t>
            </a:r>
          </a:p>
          <a:p>
            <a:pPr marL="542925" indent="-357188">
              <a:buFont typeface="Wingdings" panose="05000000000000000000" pitchFamily="2" charset="2"/>
              <a:buChar char="§"/>
              <a:tabLst>
                <a:tab pos="542925" algn="l"/>
              </a:tabLst>
            </a:pPr>
            <a:r>
              <a:rPr lang="es-ES_tradnl" dirty="0"/>
              <a:t>2022 Sept – 2023 marzo. </a:t>
            </a:r>
            <a:r>
              <a:rPr lang="es-ES_tradnl" i="1" dirty="0"/>
              <a:t>Etapa </a:t>
            </a:r>
            <a:r>
              <a:rPr lang="es-ES_tradnl" i="1" u="sng" dirty="0"/>
              <a:t>continental</a:t>
            </a:r>
            <a:r>
              <a:rPr lang="es-ES_tradnl" i="1" dirty="0"/>
              <a:t> dividida en siete regiones. </a:t>
            </a:r>
            <a:endParaRPr lang="es-ES_tradnl" dirty="0"/>
          </a:p>
          <a:p>
            <a:pPr marL="542925" indent="-357188">
              <a:buFont typeface="Wingdings" panose="05000000000000000000" pitchFamily="2" charset="2"/>
              <a:buChar char="§"/>
              <a:tabLst>
                <a:tab pos="542925" algn="l"/>
              </a:tabLst>
            </a:pPr>
            <a:r>
              <a:rPr lang="es-ES_tradnl" dirty="0"/>
              <a:t>2023, 20 de junio. </a:t>
            </a:r>
            <a:r>
              <a:rPr lang="es-ES_tradnl" i="1" dirty="0"/>
              <a:t>Se publica el Plan de trabajo para Asamblea General</a:t>
            </a:r>
            <a:r>
              <a:rPr lang="es-ES_tradnl" dirty="0"/>
              <a:t>. </a:t>
            </a:r>
          </a:p>
          <a:p>
            <a:pPr marL="542925" indent="-357188">
              <a:buFont typeface="Wingdings" panose="05000000000000000000" pitchFamily="2" charset="2"/>
              <a:buChar char="§"/>
              <a:tabLst>
                <a:tab pos="542925" algn="l"/>
              </a:tabLst>
            </a:pPr>
            <a:r>
              <a:rPr lang="es-ES_tradnl" dirty="0"/>
              <a:t>2023. 4-29 de octubre. XVIª Asamblea General Ordinaria Sínodo 1ª sesión </a:t>
            </a:r>
          </a:p>
          <a:p>
            <a:pPr marL="542925" indent="-357188">
              <a:buFont typeface="Wingdings" panose="05000000000000000000" pitchFamily="2" charset="2"/>
              <a:buChar char="§"/>
              <a:tabLst>
                <a:tab pos="542925" algn="l"/>
              </a:tabLst>
            </a:pPr>
            <a:r>
              <a:rPr lang="es-ES_tradnl" b="1" u="sng" dirty="0">
                <a:effectLst>
                  <a:outerShdw blurRad="38100" dist="38100" dir="2700000" algn="tl">
                    <a:srgbClr val="000000">
                      <a:alpha val="43137"/>
                    </a:srgbClr>
                  </a:outerShdw>
                </a:effectLst>
              </a:rPr>
              <a:t>2024. 2-27 de octubre. </a:t>
            </a:r>
            <a:r>
              <a:rPr lang="es-ES_tradnl" b="1" i="1" u="sng" dirty="0">
                <a:effectLst>
                  <a:outerShdw blurRad="38100" dist="38100" dir="2700000" algn="tl">
                    <a:srgbClr val="000000">
                      <a:alpha val="43137"/>
                    </a:srgbClr>
                  </a:outerShdw>
                </a:effectLst>
              </a:rPr>
              <a:t>XVIª Asamblea General Ordinaria Sínodo 2ª sesión. </a:t>
            </a:r>
            <a:endParaRPr lang="es-ES_tradnl" b="1" u="sng" dirty="0">
              <a:effectLst>
                <a:outerShdw blurRad="38100" dist="38100" dir="2700000" algn="tl">
                  <a:srgbClr val="000000">
                    <a:alpha val="43137"/>
                  </a:srgbClr>
                </a:outerShdw>
              </a:effectLst>
            </a:endParaRPr>
          </a:p>
          <a:p>
            <a:pPr marL="542925" indent="-357188">
              <a:buFont typeface="Wingdings" panose="05000000000000000000" pitchFamily="2" charset="2"/>
              <a:buChar char="§"/>
              <a:tabLst>
                <a:tab pos="542925" algn="l"/>
              </a:tabLst>
            </a:pPr>
            <a:r>
              <a:rPr lang="es-ES_tradnl" dirty="0"/>
              <a:t>2024, 26 octubre. </a:t>
            </a:r>
            <a:r>
              <a:rPr lang="es-ES_tradnl" i="1" dirty="0"/>
              <a:t>Documento final del Sínodo de la sinodalidad. </a:t>
            </a:r>
            <a:endParaRPr lang="es-ES_tradnl" dirty="0"/>
          </a:p>
          <a:p>
            <a:pPr marL="0" indent="0">
              <a:buNone/>
            </a:pPr>
            <a:endParaRPr lang="la-Latn" dirty="0"/>
          </a:p>
          <a:p>
            <a:endParaRPr lang="es-HN" dirty="0"/>
          </a:p>
        </p:txBody>
      </p:sp>
      <p:pic>
        <p:nvPicPr>
          <p:cNvPr id="5" name="Imagen 4"/>
          <p:cNvPicPr>
            <a:picLocks noChangeAspect="1"/>
          </p:cNvPicPr>
          <p:nvPr/>
        </p:nvPicPr>
        <p:blipFill rotWithShape="1">
          <a:blip r:embed="rId2"/>
          <a:srcRect t="23801" b="21591"/>
          <a:stretch/>
        </p:blipFill>
        <p:spPr>
          <a:xfrm>
            <a:off x="-89452" y="3548269"/>
            <a:ext cx="12460356" cy="3260035"/>
          </a:xfrm>
          <a:prstGeom prst="rect">
            <a:avLst/>
          </a:prstGeom>
        </p:spPr>
      </p:pic>
    </p:spTree>
    <p:extLst>
      <p:ext uri="{BB962C8B-B14F-4D97-AF65-F5344CB8AC3E}">
        <p14:creationId xmlns:p14="http://schemas.microsoft.com/office/powerpoint/2010/main" val="32162654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10836" y="-5628015"/>
            <a:ext cx="12192000" cy="651164"/>
          </a:xfrm>
          <a:solidFill>
            <a:srgbClr val="3EF63A"/>
          </a:solidFill>
        </p:spPr>
        <p:txBody>
          <a:bodyPr>
            <a:normAutofit fontScale="90000"/>
          </a:bodyPr>
          <a:lstStyle/>
          <a:p>
            <a:pPr algn="ctr"/>
            <a:r>
              <a:rPr lang="es-SV" b="1" dirty="0">
                <a:latin typeface="Arial" panose="020B0604020202020204" pitchFamily="34" charset="0"/>
                <a:cs typeface="Arial" panose="020B0604020202020204" pitchFamily="34" charset="0"/>
              </a:rPr>
              <a:t>Recordemos el proceso del Sínodo…</a:t>
            </a:r>
          </a:p>
        </p:txBody>
      </p:sp>
      <p:sp>
        <p:nvSpPr>
          <p:cNvPr id="3" name="Marcador de contenido 2"/>
          <p:cNvSpPr>
            <a:spLocks noGrp="1"/>
          </p:cNvSpPr>
          <p:nvPr>
            <p:ph idx="1"/>
          </p:nvPr>
        </p:nvSpPr>
        <p:spPr>
          <a:xfrm>
            <a:off x="0" y="-2"/>
            <a:ext cx="5264727" cy="6858001"/>
          </a:xfrm>
          <a:solidFill>
            <a:srgbClr val="00FFFF"/>
          </a:solidFill>
        </p:spPr>
        <p:txBody>
          <a:bodyPr>
            <a:normAutofit fontScale="92500" lnSpcReduction="10000"/>
          </a:bodyPr>
          <a:lstStyle/>
          <a:p>
            <a:r>
              <a:rPr lang="es-ES_tradnl" dirty="0"/>
              <a:t>Formación integral, continua y compartida (143) que no busca sólo adquirir conocimientos sino integrar toda la persona en el quehacer de la Iglesia. </a:t>
            </a:r>
          </a:p>
          <a:p>
            <a:r>
              <a:rPr lang="es-ES_tradnl" dirty="0"/>
              <a:t>Una formación que integre hombres y mujeres, laicos, consagrados y ministros para crecer en conocimiento y estima mutua. </a:t>
            </a:r>
          </a:p>
          <a:p>
            <a:r>
              <a:rPr lang="es-ES_tradnl" dirty="0"/>
              <a:t>Que ofrezca itinerarios para ser una Iglesia en salida, misionera (145).</a:t>
            </a:r>
          </a:p>
          <a:p>
            <a:r>
              <a:rPr lang="es-ES_tradnl" dirty="0"/>
              <a:t>Colegios y Universidades católicas y redes digitales, son fuentes del testimonio de la Iglesia (149), así como la formación en los temas de la salvaguarda y protección de menores (150) y la formación en la doctrina social de la Iglesia (151)</a:t>
            </a:r>
            <a:endParaRPr lang="es-SV" dirty="0"/>
          </a:p>
        </p:txBody>
      </p:sp>
      <p:pic>
        <p:nvPicPr>
          <p:cNvPr id="4" name="Imagen 3"/>
          <p:cNvPicPr>
            <a:picLocks noChangeAspect="1"/>
          </p:cNvPicPr>
          <p:nvPr/>
        </p:nvPicPr>
        <p:blipFill>
          <a:blip r:embed="rId2"/>
          <a:stretch>
            <a:fillRect/>
          </a:stretch>
        </p:blipFill>
        <p:spPr>
          <a:xfrm>
            <a:off x="5863070" y="401782"/>
            <a:ext cx="5608280" cy="2804140"/>
          </a:xfrm>
          <a:prstGeom prst="rect">
            <a:avLst/>
          </a:prstGeom>
        </p:spPr>
      </p:pic>
      <p:pic>
        <p:nvPicPr>
          <p:cNvPr id="5" name="Imagen 4"/>
          <p:cNvPicPr>
            <a:picLocks noChangeAspect="1"/>
          </p:cNvPicPr>
          <p:nvPr/>
        </p:nvPicPr>
        <p:blipFill>
          <a:blip r:embed="rId3"/>
          <a:stretch>
            <a:fillRect/>
          </a:stretch>
        </p:blipFill>
        <p:spPr>
          <a:xfrm>
            <a:off x="5985164" y="3761508"/>
            <a:ext cx="5594639" cy="2797320"/>
          </a:xfrm>
          <a:prstGeom prst="rect">
            <a:avLst/>
          </a:prstGeom>
        </p:spPr>
      </p:pic>
    </p:spTree>
    <p:extLst>
      <p:ext uri="{BB962C8B-B14F-4D97-AF65-F5344CB8AC3E}">
        <p14:creationId xmlns:p14="http://schemas.microsoft.com/office/powerpoint/2010/main" val="38234122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3155"/>
          <a:stretch/>
        </p:blipFill>
        <p:spPr>
          <a:xfrm>
            <a:off x="-643909" y="-98474"/>
            <a:ext cx="12510520" cy="7243884"/>
          </a:xfrm>
        </p:spPr>
      </p:pic>
      <p:pic>
        <p:nvPicPr>
          <p:cNvPr id="3" name="Imagen 2"/>
          <p:cNvPicPr>
            <a:picLocks noChangeAspect="1"/>
          </p:cNvPicPr>
          <p:nvPr/>
        </p:nvPicPr>
        <p:blipFill>
          <a:blip r:embed="rId3"/>
          <a:stretch>
            <a:fillRect/>
          </a:stretch>
        </p:blipFill>
        <p:spPr>
          <a:xfrm>
            <a:off x="-718048" y="-140677"/>
            <a:ext cx="12658798" cy="991580"/>
          </a:xfrm>
          <a:prstGeom prst="rect">
            <a:avLst/>
          </a:prstGeom>
        </p:spPr>
      </p:pic>
    </p:spTree>
    <p:extLst>
      <p:ext uri="{BB962C8B-B14F-4D97-AF65-F5344CB8AC3E}">
        <p14:creationId xmlns:p14="http://schemas.microsoft.com/office/powerpoint/2010/main" val="20207538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302327" y="146858"/>
            <a:ext cx="5889673" cy="6664036"/>
          </a:xfrm>
          <a:solidFill>
            <a:srgbClr val="66FF33"/>
          </a:solidFill>
        </p:spPr>
        <p:txBody>
          <a:bodyPr>
            <a:normAutofit fontScale="62500" lnSpcReduction="20000"/>
          </a:bodyPr>
          <a:lstStyle/>
          <a:p>
            <a:r>
              <a:rPr lang="es-ES_tradnl" sz="3400" dirty="0">
                <a:latin typeface="Arial" panose="020B0604020202020204" pitchFamily="34" charset="0"/>
                <a:cs typeface="Arial" panose="020B0604020202020204" pitchFamily="34" charset="0"/>
              </a:rPr>
              <a:t>El texto concluye con Jn 21,9.12 y 13: los discípulos, tras una noche de pesca, participan en la última comida con Jesús junto al lago (152). Ahora es Jesús quien prepara la mesa e invita a comer. La presencia de Jesús es evidente para los discípulos. Nadie le hace preguntas. La escena recuerda Isaías 25, 6-8, evocada por el Sínodo: una mesa abundante preparada por el Señor en la cima del monte, destinada a los pueblos (153).</a:t>
            </a:r>
            <a:endParaRPr lang="es-HN" sz="3400" dirty="0">
              <a:latin typeface="Arial" panose="020B0604020202020204" pitchFamily="34" charset="0"/>
              <a:cs typeface="Arial" panose="020B0604020202020204" pitchFamily="34" charset="0"/>
            </a:endParaRPr>
          </a:p>
          <a:p>
            <a:pPr marL="0" indent="0">
              <a:buNone/>
            </a:pPr>
            <a:endParaRPr lang="es-HN" sz="3400" dirty="0">
              <a:latin typeface="Arial" panose="020B0604020202020204" pitchFamily="34" charset="0"/>
              <a:cs typeface="Arial" panose="020B0604020202020204" pitchFamily="34" charset="0"/>
            </a:endParaRPr>
          </a:p>
          <a:p>
            <a:r>
              <a:rPr lang="es-ES_tradnl" sz="3400" dirty="0">
                <a:latin typeface="Arial" panose="020B0604020202020204" pitchFamily="34" charset="0"/>
                <a:cs typeface="Arial" panose="020B0604020202020204" pitchFamily="34" charset="0"/>
              </a:rPr>
              <a:t>Y es que el banquete escatológico ya ha comenzado: la Iglesia se alimenta del banquete eucarístico, mientras lleva presente a los excluidos del mundo y los presenta al Señor, saliendo a su encuentro con el espíritu de la sinodalidad. </a:t>
            </a:r>
          </a:p>
          <a:p>
            <a:r>
              <a:rPr lang="es-ES_tradnl" sz="3400" dirty="0">
                <a:latin typeface="Arial" panose="020B0604020202020204" pitchFamily="34" charset="0"/>
                <a:cs typeface="Arial" panose="020B0604020202020204" pitchFamily="34" charset="0"/>
              </a:rPr>
              <a:t>Porque la salvación pasa por las relaciones (154), por la solidaridad que el Espíritu infunde en cada hombre y que se remonta a la armonía del amor de Dios. Compartiendo, comenzaremos a experimentar el banquete que Dios ofrece a todos los pueblos</a:t>
            </a:r>
            <a:r>
              <a:rPr lang="es-ES_tradnl" dirty="0"/>
              <a:t>.</a:t>
            </a:r>
            <a:endParaRPr lang="es-HN" dirty="0"/>
          </a:p>
        </p:txBody>
      </p:sp>
      <p:pic>
        <p:nvPicPr>
          <p:cNvPr id="1026" name="Picture 2" descr="https://alfayomega.es/wp-content/uploads/2022/06/SaltoDeF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086" y="193964"/>
            <a:ext cx="5639099" cy="3284912"/>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3"/>
          <a:stretch>
            <a:fillRect/>
          </a:stretch>
        </p:blipFill>
        <p:spPr>
          <a:xfrm>
            <a:off x="535744" y="3719733"/>
            <a:ext cx="5274212" cy="2637106"/>
          </a:xfrm>
          <a:prstGeom prst="rect">
            <a:avLst/>
          </a:prstGeom>
        </p:spPr>
      </p:pic>
    </p:spTree>
    <p:extLst>
      <p:ext uri="{BB962C8B-B14F-4D97-AF65-F5344CB8AC3E}">
        <p14:creationId xmlns:p14="http://schemas.microsoft.com/office/powerpoint/2010/main" val="38793362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12192000" cy="712694"/>
          </a:xfrm>
          <a:solidFill>
            <a:srgbClr val="31EB47"/>
          </a:solidFill>
        </p:spPr>
        <p:txBody>
          <a:bodyPr>
            <a:normAutofit/>
          </a:bodyPr>
          <a:lstStyle/>
          <a:p>
            <a:pPr algn="ctr"/>
            <a:r>
              <a:rPr lang="es-MX" sz="3200" b="1" dirty="0">
                <a:latin typeface="Arial" panose="020B0604020202020204" pitchFamily="34" charset="0"/>
                <a:cs typeface="Arial" panose="020B0604020202020204" pitchFamily="34" charset="0"/>
              </a:rPr>
              <a:t>Lo novedoso del documento final del Sínodo</a:t>
            </a:r>
            <a:endParaRPr lang="es-HN" sz="3200" b="1"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0" y="712695"/>
            <a:ext cx="12191999" cy="6145306"/>
          </a:xfrm>
          <a:solidFill>
            <a:srgbClr val="FFFF31"/>
          </a:solidFill>
        </p:spPr>
        <p:txBody>
          <a:bodyPr>
            <a:normAutofit fontScale="85000" lnSpcReduction="20000"/>
          </a:bodyPr>
          <a:lstStyle/>
          <a:p>
            <a:r>
              <a:rPr lang="es-MX" b="1" dirty="0"/>
              <a:t>Conversión sinodal:</a:t>
            </a:r>
            <a:r>
              <a:rPr lang="es-MX" dirty="0"/>
              <a:t> Se promueve una conversión hacia una Iglesia más sinodal, donde se fomente la transparencia, la rendición de cuentas y la escucha activa a los fieles. </a:t>
            </a:r>
          </a:p>
          <a:p>
            <a:r>
              <a:rPr lang="es-MX" b="1" dirty="0"/>
              <a:t>Participación de los laicos: </a:t>
            </a:r>
            <a:r>
              <a:rPr lang="es-MX" dirty="0"/>
              <a:t>Se destaca la importancia de involucrar a todos los bautizados en la vida y misión de la Iglesia, incluyendo los procesos de toma de decisiones. </a:t>
            </a:r>
          </a:p>
          <a:p>
            <a:r>
              <a:rPr lang="es-MX" b="1" dirty="0"/>
              <a:t>Mayor colaboración: </a:t>
            </a:r>
            <a:r>
              <a:rPr lang="es-MX" dirty="0"/>
              <a:t>Se busca una mayor colaboración entre las diferentes estructuras de la Iglesia, como las conferencias episcopales y los dicasterios romanos, para promover la sinodalidad y la consulta. </a:t>
            </a:r>
          </a:p>
          <a:p>
            <a:r>
              <a:rPr lang="es-MX" b="1" dirty="0"/>
              <a:t>Protección de menores y vulnerables: </a:t>
            </a:r>
            <a:r>
              <a:rPr lang="es-MX" dirty="0"/>
              <a:t>Se hace hincapié en la necesidad de fortalecer las medidas de protección y ofrecer formación específica para quienes trabajan con menores y adultos vulnerables. </a:t>
            </a:r>
          </a:p>
          <a:p>
            <a:r>
              <a:rPr lang="es-MX" b="1" dirty="0"/>
              <a:t>Reforma del derecho canónico: </a:t>
            </a:r>
            <a:r>
              <a:rPr lang="es-MX" dirty="0"/>
              <a:t>Se propone una reforma del derecho canónico para eliminar la fórmula del voto consultivo y promover una mayor participación de los laicos en los procesos de toma de decisiones. </a:t>
            </a:r>
          </a:p>
          <a:p>
            <a:r>
              <a:rPr lang="es-MX" b="1" dirty="0"/>
              <a:t>Enfoque en la misión: </a:t>
            </a:r>
            <a:r>
              <a:rPr lang="es-MX" dirty="0"/>
              <a:t>El documento final subraya la importancia de la misión de la Iglesia en el mundo actual, especialmente con aquellos que viven en las periferias espirituales y existenciales. </a:t>
            </a:r>
          </a:p>
          <a:p>
            <a:r>
              <a:rPr lang="es-MX" b="1" dirty="0"/>
              <a:t>Compromiso con el diálogo: </a:t>
            </a:r>
            <a:r>
              <a:rPr lang="es-MX" dirty="0"/>
              <a:t>Se enfatiza la necesidad de diálogo y reconciliación, tanto dentro de la Iglesia como en el ámbito global, abordando temas como el ecumenismo, la violencia y la justicia social.</a:t>
            </a:r>
          </a:p>
          <a:p>
            <a:endParaRPr lang="es-HN" dirty="0"/>
          </a:p>
        </p:txBody>
      </p:sp>
    </p:spTree>
    <p:extLst>
      <p:ext uri="{BB962C8B-B14F-4D97-AF65-F5344CB8AC3E}">
        <p14:creationId xmlns:p14="http://schemas.microsoft.com/office/powerpoint/2010/main" val="32586943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5915892" cy="1055077"/>
          </a:xfrm>
          <a:solidFill>
            <a:srgbClr val="00FFFF"/>
          </a:solidFill>
        </p:spPr>
        <p:txBody>
          <a:bodyPr>
            <a:normAutofit fontScale="90000"/>
          </a:bodyPr>
          <a:lstStyle/>
          <a:p>
            <a:r>
              <a:rPr lang="es-ES_tradnl" b="1" dirty="0"/>
              <a:t>Algunas propuestas concretas del documento…</a:t>
            </a:r>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80665" y="1343891"/>
            <a:ext cx="3554562" cy="2369708"/>
          </a:xfrm>
        </p:spPr>
      </p:pic>
      <p:sp>
        <p:nvSpPr>
          <p:cNvPr id="5" name="Marcador de contenido 2"/>
          <p:cNvSpPr txBox="1">
            <a:spLocks/>
          </p:cNvSpPr>
          <p:nvPr/>
        </p:nvSpPr>
        <p:spPr>
          <a:xfrm>
            <a:off x="5915892" y="-1"/>
            <a:ext cx="6276107" cy="6858001"/>
          </a:xfrm>
          <a:prstGeom prst="rect">
            <a:avLst/>
          </a:prstGeom>
          <a:solidFill>
            <a:srgbClr val="66FF33"/>
          </a:solidFill>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_tradnl" b="1" dirty="0"/>
              <a:t>La sinodalidad es un asunto esencial de la Iglesia. </a:t>
            </a:r>
            <a:endParaRPr lang="es-HN" b="1" dirty="0"/>
          </a:p>
          <a:p>
            <a:r>
              <a:rPr lang="es-ES_tradnl" b="1" dirty="0"/>
              <a:t>Se debe reconocer que el clericalismo, el machismo y el uso inadecuado de la autoridad han entorpecido la sinodalidad. </a:t>
            </a:r>
            <a:endParaRPr lang="es-HN" b="1" dirty="0"/>
          </a:p>
          <a:p>
            <a:r>
              <a:rPr lang="es-ES_tradnl" b="1" dirty="0"/>
              <a:t>Se debe escuchar a toda la Iglesia, reconociendo a quienes se han sentido excluidos o heridos. </a:t>
            </a:r>
            <a:endParaRPr lang="es-HN" b="1" dirty="0"/>
          </a:p>
          <a:p>
            <a:r>
              <a:rPr lang="es-ES_tradnl" b="1" dirty="0"/>
              <a:t>Se deben revisar las normas canónicas para incorporar a laicos y mujeres a diversos ministerios. </a:t>
            </a:r>
            <a:endParaRPr lang="es-HN" b="1" dirty="0"/>
          </a:p>
          <a:p>
            <a:r>
              <a:rPr lang="es-ES_tradnl" b="1" dirty="0"/>
              <a:t>Se deben establecer nuevos procesos de evaluación para el liderazgo de la Iglesia. </a:t>
            </a:r>
            <a:endParaRPr lang="es-HN" b="1" dirty="0"/>
          </a:p>
          <a:p>
            <a:r>
              <a:rPr lang="es-ES_tradnl" b="1" dirty="0"/>
              <a:t>Se debe revisar la formación en seminarios e integrar los principios pastorales. </a:t>
            </a:r>
            <a:endParaRPr lang="es-HN" b="1" dirty="0"/>
          </a:p>
          <a:p>
            <a:r>
              <a:rPr lang="es-ES_tradnl" b="1" dirty="0"/>
              <a:t>Se debe establecer requisitos de rendición de cuentas financieras. </a:t>
            </a:r>
            <a:endParaRPr lang="es-HN" b="1" dirty="0"/>
          </a:p>
          <a:p>
            <a:r>
              <a:rPr lang="es-ES_tradnl" b="1" dirty="0"/>
              <a:t>Se debe establecer medidas de prevención y respuestas al abuso. </a:t>
            </a:r>
            <a:endParaRPr lang="es-HN" b="1" dirty="0"/>
          </a:p>
          <a:p>
            <a:endParaRPr lang="es-HN" dirty="0"/>
          </a:p>
        </p:txBody>
      </p:sp>
      <p:pic>
        <p:nvPicPr>
          <p:cNvPr id="6" name="Imagen 5"/>
          <p:cNvPicPr>
            <a:picLocks noChangeAspect="1"/>
          </p:cNvPicPr>
          <p:nvPr/>
        </p:nvPicPr>
        <p:blipFill rotWithShape="1">
          <a:blip r:embed="rId3"/>
          <a:srcRect l="23877" t="17376" r="25362" b="-1273"/>
          <a:stretch/>
        </p:blipFill>
        <p:spPr>
          <a:xfrm>
            <a:off x="1410393" y="4002414"/>
            <a:ext cx="2419341" cy="2668296"/>
          </a:xfrm>
          <a:prstGeom prst="rect">
            <a:avLst/>
          </a:prstGeom>
        </p:spPr>
      </p:pic>
    </p:spTree>
    <p:extLst>
      <p:ext uri="{BB962C8B-B14F-4D97-AF65-F5344CB8AC3E}">
        <p14:creationId xmlns:p14="http://schemas.microsoft.com/office/powerpoint/2010/main" val="8291117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33CC"/>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6401972" y="0"/>
            <a:ext cx="5790028" cy="549275"/>
          </a:xfrm>
          <a:solidFill>
            <a:srgbClr val="00FFFF"/>
          </a:solidFill>
        </p:spPr>
        <p:txBody>
          <a:bodyPr>
            <a:normAutofit fontScale="90000"/>
          </a:bodyPr>
          <a:lstStyle/>
          <a:p>
            <a:r>
              <a:rPr lang="es-MX" sz="4000" dirty="0">
                <a:latin typeface="Arial" panose="020B0604020202020204" pitchFamily="34" charset="0"/>
                <a:cs typeface="Arial" panose="020B0604020202020204" pitchFamily="34" charset="0"/>
              </a:rPr>
              <a:t>Los temas más debatidos</a:t>
            </a:r>
            <a:r>
              <a:rPr lang="es-MX" dirty="0"/>
              <a:t>…</a:t>
            </a:r>
            <a:endParaRPr lang="es-HN" dirty="0"/>
          </a:p>
        </p:txBody>
      </p:sp>
      <p:sp>
        <p:nvSpPr>
          <p:cNvPr id="3" name="Marcador de contenido 2"/>
          <p:cNvSpPr>
            <a:spLocks noGrp="1"/>
          </p:cNvSpPr>
          <p:nvPr>
            <p:ph idx="1"/>
          </p:nvPr>
        </p:nvSpPr>
        <p:spPr>
          <a:xfrm>
            <a:off x="6179127" y="692727"/>
            <a:ext cx="6012873" cy="6165274"/>
          </a:xfr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p:spPr>
        <p:txBody>
          <a:bodyPr>
            <a:normAutofit fontScale="70000" lnSpcReduction="20000"/>
          </a:bodyPr>
          <a:lstStyle/>
          <a:p>
            <a:pPr lvl="0"/>
            <a:r>
              <a:rPr lang="es-SV" dirty="0"/>
              <a:t>(</a:t>
            </a:r>
            <a:r>
              <a:rPr lang="es-ES_tradnl" dirty="0"/>
              <a:t>N° 60). “La cuestión del acceso de las mujeres al ministerio diaconal sigue abierta” (</a:t>
            </a:r>
            <a:r>
              <a:rPr lang="es-ES_tradnl" i="1" dirty="0"/>
              <a:t>258 votos a favor, 97 en contra</a:t>
            </a:r>
            <a:r>
              <a:rPr lang="es-ES_tradnl" dirty="0"/>
              <a:t>)</a:t>
            </a:r>
            <a:endParaRPr lang="es-HN" dirty="0"/>
          </a:p>
          <a:p>
            <a:pPr lvl="0"/>
            <a:r>
              <a:rPr lang="es-HN" dirty="0"/>
              <a:t>(N° 124-128). </a:t>
            </a:r>
            <a:r>
              <a:rPr lang="es-ES_tradnl" dirty="0"/>
              <a:t>Más autoridad doctrinal para las conferencias episcopales y asambleas eclesiales (</a:t>
            </a:r>
            <a:r>
              <a:rPr lang="es-ES_tradnl" i="1" dirty="0"/>
              <a:t>315 votos a favor, 40 en contra)</a:t>
            </a:r>
            <a:endParaRPr lang="es-HN" dirty="0"/>
          </a:p>
          <a:p>
            <a:pPr lvl="0"/>
            <a:r>
              <a:rPr lang="es-HN" dirty="0"/>
              <a:t>(N° 27). </a:t>
            </a:r>
            <a:r>
              <a:rPr lang="es-ES_tradnl" dirty="0"/>
              <a:t>“Que las celebraciones litúrgicas sean una expresión de la sinodalidad” (</a:t>
            </a:r>
            <a:r>
              <a:rPr lang="es-ES_tradnl" i="1" dirty="0"/>
              <a:t>312 votos a favor, 43 votos en contra</a:t>
            </a:r>
            <a:r>
              <a:rPr lang="es-ES_tradnl" dirty="0"/>
              <a:t>).</a:t>
            </a:r>
            <a:endParaRPr lang="es-HN" dirty="0"/>
          </a:p>
          <a:p>
            <a:pPr lvl="0"/>
            <a:r>
              <a:rPr lang="es-HN" dirty="0"/>
              <a:t>(N° 148). </a:t>
            </a:r>
            <a:r>
              <a:rPr lang="es-ES_tradnl" dirty="0"/>
              <a:t>Una revisión de las normas básicas de la formación sacerdotal (</a:t>
            </a:r>
            <a:r>
              <a:rPr lang="es-ES_tradnl" i="1" dirty="0"/>
              <a:t>315 votos a favor, 40 en contra</a:t>
            </a:r>
            <a:r>
              <a:rPr lang="es-ES_tradnl" dirty="0"/>
              <a:t>)</a:t>
            </a:r>
            <a:endParaRPr lang="es-HN" dirty="0"/>
          </a:p>
          <a:p>
            <a:pPr lvl="0"/>
            <a:r>
              <a:rPr lang="es-HN" dirty="0"/>
              <a:t>(N° 92). </a:t>
            </a:r>
            <a:r>
              <a:rPr lang="es-ES_tradnl" dirty="0"/>
              <a:t>Revisión del Código de Derecho Canónico sobre votos consultivos (</a:t>
            </a:r>
            <a:r>
              <a:rPr lang="es-ES_tradnl" i="1" dirty="0"/>
              <a:t>316 votos a favor, 39 en contra)</a:t>
            </a:r>
            <a:endParaRPr lang="es-HN" dirty="0"/>
          </a:p>
          <a:p>
            <a:pPr lvl="0"/>
            <a:r>
              <a:rPr lang="es-HN" dirty="0"/>
              <a:t>(N° 133 y 136). </a:t>
            </a:r>
            <a:r>
              <a:rPr lang="es-ES_tradnl" dirty="0"/>
              <a:t>Más sinodalidad, un consejo y un sínodo especial para las iglesias orientales (</a:t>
            </a:r>
            <a:r>
              <a:rPr lang="es-ES_tradnl" i="1" dirty="0"/>
              <a:t>318 votos a favor, 37 en contra</a:t>
            </a:r>
            <a:r>
              <a:rPr lang="es-ES_tradnl" dirty="0"/>
              <a:t>).</a:t>
            </a:r>
            <a:endParaRPr lang="es-HN" dirty="0"/>
          </a:p>
          <a:p>
            <a:pPr lvl="0"/>
            <a:r>
              <a:rPr lang="es-HN" dirty="0"/>
              <a:t>(N° 78). C</a:t>
            </a:r>
            <a:r>
              <a:rPr lang="es-ES_tradnl" dirty="0" err="1"/>
              <a:t>rear</a:t>
            </a:r>
            <a:r>
              <a:rPr lang="es-ES_tradnl" dirty="0"/>
              <a:t> un ministerio de escucha y acompañamiento (</a:t>
            </a:r>
            <a:r>
              <a:rPr lang="es-ES_tradnl" i="1" dirty="0"/>
              <a:t>322 votos a favo</a:t>
            </a:r>
            <a:r>
              <a:rPr lang="es-ES_tradnl" dirty="0"/>
              <a:t>r, </a:t>
            </a:r>
            <a:r>
              <a:rPr lang="es-ES_tradnl" i="1" dirty="0"/>
              <a:t>33 en contra</a:t>
            </a:r>
            <a:r>
              <a:rPr lang="es-ES_tradnl" dirty="0"/>
              <a:t>)</a:t>
            </a:r>
            <a:endParaRPr lang="es-HN" dirty="0"/>
          </a:p>
          <a:p>
            <a:pPr lvl="0"/>
            <a:r>
              <a:rPr lang="es-HN" dirty="0"/>
              <a:t>(N° 22). </a:t>
            </a:r>
            <a:r>
              <a:rPr lang="es-ES_tradnl" dirty="0"/>
              <a:t>“El </a:t>
            </a:r>
            <a:r>
              <a:rPr lang="es-ES_tradnl" i="1" dirty="0" err="1"/>
              <a:t>sensus</a:t>
            </a:r>
            <a:r>
              <a:rPr lang="es-ES_tradnl" i="1" dirty="0"/>
              <a:t> </a:t>
            </a:r>
            <a:r>
              <a:rPr lang="es-ES_tradnl" i="1" dirty="0" err="1"/>
              <a:t>fidei</a:t>
            </a:r>
            <a:r>
              <a:rPr lang="es-ES_tradnl" dirty="0"/>
              <a:t> tiene como objetivo alcanzar un consenso de los fieles (</a:t>
            </a:r>
            <a:r>
              <a:rPr lang="es-ES_tradnl" i="1" dirty="0" err="1"/>
              <a:t>consensus</a:t>
            </a:r>
            <a:r>
              <a:rPr lang="es-ES_tradnl" i="1" dirty="0"/>
              <a:t> </a:t>
            </a:r>
            <a:r>
              <a:rPr lang="es-ES_tradnl" i="1" dirty="0" err="1"/>
              <a:t>fidelium</a:t>
            </a:r>
            <a:r>
              <a:rPr lang="es-ES_tradnl" dirty="0"/>
              <a:t>)”  (</a:t>
            </a:r>
            <a:r>
              <a:rPr lang="es-ES_tradnl" i="1" dirty="0"/>
              <a:t>327 votos a favor, 28 en contra</a:t>
            </a:r>
            <a:r>
              <a:rPr lang="es-ES_tradnl" dirty="0"/>
              <a:t>)</a:t>
            </a:r>
            <a:endParaRPr lang="es-HN" dirty="0"/>
          </a:p>
          <a:p>
            <a:endParaRPr lang="es-HN" dirty="0"/>
          </a:p>
        </p:txBody>
      </p:sp>
      <p:pic>
        <p:nvPicPr>
          <p:cNvPr id="4" name="Imagen 3"/>
          <p:cNvPicPr>
            <a:picLocks noChangeAspect="1"/>
          </p:cNvPicPr>
          <p:nvPr/>
        </p:nvPicPr>
        <p:blipFill>
          <a:blip r:embed="rId2"/>
          <a:stretch>
            <a:fillRect/>
          </a:stretch>
        </p:blipFill>
        <p:spPr>
          <a:xfrm>
            <a:off x="146589" y="228167"/>
            <a:ext cx="5831648" cy="3885363"/>
          </a:xfrm>
          <a:prstGeom prst="rect">
            <a:avLst/>
          </a:prstGeom>
        </p:spPr>
      </p:pic>
      <p:pic>
        <p:nvPicPr>
          <p:cNvPr id="5" name="Imagen 4"/>
          <p:cNvPicPr>
            <a:picLocks noChangeAspect="1"/>
          </p:cNvPicPr>
          <p:nvPr/>
        </p:nvPicPr>
        <p:blipFill>
          <a:blip r:embed="rId3"/>
          <a:stretch>
            <a:fillRect/>
          </a:stretch>
        </p:blipFill>
        <p:spPr>
          <a:xfrm>
            <a:off x="905605" y="4384114"/>
            <a:ext cx="4386832" cy="2473886"/>
          </a:xfrm>
          <a:prstGeom prst="rect">
            <a:avLst/>
          </a:prstGeom>
        </p:spPr>
      </p:pic>
    </p:spTree>
    <p:extLst>
      <p:ext uri="{BB962C8B-B14F-4D97-AF65-F5344CB8AC3E}">
        <p14:creationId xmlns:p14="http://schemas.microsoft.com/office/powerpoint/2010/main" val="11479087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11440247" cy="1080655"/>
          </a:xfrm>
          <a:solidFill>
            <a:srgbClr val="00FFFF"/>
          </a:solidFill>
        </p:spPr>
        <p:txBody>
          <a:bodyPr>
            <a:normAutofit/>
          </a:bodyPr>
          <a:lstStyle/>
          <a:p>
            <a:pPr algn="ctr"/>
            <a:r>
              <a:rPr lang="es-MX" sz="3600" b="1" dirty="0">
                <a:latin typeface="Arial" panose="020B0604020202020204" pitchFamily="34" charset="0"/>
                <a:cs typeface="Arial" panose="020B0604020202020204" pitchFamily="34" charset="0"/>
              </a:rPr>
              <a:t>Lo que viene ahora…</a:t>
            </a:r>
            <a:endParaRPr lang="es-HN" sz="3600" b="1" dirty="0">
              <a:latin typeface="Arial" panose="020B0604020202020204" pitchFamily="34" charset="0"/>
              <a:cs typeface="Arial" panose="020B0604020202020204" pitchFamily="34" charset="0"/>
            </a:endParaRPr>
          </a:p>
        </p:txBody>
      </p:sp>
      <p:pic>
        <p:nvPicPr>
          <p:cNvPr id="4" name="Marcador de contenido 3"/>
          <p:cNvPicPr>
            <a:picLocks noGrp="1" noChangeAspect="1"/>
          </p:cNvPicPr>
          <p:nvPr>
            <p:ph idx="1"/>
          </p:nvPr>
        </p:nvPicPr>
        <p:blipFill>
          <a:blip r:embed="rId2"/>
          <a:stretch>
            <a:fillRect/>
          </a:stretch>
        </p:blipFill>
        <p:spPr>
          <a:xfrm>
            <a:off x="172895" y="1690688"/>
            <a:ext cx="12019105" cy="4182058"/>
          </a:xfrm>
          <a:prstGeom prst="rect">
            <a:avLst/>
          </a:prstGeom>
        </p:spPr>
      </p:pic>
    </p:spTree>
    <p:extLst>
      <p:ext uri="{BB962C8B-B14F-4D97-AF65-F5344CB8AC3E}">
        <p14:creationId xmlns:p14="http://schemas.microsoft.com/office/powerpoint/2010/main" val="9139660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3644" r="28742" b="12637"/>
          <a:stretch/>
        </p:blipFill>
        <p:spPr>
          <a:xfrm>
            <a:off x="185102" y="246885"/>
            <a:ext cx="2612451" cy="3194348"/>
          </a:xfrm>
        </p:spPr>
      </p:pic>
      <p:pic>
        <p:nvPicPr>
          <p:cNvPr id="3" name="Imagen 2"/>
          <p:cNvPicPr>
            <a:picLocks noChangeAspect="1"/>
          </p:cNvPicPr>
          <p:nvPr/>
        </p:nvPicPr>
        <p:blipFill>
          <a:blip r:embed="rId3"/>
          <a:stretch>
            <a:fillRect/>
          </a:stretch>
        </p:blipFill>
        <p:spPr>
          <a:xfrm>
            <a:off x="9022627" y="0"/>
            <a:ext cx="3169373" cy="2981041"/>
          </a:xfrm>
          <a:prstGeom prst="rect">
            <a:avLst/>
          </a:prstGeom>
        </p:spPr>
      </p:pic>
      <p:pic>
        <p:nvPicPr>
          <p:cNvPr id="5" name="Imagen 4"/>
          <p:cNvPicPr>
            <a:picLocks noChangeAspect="1"/>
          </p:cNvPicPr>
          <p:nvPr/>
        </p:nvPicPr>
        <p:blipFill>
          <a:blip r:embed="rId4"/>
          <a:stretch>
            <a:fillRect/>
          </a:stretch>
        </p:blipFill>
        <p:spPr>
          <a:xfrm>
            <a:off x="553367" y="4135902"/>
            <a:ext cx="2721449" cy="2435751"/>
          </a:xfrm>
          <a:prstGeom prst="rect">
            <a:avLst/>
          </a:prstGeom>
        </p:spPr>
      </p:pic>
      <p:pic>
        <p:nvPicPr>
          <p:cNvPr id="6" name="Imagen 5"/>
          <p:cNvPicPr>
            <a:picLocks noChangeAspect="1"/>
          </p:cNvPicPr>
          <p:nvPr/>
        </p:nvPicPr>
        <p:blipFill>
          <a:blip r:embed="rId5"/>
          <a:stretch>
            <a:fillRect/>
          </a:stretch>
        </p:blipFill>
        <p:spPr>
          <a:xfrm>
            <a:off x="4089213" y="607103"/>
            <a:ext cx="3590042" cy="2510568"/>
          </a:xfrm>
          <a:prstGeom prst="rect">
            <a:avLst/>
          </a:prstGeom>
        </p:spPr>
      </p:pic>
      <p:pic>
        <p:nvPicPr>
          <p:cNvPr id="9" name="Marcador de contenido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50431" y="3928060"/>
            <a:ext cx="3698880" cy="2465644"/>
          </a:xfrm>
          <a:prstGeom prst="rect">
            <a:avLst/>
          </a:prstGeom>
        </p:spPr>
      </p:pic>
      <p:pic>
        <p:nvPicPr>
          <p:cNvPr id="10" name="Imagen 9"/>
          <p:cNvPicPr>
            <a:picLocks noChangeAspect="1"/>
          </p:cNvPicPr>
          <p:nvPr/>
        </p:nvPicPr>
        <p:blipFill>
          <a:blip r:embed="rId7"/>
          <a:stretch>
            <a:fillRect/>
          </a:stretch>
        </p:blipFill>
        <p:spPr>
          <a:xfrm>
            <a:off x="3893311" y="3898900"/>
            <a:ext cx="3785944" cy="2523963"/>
          </a:xfrm>
          <a:prstGeom prst="rect">
            <a:avLst/>
          </a:prstGeom>
        </p:spPr>
      </p:pic>
    </p:spTree>
    <p:extLst>
      <p:ext uri="{BB962C8B-B14F-4D97-AF65-F5344CB8AC3E}">
        <p14:creationId xmlns:p14="http://schemas.microsoft.com/office/powerpoint/2010/main" val="41373539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SV"/>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2497" y="1825625"/>
            <a:ext cx="6527006" cy="4351338"/>
          </a:xfr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63" y="-106737"/>
            <a:ext cx="12837143" cy="8558095"/>
          </a:xfrm>
          <a:prstGeom prst="rect">
            <a:avLst/>
          </a:prstGeom>
        </p:spPr>
      </p:pic>
      <p:pic>
        <p:nvPicPr>
          <p:cNvPr id="6" name="Imagen 5"/>
          <p:cNvPicPr>
            <a:picLocks noChangeAspect="1"/>
          </p:cNvPicPr>
          <p:nvPr/>
        </p:nvPicPr>
        <p:blipFill>
          <a:blip r:embed="rId4"/>
          <a:stretch>
            <a:fillRect/>
          </a:stretch>
        </p:blipFill>
        <p:spPr>
          <a:xfrm>
            <a:off x="7318966" y="-238838"/>
            <a:ext cx="5066215" cy="1072989"/>
          </a:xfrm>
          <a:prstGeom prst="rect">
            <a:avLst/>
          </a:prstGeom>
        </p:spPr>
      </p:pic>
    </p:spTree>
    <p:extLst>
      <p:ext uri="{BB962C8B-B14F-4D97-AF65-F5344CB8AC3E}">
        <p14:creationId xmlns:p14="http://schemas.microsoft.com/office/powerpoint/2010/main" val="32621703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0" y="-69273"/>
            <a:ext cx="3957403" cy="1808132"/>
          </a:xfrm>
          <a:solidFill>
            <a:srgbClr val="FFFF00"/>
          </a:solidFill>
        </p:spPr>
        <p:txBody>
          <a:bodyPr>
            <a:normAutofit/>
          </a:bodyPr>
          <a:lstStyle/>
          <a:p>
            <a:pPr algn="ctr"/>
            <a:r>
              <a:rPr lang="es-SV" sz="3600" b="1" dirty="0">
                <a:latin typeface="Arial" panose="020B0604020202020204" pitchFamily="34" charset="0"/>
                <a:cs typeface="Arial" panose="020B0604020202020204" pitchFamily="34" charset="0"/>
              </a:rPr>
              <a:t>Las diversas</a:t>
            </a:r>
            <a:br>
              <a:rPr lang="es-SV" sz="3600" b="1" dirty="0">
                <a:latin typeface="Arial" panose="020B0604020202020204" pitchFamily="34" charset="0"/>
                <a:cs typeface="Arial" panose="020B0604020202020204" pitchFamily="34" charset="0"/>
              </a:rPr>
            </a:br>
            <a:r>
              <a:rPr lang="es-SV" sz="3600" b="1" dirty="0">
                <a:latin typeface="Arial" panose="020B0604020202020204" pitchFamily="34" charset="0"/>
                <a:cs typeface="Arial" panose="020B0604020202020204" pitchFamily="34" charset="0"/>
              </a:rPr>
              <a:t>fases del Sínodo</a:t>
            </a:r>
          </a:p>
        </p:txBody>
      </p:sp>
      <p:pic>
        <p:nvPicPr>
          <p:cNvPr id="4" name="Imagen 3"/>
          <p:cNvPicPr>
            <a:picLocks noChangeAspect="1"/>
          </p:cNvPicPr>
          <p:nvPr/>
        </p:nvPicPr>
        <p:blipFill rotWithShape="1">
          <a:blip r:embed="rId2"/>
          <a:srcRect l="27953" t="385" r="9120" b="43785"/>
          <a:stretch/>
        </p:blipFill>
        <p:spPr>
          <a:xfrm>
            <a:off x="4242217" y="0"/>
            <a:ext cx="8064772" cy="6858000"/>
          </a:xfrm>
          <a:prstGeom prst="rect">
            <a:avLst/>
          </a:prstGeom>
        </p:spPr>
      </p:pic>
      <p:pic>
        <p:nvPicPr>
          <p:cNvPr id="3" name="Imagen 2"/>
          <p:cNvPicPr>
            <a:picLocks noChangeAspect="1"/>
          </p:cNvPicPr>
          <p:nvPr/>
        </p:nvPicPr>
        <p:blipFill rotWithShape="1">
          <a:blip r:embed="rId3"/>
          <a:srcRect l="20140" t="26076" r="29168" b="7729"/>
          <a:stretch/>
        </p:blipFill>
        <p:spPr>
          <a:xfrm>
            <a:off x="1" y="2173572"/>
            <a:ext cx="4242216" cy="3297837"/>
          </a:xfrm>
          <a:prstGeom prst="rect">
            <a:avLst/>
          </a:prstGeom>
        </p:spPr>
      </p:pic>
    </p:spTree>
    <p:extLst>
      <p:ext uri="{BB962C8B-B14F-4D97-AF65-F5344CB8AC3E}">
        <p14:creationId xmlns:p14="http://schemas.microsoft.com/office/powerpoint/2010/main" val="1384102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3825" t="21591" r="23594" b="6629"/>
          <a:stretch/>
        </p:blipFill>
        <p:spPr>
          <a:xfrm>
            <a:off x="4529797" y="0"/>
            <a:ext cx="7662203" cy="7240249"/>
          </a:xfrm>
          <a:prstGeom prst="rect">
            <a:avLst/>
          </a:prstGeom>
        </p:spPr>
      </p:pic>
      <p:pic>
        <p:nvPicPr>
          <p:cNvPr id="5" name="Imagen 4"/>
          <p:cNvPicPr>
            <a:picLocks noChangeAspect="1"/>
          </p:cNvPicPr>
          <p:nvPr/>
        </p:nvPicPr>
        <p:blipFill>
          <a:blip r:embed="rId3"/>
          <a:stretch>
            <a:fillRect/>
          </a:stretch>
        </p:blipFill>
        <p:spPr>
          <a:xfrm>
            <a:off x="140178" y="1534676"/>
            <a:ext cx="4283906" cy="3773751"/>
          </a:xfrm>
          <a:prstGeom prst="rect">
            <a:avLst/>
          </a:prstGeom>
        </p:spPr>
      </p:pic>
    </p:spTree>
    <p:extLst>
      <p:ext uri="{BB962C8B-B14F-4D97-AF65-F5344CB8AC3E}">
        <p14:creationId xmlns:p14="http://schemas.microsoft.com/office/powerpoint/2010/main" val="3594061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SV"/>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92016"/>
            <a:ext cx="12316691" cy="8063345"/>
          </a:xfrm>
        </p:spPr>
      </p:pic>
    </p:spTree>
    <p:extLst>
      <p:ext uri="{BB962C8B-B14F-4D97-AF65-F5344CB8AC3E}">
        <p14:creationId xmlns:p14="http://schemas.microsoft.com/office/powerpoint/2010/main" val="41149631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18977" y="74428"/>
            <a:ext cx="11759609" cy="627321"/>
          </a:xfrm>
          <a:solidFill>
            <a:schemeClr val="accent2">
              <a:lumMod val="60000"/>
              <a:lumOff val="40000"/>
            </a:schemeClr>
          </a:solidFill>
        </p:spPr>
        <p:txBody>
          <a:bodyPr>
            <a:normAutofit/>
          </a:bodyPr>
          <a:lstStyle/>
          <a:p>
            <a:pPr algn="ctr"/>
            <a:r>
              <a:rPr lang="es-HN" sz="3200" b="1" dirty="0">
                <a:latin typeface="Arial" panose="020B0604020202020204" pitchFamily="34" charset="0"/>
                <a:cs typeface="Arial" panose="020B0604020202020204" pitchFamily="34" charset="0"/>
              </a:rPr>
              <a:t>LA FASE FINAL DEL SÍNODO</a:t>
            </a:r>
            <a:endParaRPr lang="es-ES_tradnl" sz="3200" b="1"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318978" y="808074"/>
            <a:ext cx="5725328" cy="6049926"/>
          </a:xfrm>
          <a:solidFill>
            <a:srgbClr val="00FF00"/>
          </a:solidFill>
        </p:spPr>
        <p:txBody>
          <a:bodyPr>
            <a:normAutofit fontScale="92500" lnSpcReduction="20000"/>
          </a:bodyPr>
          <a:lstStyle/>
          <a:p>
            <a:r>
              <a:rPr lang="es-ES_tradnl" dirty="0"/>
              <a:t>Como ya sabemos, la fase final del Sínodo, es decir, es la que comenzó en octubre de 2023, tras haber concluido las Asambleas en los Continentes.</a:t>
            </a:r>
          </a:p>
          <a:p>
            <a:r>
              <a:rPr lang="es-ES_tradnl" dirty="0"/>
              <a:t>Se llevó a cabo en dos sesiones, es decir, con dos Asambleas, celebradas en Roma. </a:t>
            </a:r>
          </a:p>
          <a:p>
            <a:r>
              <a:rPr lang="es-ES_tradnl" dirty="0"/>
              <a:t>La primera sesión, que ya estudiamos, tuvo lugar los días 4 al 29 de octubre del 2023. </a:t>
            </a:r>
          </a:p>
          <a:p>
            <a:r>
              <a:rPr lang="es-ES_tradnl" dirty="0"/>
              <a:t>La Asamblea estaba conformada por 363 miembros con derecho a voto, el 25% de ellos Obispos (43 de África, 47 de América, 25 de Asia, 48 de Europa, 5 de Oceanía). Además, asistieron otros 50 participantes nombrados por el Papa, 16 del Consejo del Sínodo y el resto, invitados expertos, facilitadores y Delegados fraternos </a:t>
            </a:r>
          </a:p>
        </p:txBody>
      </p:sp>
      <p:pic>
        <p:nvPicPr>
          <p:cNvPr id="4" name="Picture 4" descr="Sínodo de la Sinodalidad 2024: Instrumentum Laboris se publicará a  principios de julio | ACI Prens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3284" y="708973"/>
            <a:ext cx="5406959" cy="3124064"/>
          </a:xfrm>
          <a:prstGeom prst="rect">
            <a:avLst/>
          </a:prstGeom>
          <a:gradFill flip="none" rotWithShape="1">
            <a:gsLst>
              <a:gs pos="0">
                <a:srgbClr val="70AD47">
                  <a:lumMod val="5000"/>
                  <a:lumOff val="95000"/>
                </a:srgbClr>
              </a:gs>
              <a:gs pos="74000">
                <a:srgbClr val="70AD47">
                  <a:lumMod val="45000"/>
                  <a:lumOff val="55000"/>
                </a:srgbClr>
              </a:gs>
              <a:gs pos="83000">
                <a:srgbClr val="70AD47">
                  <a:lumMod val="45000"/>
                  <a:lumOff val="55000"/>
                </a:srgbClr>
              </a:gs>
              <a:gs pos="100000">
                <a:srgbClr val="70AD47">
                  <a:lumMod val="30000"/>
                  <a:lumOff val="70000"/>
                </a:srgbClr>
              </a:gs>
            </a:gsLst>
            <a:lin ang="5400000" scaled="1"/>
            <a:tileRect/>
          </a:gradFill>
        </p:spPr>
      </p:pic>
      <p:pic>
        <p:nvPicPr>
          <p:cNvPr id="5" name="Picture 2" descr="Un momento de los Círculos Menores en la segunda sesión de la XVI Asamblea General Ordinaria del Sínodo de los Obispos, octubre de 2024. (Vatican Me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3672" y="3997843"/>
            <a:ext cx="5318499" cy="2991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77340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06325" y="0"/>
            <a:ext cx="11961627" cy="712382"/>
          </a:xfrm>
          <a:solidFill>
            <a:srgbClr val="FF99CC"/>
          </a:solidFill>
        </p:spPr>
        <p:txBody>
          <a:bodyPr>
            <a:normAutofit/>
          </a:bodyPr>
          <a:lstStyle/>
          <a:p>
            <a:pPr algn="ctr"/>
            <a:r>
              <a:rPr lang="es-HN" sz="3200" b="1" dirty="0">
                <a:latin typeface="Arial" panose="020B0604020202020204" pitchFamily="34" charset="0"/>
                <a:cs typeface="Arial" panose="020B0604020202020204" pitchFamily="34" charset="0"/>
              </a:rPr>
              <a:t>EL DOCUMENTO FINAL</a:t>
            </a:r>
            <a:endParaRPr lang="es-ES_tradnl" sz="3200" b="1"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106325" y="712382"/>
            <a:ext cx="6834802" cy="6018026"/>
          </a:xfrm>
          <a:solidFill>
            <a:srgbClr val="FFC000"/>
          </a:solidFill>
        </p:spPr>
        <p:txBody>
          <a:bodyPr>
            <a:noAutofit/>
          </a:bodyPr>
          <a:lstStyle/>
          <a:p>
            <a:r>
              <a:rPr lang="es-ES_tradnl" sz="2400" dirty="0"/>
              <a:t> Ahora nos enfocamos en el estudio de la 2ª sesión. Roma los días 2 al 27 de octubre del 2024.  Hubo un trabajo previo de diversas comisiones sobre la 1ª.</a:t>
            </a:r>
          </a:p>
          <a:p>
            <a:r>
              <a:rPr lang="es-ES_tradnl" sz="2400" dirty="0"/>
              <a:t>Después, se celebró en Roma esta 2ª </a:t>
            </a:r>
            <a:r>
              <a:rPr lang="es-ES_tradnl" sz="2400" i="1" dirty="0"/>
              <a:t>sesión de la Asamblea </a:t>
            </a:r>
            <a:r>
              <a:rPr lang="es-ES_tradnl" sz="2400" dirty="0"/>
              <a:t>del 2 al 27 de octubre de 2024. </a:t>
            </a:r>
          </a:p>
          <a:p>
            <a:r>
              <a:rPr lang="es-ES_tradnl" sz="2400" dirty="0"/>
              <a:t>El sábado 26 de octubre por la tarde, los miembros de la 2ª  Sesión de la XVI Asamblea General Ordinaria del Sínodo de los Obispos aprobaron el Documento Final que el Papa Francisco hizo suyo dando luz verde para su publicación. </a:t>
            </a:r>
          </a:p>
          <a:p>
            <a:r>
              <a:rPr lang="es-ES_tradnl" sz="2400" dirty="0"/>
              <a:t>Este es el documento que tenemos en nuestras manos y que se ha difundido en la Iglesia universal, en diversas lenguas como el documento final del Sínodo: “</a:t>
            </a:r>
            <a:r>
              <a:rPr lang="es-ES_tradnl" sz="2400" b="1" i="1" dirty="0"/>
              <a:t>Por una Iglesia sinodal: comunión, participación y misión”</a:t>
            </a:r>
            <a:endParaRPr lang="es-ES_tradnl" sz="2400" dirty="0"/>
          </a:p>
        </p:txBody>
      </p:sp>
      <p:pic>
        <p:nvPicPr>
          <p:cNvPr id="4" name="Imagen 3"/>
          <p:cNvPicPr>
            <a:picLocks noChangeAspect="1"/>
          </p:cNvPicPr>
          <p:nvPr/>
        </p:nvPicPr>
        <p:blipFill>
          <a:blip r:embed="rId2"/>
          <a:stretch>
            <a:fillRect/>
          </a:stretch>
        </p:blipFill>
        <p:spPr>
          <a:xfrm>
            <a:off x="7185565" y="861824"/>
            <a:ext cx="3968382" cy="2859571"/>
          </a:xfrm>
          <a:prstGeom prst="rect">
            <a:avLst/>
          </a:prstGeom>
        </p:spPr>
      </p:pic>
      <p:pic>
        <p:nvPicPr>
          <p:cNvPr id="5" name="Imagen 4"/>
          <p:cNvPicPr>
            <a:picLocks noChangeAspect="1"/>
          </p:cNvPicPr>
          <p:nvPr/>
        </p:nvPicPr>
        <p:blipFill>
          <a:blip r:embed="rId3"/>
          <a:stretch>
            <a:fillRect/>
          </a:stretch>
        </p:blipFill>
        <p:spPr>
          <a:xfrm>
            <a:off x="7462656" y="4066225"/>
            <a:ext cx="3993226" cy="2664183"/>
          </a:xfrm>
          <a:prstGeom prst="rect">
            <a:avLst/>
          </a:prstGeom>
        </p:spPr>
      </p:pic>
    </p:spTree>
    <p:extLst>
      <p:ext uri="{BB962C8B-B14F-4D97-AF65-F5344CB8AC3E}">
        <p14:creationId xmlns:p14="http://schemas.microsoft.com/office/powerpoint/2010/main" val="13949781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06326"/>
            <a:ext cx="12191999" cy="947035"/>
          </a:xfr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p:spPr>
        <p:txBody>
          <a:bodyPr>
            <a:normAutofit/>
          </a:bodyPr>
          <a:lstStyle/>
          <a:p>
            <a:pPr algn="ctr">
              <a:tabLst>
                <a:tab pos="5199063" algn="l"/>
              </a:tabLst>
            </a:pPr>
            <a:r>
              <a:rPr lang="es-HN" sz="3200" b="1" dirty="0">
                <a:latin typeface="Arial" panose="020B0604020202020204" pitchFamily="34" charset="0"/>
                <a:cs typeface="Arial" panose="020B0604020202020204" pitchFamily="34" charset="0"/>
              </a:rPr>
              <a:t>La 2ª sesión de la XVI</a:t>
            </a:r>
            <a:r>
              <a:rPr lang="es-MX" sz="3200" b="1" dirty="0">
                <a:latin typeface="Arial" panose="020B0604020202020204" pitchFamily="34" charset="0"/>
                <a:cs typeface="Arial" panose="020B0604020202020204" pitchFamily="34" charset="0"/>
              </a:rPr>
              <a:t>ª </a:t>
            </a:r>
            <a:r>
              <a:rPr lang="es-HN" sz="3200" b="1" dirty="0">
                <a:latin typeface="Arial" panose="020B0604020202020204" pitchFamily="34" charset="0"/>
                <a:cs typeface="Arial" panose="020B0604020202020204" pitchFamily="34" charset="0"/>
              </a:rPr>
              <a:t>Asamblea del Sínodo</a:t>
            </a:r>
            <a:endParaRPr lang="es-HN" sz="3200"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138223" y="840709"/>
            <a:ext cx="5667154" cy="5645536"/>
          </a:xfrm>
          <a:solidFill>
            <a:srgbClr val="FFFF31"/>
          </a:solidFill>
        </p:spPr>
        <p:txBody>
          <a:bodyPr>
            <a:noAutofit/>
          </a:bodyPr>
          <a:lstStyle/>
          <a:p>
            <a:r>
              <a:rPr lang="es-MX" sz="2400" b="1" dirty="0">
                <a:latin typeface="Arial" panose="020B0604020202020204" pitchFamily="34" charset="0"/>
                <a:cs typeface="Arial" panose="020B0604020202020204" pitchFamily="34" charset="0"/>
              </a:rPr>
              <a:t>La 2ª y última sesión de la XVIª Asamblea General Ordinaria del Sínodo de los Obispos, concluyó el 27 de octubre de 2024. </a:t>
            </a:r>
          </a:p>
          <a:p>
            <a:r>
              <a:rPr lang="es-MX" sz="2400" b="1" dirty="0">
                <a:latin typeface="Arial" panose="020B0604020202020204" pitchFamily="34" charset="0"/>
                <a:cs typeface="Arial" panose="020B0604020202020204" pitchFamily="34" charset="0"/>
              </a:rPr>
              <a:t>Era la 2ª parte del proceso sinodal iniciado en 2021. </a:t>
            </a:r>
          </a:p>
          <a:p>
            <a:r>
              <a:rPr lang="es-MX" sz="2400" b="1" dirty="0">
                <a:latin typeface="Arial" panose="020B0604020202020204" pitchFamily="34" charset="0"/>
                <a:cs typeface="Arial" panose="020B0604020202020204" pitchFamily="34" charset="0"/>
              </a:rPr>
              <a:t>El resultado: el Documento Final, presentado al Papa Francisco y que, suple a la exhortación apostólica postsinodal. </a:t>
            </a:r>
          </a:p>
          <a:p>
            <a:r>
              <a:rPr lang="es-MX" sz="2400" b="1" dirty="0">
                <a:latin typeface="Arial" panose="020B0604020202020204" pitchFamily="34" charset="0"/>
                <a:cs typeface="Arial" panose="020B0604020202020204" pitchFamily="34" charset="0"/>
              </a:rPr>
              <a:t>Esta sesión marcó un hito importante en el camino sinodal de la Iglesia católica, con el objetivo de construir una Iglesia más participativa, comunitaria y misionera.  </a:t>
            </a:r>
          </a:p>
          <a:p>
            <a:endParaRPr lang="es-HN" sz="2400" b="1" dirty="0">
              <a:latin typeface="Arial" panose="020B0604020202020204" pitchFamily="34" charset="0"/>
              <a:cs typeface="Arial" panose="020B0604020202020204" pitchFamily="34" charset="0"/>
            </a:endParaRP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35749" y="2030819"/>
            <a:ext cx="6156250" cy="4104166"/>
          </a:xfrm>
          <a:prstGeom prst="rect">
            <a:avLst/>
          </a:prstGeom>
        </p:spPr>
      </p:pic>
    </p:spTree>
    <p:extLst>
      <p:ext uri="{BB962C8B-B14F-4D97-AF65-F5344CB8AC3E}">
        <p14:creationId xmlns:p14="http://schemas.microsoft.com/office/powerpoint/2010/main" val="38047520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0" y="-1"/>
            <a:ext cx="7395882" cy="6858001"/>
          </a:xfrm>
          <a:solidFill>
            <a:srgbClr val="43E828"/>
          </a:solidFill>
        </p:spPr>
        <p:txBody>
          <a:bodyPr>
            <a:noAutofit/>
          </a:bodyPr>
          <a:lstStyle/>
          <a:p>
            <a:r>
              <a:rPr lang="es-SV" sz="3000" dirty="0"/>
              <a:t>Ya vimos cómo la </a:t>
            </a:r>
            <a:r>
              <a:rPr lang="es-SV" sz="3000" u="sng" dirty="0"/>
              <a:t>fase final</a:t>
            </a:r>
            <a:r>
              <a:rPr lang="es-SV" sz="3000" dirty="0"/>
              <a:t> del Sínodo comenzó en octubre de 2023 y se realizó en </a:t>
            </a:r>
            <a:r>
              <a:rPr lang="es-SV" sz="3000" u="sng" dirty="0"/>
              <a:t>dos Asambleas</a:t>
            </a:r>
            <a:r>
              <a:rPr lang="es-SV" sz="3000" dirty="0"/>
              <a:t>, en Roma. </a:t>
            </a:r>
          </a:p>
          <a:p>
            <a:r>
              <a:rPr lang="es-SV" sz="3000" dirty="0"/>
              <a:t>Ahora estudiamos </a:t>
            </a:r>
            <a:r>
              <a:rPr lang="es-SV" sz="3000" u="sng" dirty="0"/>
              <a:t>la segunda sesión </a:t>
            </a:r>
            <a:r>
              <a:rPr lang="es-SV" sz="3000" dirty="0"/>
              <a:t>(Roma, 2-27 octubre 2024 y que trataba de recoger el trabajo realizado desde las Parroquias, las Diócesis, los países y los continentes. </a:t>
            </a:r>
          </a:p>
          <a:p>
            <a:r>
              <a:rPr lang="es-SV" sz="3000" dirty="0"/>
              <a:t>Ya vimos la 1ª parte del documento final (Partes I y II). Ahora nos fijamos en la 2ª parte (Partes III a V)</a:t>
            </a:r>
          </a:p>
          <a:p>
            <a:r>
              <a:rPr lang="es-SV" sz="3000" dirty="0"/>
              <a:t>E</a:t>
            </a:r>
            <a:r>
              <a:rPr lang="es-HN" sz="3000" dirty="0"/>
              <a:t>l documento fue aprobado el sábado 26 de octubre 2024 por la Asamblea General y el Papa Francisco lo hizo suyo, dando luz verde para su publicación</a:t>
            </a:r>
            <a:r>
              <a:rPr lang="es-SV" sz="3000" dirty="0"/>
              <a:t>. </a:t>
            </a:r>
          </a:p>
        </p:txBody>
      </p:sp>
      <p:pic>
        <p:nvPicPr>
          <p:cNvPr id="6" name="Imagen 5"/>
          <p:cNvPicPr>
            <a:picLocks noChangeAspect="1"/>
          </p:cNvPicPr>
          <p:nvPr/>
        </p:nvPicPr>
        <p:blipFill>
          <a:blip r:embed="rId2"/>
          <a:stretch>
            <a:fillRect/>
          </a:stretch>
        </p:blipFill>
        <p:spPr>
          <a:xfrm>
            <a:off x="7395882" y="0"/>
            <a:ext cx="4796118" cy="6858001"/>
          </a:xfrm>
          <a:prstGeom prst="rect">
            <a:avLst/>
          </a:prstGeom>
        </p:spPr>
      </p:pic>
    </p:spTree>
    <p:extLst>
      <p:ext uri="{BB962C8B-B14F-4D97-AF65-F5344CB8AC3E}">
        <p14:creationId xmlns:p14="http://schemas.microsoft.com/office/powerpoint/2010/main" val="3270403503"/>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394</TotalTime>
  <Words>2485</Words>
  <Application>Microsoft Office PowerPoint</Application>
  <PresentationFormat>Panorámica</PresentationFormat>
  <Paragraphs>111</Paragraphs>
  <Slides>28</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28</vt:i4>
      </vt:variant>
    </vt:vector>
  </HeadingPairs>
  <TitlesOfParts>
    <vt:vector size="34" baseType="lpstr">
      <vt:lpstr>Arial</vt:lpstr>
      <vt:lpstr>Arial Rounded MT Bold</vt:lpstr>
      <vt:lpstr>Calibri</vt:lpstr>
      <vt:lpstr>Calibri Light</vt:lpstr>
      <vt:lpstr>Wingdings</vt:lpstr>
      <vt:lpstr>Tema de Office</vt:lpstr>
      <vt:lpstr>Presentación de PowerPoint</vt:lpstr>
      <vt:lpstr>Presentación de PowerPoint</vt:lpstr>
      <vt:lpstr>Las diversas fases del Sínodo</vt:lpstr>
      <vt:lpstr>Presentación de PowerPoint</vt:lpstr>
      <vt:lpstr>Presentación de PowerPoint</vt:lpstr>
      <vt:lpstr>LA FASE FINAL DEL SÍNODO</vt:lpstr>
      <vt:lpstr>EL DOCUMENTO FINAL</vt:lpstr>
      <vt:lpstr>La 2ª sesión de la XVIª Asamblea del Sínodo</vt:lpstr>
      <vt:lpstr>Presentación de PowerPoint</vt:lpstr>
      <vt:lpstr>Presentación de PowerPoint</vt:lpstr>
      <vt:lpstr>La Parte III. “Echando la red” (79-109).</vt:lpstr>
      <vt:lpstr>1. El discernimiento (81-86).</vt:lpstr>
      <vt:lpstr>2ª. La toma de decisiones </vt:lpstr>
      <vt:lpstr>3. Transparencia, rendición de cuentas y evaluación (95-102)</vt:lpstr>
      <vt:lpstr>Organismos de participación</vt:lpstr>
      <vt:lpstr>La Parte IV. Una pesca abundante (109-139).</vt:lpstr>
      <vt:lpstr>La Parroquia</vt:lpstr>
      <vt:lpstr>El Papa</vt:lpstr>
      <vt:lpstr>La Parte V. “También Yo los envío” (140-151).</vt:lpstr>
      <vt:lpstr>Recordemos el proceso del Sínodo…</vt:lpstr>
      <vt:lpstr>Presentación de PowerPoint</vt:lpstr>
      <vt:lpstr>Presentación de PowerPoint</vt:lpstr>
      <vt:lpstr>Lo novedoso del documento final del Sínodo</vt:lpstr>
      <vt:lpstr>Algunas propuestas concretas del documento…</vt:lpstr>
      <vt:lpstr>Los temas más debatidos…</vt:lpstr>
      <vt:lpstr>Lo que viene ahora…</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JMS</dc:creator>
  <cp:lastModifiedBy>John Donald</cp:lastModifiedBy>
  <cp:revision>37</cp:revision>
  <dcterms:created xsi:type="dcterms:W3CDTF">2025-08-15T19:17:26Z</dcterms:created>
  <dcterms:modified xsi:type="dcterms:W3CDTF">2025-09-09T10:59:31Z</dcterms:modified>
</cp:coreProperties>
</file>