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83" r:id="rId3"/>
    <p:sldId id="287" r:id="rId4"/>
    <p:sldId id="282" r:id="rId5"/>
    <p:sldId id="256" r:id="rId6"/>
    <p:sldId id="290" r:id="rId7"/>
    <p:sldId id="281" r:id="rId8"/>
    <p:sldId id="288" r:id="rId9"/>
    <p:sldId id="265" r:id="rId10"/>
    <p:sldId id="291" r:id="rId11"/>
    <p:sldId id="292" r:id="rId12"/>
    <p:sldId id="266" r:id="rId13"/>
    <p:sldId id="267" r:id="rId14"/>
    <p:sldId id="268" r:id="rId15"/>
    <p:sldId id="270" r:id="rId16"/>
    <p:sldId id="258" r:id="rId17"/>
    <p:sldId id="269" r:id="rId18"/>
    <p:sldId id="278" r:id="rId19"/>
    <p:sldId id="276" r:id="rId20"/>
    <p:sldId id="275" r:id="rId21"/>
    <p:sldId id="280" r:id="rId22"/>
    <p:sldId id="294" r:id="rId23"/>
    <p:sldId id="295" r:id="rId24"/>
    <p:sldId id="296" r:id="rId25"/>
    <p:sldId id="286" r:id="rId26"/>
    <p:sldId id="297" r:id="rId27"/>
    <p:sldId id="263" r:id="rId28"/>
    <p:sldId id="264" r:id="rId29"/>
  </p:sldIdLst>
  <p:sldSz cx="12192000" cy="6858000"/>
  <p:notesSz cx="6858000" cy="9144000"/>
  <p:defaultTextStyle>
    <a:defPPr>
      <a:defRPr lang="es-H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CCCC00"/>
    <a:srgbClr val="00FF00"/>
    <a:srgbClr val="3399FF"/>
    <a:srgbClr val="FF3300"/>
    <a:srgbClr val="FF66FF"/>
    <a:srgbClr val="FFFF00"/>
    <a:srgbClr val="FF6699"/>
    <a:srgbClr val="0BE5D5"/>
    <a:srgbClr val="CAD3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40" autoAdjust="0"/>
    <p:restoredTop sz="94660"/>
  </p:normalViewPr>
  <p:slideViewPr>
    <p:cSldViewPr snapToGrid="0">
      <p:cViewPr varScale="1">
        <p:scale>
          <a:sx n="79" d="100"/>
          <a:sy n="79" d="100"/>
        </p:scale>
        <p:origin x="955"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E4ECF9-F453-14C3-E58C-45A1960E13C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HN"/>
          </a:p>
        </p:txBody>
      </p:sp>
      <p:sp>
        <p:nvSpPr>
          <p:cNvPr id="3" name="Subtítulo 2">
            <a:extLst>
              <a:ext uri="{FF2B5EF4-FFF2-40B4-BE49-F238E27FC236}">
                <a16:creationId xmlns:a16="http://schemas.microsoft.com/office/drawing/2014/main" id="{D0946A3E-3A25-506F-A4B7-65AF1552B0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HN"/>
          </a:p>
        </p:txBody>
      </p:sp>
      <p:sp>
        <p:nvSpPr>
          <p:cNvPr id="4" name="Marcador de fecha 3">
            <a:extLst>
              <a:ext uri="{FF2B5EF4-FFF2-40B4-BE49-F238E27FC236}">
                <a16:creationId xmlns:a16="http://schemas.microsoft.com/office/drawing/2014/main" id="{368A1A6C-46E0-ED87-4490-6EBEDC022391}"/>
              </a:ext>
            </a:extLst>
          </p:cNvPr>
          <p:cNvSpPr>
            <a:spLocks noGrp="1"/>
          </p:cNvSpPr>
          <p:nvPr>
            <p:ph type="dt" sz="half" idx="10"/>
          </p:nvPr>
        </p:nvSpPr>
        <p:spPr/>
        <p:txBody>
          <a:bodyPr/>
          <a:lstStyle/>
          <a:p>
            <a:fld id="{EE5846D6-1FBA-42A7-8AB9-CDA020A6AACC}" type="datetimeFigureOut">
              <a:rPr lang="es-HN" smtClean="0"/>
              <a:t>23/10/2025</a:t>
            </a:fld>
            <a:endParaRPr lang="es-HN"/>
          </a:p>
        </p:txBody>
      </p:sp>
      <p:sp>
        <p:nvSpPr>
          <p:cNvPr id="5" name="Marcador de pie de página 4">
            <a:extLst>
              <a:ext uri="{FF2B5EF4-FFF2-40B4-BE49-F238E27FC236}">
                <a16:creationId xmlns:a16="http://schemas.microsoft.com/office/drawing/2014/main" id="{C6EB64E5-FB6E-BB3E-AFC8-0EC9A4990235}"/>
              </a:ext>
            </a:extLst>
          </p:cNvPr>
          <p:cNvSpPr>
            <a:spLocks noGrp="1"/>
          </p:cNvSpPr>
          <p:nvPr>
            <p:ph type="ftr" sz="quarter" idx="11"/>
          </p:nvPr>
        </p:nvSpPr>
        <p:spPr/>
        <p:txBody>
          <a:bodyPr/>
          <a:lstStyle/>
          <a:p>
            <a:endParaRPr lang="es-HN"/>
          </a:p>
        </p:txBody>
      </p:sp>
      <p:sp>
        <p:nvSpPr>
          <p:cNvPr id="6" name="Marcador de número de diapositiva 5">
            <a:extLst>
              <a:ext uri="{FF2B5EF4-FFF2-40B4-BE49-F238E27FC236}">
                <a16:creationId xmlns:a16="http://schemas.microsoft.com/office/drawing/2014/main" id="{B7419AED-4D9C-280B-1D29-F57B72BF5E1B}"/>
              </a:ext>
            </a:extLst>
          </p:cNvPr>
          <p:cNvSpPr>
            <a:spLocks noGrp="1"/>
          </p:cNvSpPr>
          <p:nvPr>
            <p:ph type="sldNum" sz="quarter" idx="12"/>
          </p:nvPr>
        </p:nvSpPr>
        <p:spPr/>
        <p:txBody>
          <a:bodyPr/>
          <a:lstStyle/>
          <a:p>
            <a:fld id="{A574E980-AD07-4D20-949B-5A889983D12E}" type="slidenum">
              <a:rPr lang="es-HN" smtClean="0"/>
              <a:t>‹Nº›</a:t>
            </a:fld>
            <a:endParaRPr lang="es-HN"/>
          </a:p>
        </p:txBody>
      </p:sp>
    </p:spTree>
    <p:extLst>
      <p:ext uri="{BB962C8B-B14F-4D97-AF65-F5344CB8AC3E}">
        <p14:creationId xmlns:p14="http://schemas.microsoft.com/office/powerpoint/2010/main" val="1017490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2C874B-0969-BDCD-7E39-D9C07D4D3509}"/>
              </a:ext>
            </a:extLst>
          </p:cNvPr>
          <p:cNvSpPr>
            <a:spLocks noGrp="1"/>
          </p:cNvSpPr>
          <p:nvPr>
            <p:ph type="title"/>
          </p:nvPr>
        </p:nvSpPr>
        <p:spPr/>
        <p:txBody>
          <a:bodyPr/>
          <a:lstStyle/>
          <a:p>
            <a:r>
              <a:rPr lang="es-ES"/>
              <a:t>Haga clic para modificar el estilo de título del patrón</a:t>
            </a:r>
            <a:endParaRPr lang="es-HN"/>
          </a:p>
        </p:txBody>
      </p:sp>
      <p:sp>
        <p:nvSpPr>
          <p:cNvPr id="3" name="Marcador de texto vertical 2">
            <a:extLst>
              <a:ext uri="{FF2B5EF4-FFF2-40B4-BE49-F238E27FC236}">
                <a16:creationId xmlns:a16="http://schemas.microsoft.com/office/drawing/2014/main" id="{148D55CF-695D-ABA1-1E1B-9E000AD1366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fecha 3">
            <a:extLst>
              <a:ext uri="{FF2B5EF4-FFF2-40B4-BE49-F238E27FC236}">
                <a16:creationId xmlns:a16="http://schemas.microsoft.com/office/drawing/2014/main" id="{147D54C2-52E8-4E7C-410E-9B72D7DABB2E}"/>
              </a:ext>
            </a:extLst>
          </p:cNvPr>
          <p:cNvSpPr>
            <a:spLocks noGrp="1"/>
          </p:cNvSpPr>
          <p:nvPr>
            <p:ph type="dt" sz="half" idx="10"/>
          </p:nvPr>
        </p:nvSpPr>
        <p:spPr/>
        <p:txBody>
          <a:bodyPr/>
          <a:lstStyle/>
          <a:p>
            <a:fld id="{EE5846D6-1FBA-42A7-8AB9-CDA020A6AACC}" type="datetimeFigureOut">
              <a:rPr lang="es-HN" smtClean="0"/>
              <a:t>23/10/2025</a:t>
            </a:fld>
            <a:endParaRPr lang="es-HN"/>
          </a:p>
        </p:txBody>
      </p:sp>
      <p:sp>
        <p:nvSpPr>
          <p:cNvPr id="5" name="Marcador de pie de página 4">
            <a:extLst>
              <a:ext uri="{FF2B5EF4-FFF2-40B4-BE49-F238E27FC236}">
                <a16:creationId xmlns:a16="http://schemas.microsoft.com/office/drawing/2014/main" id="{A9DF7B89-E423-DC8C-6A32-142A2CC5BD94}"/>
              </a:ext>
            </a:extLst>
          </p:cNvPr>
          <p:cNvSpPr>
            <a:spLocks noGrp="1"/>
          </p:cNvSpPr>
          <p:nvPr>
            <p:ph type="ftr" sz="quarter" idx="11"/>
          </p:nvPr>
        </p:nvSpPr>
        <p:spPr/>
        <p:txBody>
          <a:bodyPr/>
          <a:lstStyle/>
          <a:p>
            <a:endParaRPr lang="es-HN"/>
          </a:p>
        </p:txBody>
      </p:sp>
      <p:sp>
        <p:nvSpPr>
          <p:cNvPr id="6" name="Marcador de número de diapositiva 5">
            <a:extLst>
              <a:ext uri="{FF2B5EF4-FFF2-40B4-BE49-F238E27FC236}">
                <a16:creationId xmlns:a16="http://schemas.microsoft.com/office/drawing/2014/main" id="{0DC32B28-3F07-B400-0543-8400B69E097E}"/>
              </a:ext>
            </a:extLst>
          </p:cNvPr>
          <p:cNvSpPr>
            <a:spLocks noGrp="1"/>
          </p:cNvSpPr>
          <p:nvPr>
            <p:ph type="sldNum" sz="quarter" idx="12"/>
          </p:nvPr>
        </p:nvSpPr>
        <p:spPr/>
        <p:txBody>
          <a:bodyPr/>
          <a:lstStyle/>
          <a:p>
            <a:fld id="{A574E980-AD07-4D20-949B-5A889983D12E}" type="slidenum">
              <a:rPr lang="es-HN" smtClean="0"/>
              <a:t>‹Nº›</a:t>
            </a:fld>
            <a:endParaRPr lang="es-HN"/>
          </a:p>
        </p:txBody>
      </p:sp>
    </p:spTree>
    <p:extLst>
      <p:ext uri="{BB962C8B-B14F-4D97-AF65-F5344CB8AC3E}">
        <p14:creationId xmlns:p14="http://schemas.microsoft.com/office/powerpoint/2010/main" val="2678869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AC47735-9A57-0E14-70BF-4308E0267DD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HN"/>
          </a:p>
        </p:txBody>
      </p:sp>
      <p:sp>
        <p:nvSpPr>
          <p:cNvPr id="3" name="Marcador de texto vertical 2">
            <a:extLst>
              <a:ext uri="{FF2B5EF4-FFF2-40B4-BE49-F238E27FC236}">
                <a16:creationId xmlns:a16="http://schemas.microsoft.com/office/drawing/2014/main" id="{C9B269E2-1C8D-36E2-CB84-94A0DB85ECD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fecha 3">
            <a:extLst>
              <a:ext uri="{FF2B5EF4-FFF2-40B4-BE49-F238E27FC236}">
                <a16:creationId xmlns:a16="http://schemas.microsoft.com/office/drawing/2014/main" id="{23E86F8F-53D7-66BB-4E39-42A73E0A21D1}"/>
              </a:ext>
            </a:extLst>
          </p:cNvPr>
          <p:cNvSpPr>
            <a:spLocks noGrp="1"/>
          </p:cNvSpPr>
          <p:nvPr>
            <p:ph type="dt" sz="half" idx="10"/>
          </p:nvPr>
        </p:nvSpPr>
        <p:spPr/>
        <p:txBody>
          <a:bodyPr/>
          <a:lstStyle/>
          <a:p>
            <a:fld id="{EE5846D6-1FBA-42A7-8AB9-CDA020A6AACC}" type="datetimeFigureOut">
              <a:rPr lang="es-HN" smtClean="0"/>
              <a:t>23/10/2025</a:t>
            </a:fld>
            <a:endParaRPr lang="es-HN"/>
          </a:p>
        </p:txBody>
      </p:sp>
      <p:sp>
        <p:nvSpPr>
          <p:cNvPr id="5" name="Marcador de pie de página 4">
            <a:extLst>
              <a:ext uri="{FF2B5EF4-FFF2-40B4-BE49-F238E27FC236}">
                <a16:creationId xmlns:a16="http://schemas.microsoft.com/office/drawing/2014/main" id="{C69F6B79-E0B2-886E-1CEA-D2DF6C2519FD}"/>
              </a:ext>
            </a:extLst>
          </p:cNvPr>
          <p:cNvSpPr>
            <a:spLocks noGrp="1"/>
          </p:cNvSpPr>
          <p:nvPr>
            <p:ph type="ftr" sz="quarter" idx="11"/>
          </p:nvPr>
        </p:nvSpPr>
        <p:spPr/>
        <p:txBody>
          <a:bodyPr/>
          <a:lstStyle/>
          <a:p>
            <a:endParaRPr lang="es-HN"/>
          </a:p>
        </p:txBody>
      </p:sp>
      <p:sp>
        <p:nvSpPr>
          <p:cNvPr id="6" name="Marcador de número de diapositiva 5">
            <a:extLst>
              <a:ext uri="{FF2B5EF4-FFF2-40B4-BE49-F238E27FC236}">
                <a16:creationId xmlns:a16="http://schemas.microsoft.com/office/drawing/2014/main" id="{42367F7A-CF43-1EA2-0FB2-F0C7D968C1A6}"/>
              </a:ext>
            </a:extLst>
          </p:cNvPr>
          <p:cNvSpPr>
            <a:spLocks noGrp="1"/>
          </p:cNvSpPr>
          <p:nvPr>
            <p:ph type="sldNum" sz="quarter" idx="12"/>
          </p:nvPr>
        </p:nvSpPr>
        <p:spPr/>
        <p:txBody>
          <a:bodyPr/>
          <a:lstStyle/>
          <a:p>
            <a:fld id="{A574E980-AD07-4D20-949B-5A889983D12E}" type="slidenum">
              <a:rPr lang="es-HN" smtClean="0"/>
              <a:t>‹Nº›</a:t>
            </a:fld>
            <a:endParaRPr lang="es-HN"/>
          </a:p>
        </p:txBody>
      </p:sp>
    </p:spTree>
    <p:extLst>
      <p:ext uri="{BB962C8B-B14F-4D97-AF65-F5344CB8AC3E}">
        <p14:creationId xmlns:p14="http://schemas.microsoft.com/office/powerpoint/2010/main" val="387472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F877D1-1EC2-754F-5410-D5FC2CB66B69}"/>
              </a:ext>
            </a:extLst>
          </p:cNvPr>
          <p:cNvSpPr>
            <a:spLocks noGrp="1"/>
          </p:cNvSpPr>
          <p:nvPr>
            <p:ph type="title"/>
          </p:nvPr>
        </p:nvSpPr>
        <p:spPr/>
        <p:txBody>
          <a:bodyPr/>
          <a:lstStyle/>
          <a:p>
            <a:r>
              <a:rPr lang="es-ES"/>
              <a:t>Haga clic para modificar el estilo de título del patrón</a:t>
            </a:r>
            <a:endParaRPr lang="es-HN"/>
          </a:p>
        </p:txBody>
      </p:sp>
      <p:sp>
        <p:nvSpPr>
          <p:cNvPr id="3" name="Marcador de contenido 2">
            <a:extLst>
              <a:ext uri="{FF2B5EF4-FFF2-40B4-BE49-F238E27FC236}">
                <a16:creationId xmlns:a16="http://schemas.microsoft.com/office/drawing/2014/main" id="{B2616249-D423-8851-B1D7-E680C5A010C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fecha 3">
            <a:extLst>
              <a:ext uri="{FF2B5EF4-FFF2-40B4-BE49-F238E27FC236}">
                <a16:creationId xmlns:a16="http://schemas.microsoft.com/office/drawing/2014/main" id="{EF3DEF6A-D3A9-3B66-EFF7-67496032B6A8}"/>
              </a:ext>
            </a:extLst>
          </p:cNvPr>
          <p:cNvSpPr>
            <a:spLocks noGrp="1"/>
          </p:cNvSpPr>
          <p:nvPr>
            <p:ph type="dt" sz="half" idx="10"/>
          </p:nvPr>
        </p:nvSpPr>
        <p:spPr/>
        <p:txBody>
          <a:bodyPr/>
          <a:lstStyle/>
          <a:p>
            <a:fld id="{EE5846D6-1FBA-42A7-8AB9-CDA020A6AACC}" type="datetimeFigureOut">
              <a:rPr lang="es-HN" smtClean="0"/>
              <a:t>23/10/2025</a:t>
            </a:fld>
            <a:endParaRPr lang="es-HN"/>
          </a:p>
        </p:txBody>
      </p:sp>
      <p:sp>
        <p:nvSpPr>
          <p:cNvPr id="5" name="Marcador de pie de página 4">
            <a:extLst>
              <a:ext uri="{FF2B5EF4-FFF2-40B4-BE49-F238E27FC236}">
                <a16:creationId xmlns:a16="http://schemas.microsoft.com/office/drawing/2014/main" id="{78705D7F-B876-BE40-5590-77B544BF2689}"/>
              </a:ext>
            </a:extLst>
          </p:cNvPr>
          <p:cNvSpPr>
            <a:spLocks noGrp="1"/>
          </p:cNvSpPr>
          <p:nvPr>
            <p:ph type="ftr" sz="quarter" idx="11"/>
          </p:nvPr>
        </p:nvSpPr>
        <p:spPr/>
        <p:txBody>
          <a:bodyPr/>
          <a:lstStyle/>
          <a:p>
            <a:endParaRPr lang="es-HN"/>
          </a:p>
        </p:txBody>
      </p:sp>
      <p:sp>
        <p:nvSpPr>
          <p:cNvPr id="6" name="Marcador de número de diapositiva 5">
            <a:extLst>
              <a:ext uri="{FF2B5EF4-FFF2-40B4-BE49-F238E27FC236}">
                <a16:creationId xmlns:a16="http://schemas.microsoft.com/office/drawing/2014/main" id="{3D409102-292D-3908-B1F2-AD408B6C8B1D}"/>
              </a:ext>
            </a:extLst>
          </p:cNvPr>
          <p:cNvSpPr>
            <a:spLocks noGrp="1"/>
          </p:cNvSpPr>
          <p:nvPr>
            <p:ph type="sldNum" sz="quarter" idx="12"/>
          </p:nvPr>
        </p:nvSpPr>
        <p:spPr/>
        <p:txBody>
          <a:bodyPr/>
          <a:lstStyle/>
          <a:p>
            <a:fld id="{A574E980-AD07-4D20-949B-5A889983D12E}" type="slidenum">
              <a:rPr lang="es-HN" smtClean="0"/>
              <a:t>‹Nº›</a:t>
            </a:fld>
            <a:endParaRPr lang="es-HN"/>
          </a:p>
        </p:txBody>
      </p:sp>
    </p:spTree>
    <p:extLst>
      <p:ext uri="{BB962C8B-B14F-4D97-AF65-F5344CB8AC3E}">
        <p14:creationId xmlns:p14="http://schemas.microsoft.com/office/powerpoint/2010/main" val="206988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52B2EC-A97A-3CC5-B55C-DBFBC01360D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HN"/>
          </a:p>
        </p:txBody>
      </p:sp>
      <p:sp>
        <p:nvSpPr>
          <p:cNvPr id="3" name="Marcador de texto 2">
            <a:extLst>
              <a:ext uri="{FF2B5EF4-FFF2-40B4-BE49-F238E27FC236}">
                <a16:creationId xmlns:a16="http://schemas.microsoft.com/office/drawing/2014/main" id="{20644F6D-3E24-A4BB-90BF-9F20CDB93D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F22F821-E1D2-E691-AE61-3E52B09F7C22}"/>
              </a:ext>
            </a:extLst>
          </p:cNvPr>
          <p:cNvSpPr>
            <a:spLocks noGrp="1"/>
          </p:cNvSpPr>
          <p:nvPr>
            <p:ph type="dt" sz="half" idx="10"/>
          </p:nvPr>
        </p:nvSpPr>
        <p:spPr/>
        <p:txBody>
          <a:bodyPr/>
          <a:lstStyle/>
          <a:p>
            <a:fld id="{EE5846D6-1FBA-42A7-8AB9-CDA020A6AACC}" type="datetimeFigureOut">
              <a:rPr lang="es-HN" smtClean="0"/>
              <a:t>23/10/2025</a:t>
            </a:fld>
            <a:endParaRPr lang="es-HN"/>
          </a:p>
        </p:txBody>
      </p:sp>
      <p:sp>
        <p:nvSpPr>
          <p:cNvPr id="5" name="Marcador de pie de página 4">
            <a:extLst>
              <a:ext uri="{FF2B5EF4-FFF2-40B4-BE49-F238E27FC236}">
                <a16:creationId xmlns:a16="http://schemas.microsoft.com/office/drawing/2014/main" id="{278F3EF0-FBB6-D6EE-EEE7-DEC47716B31A}"/>
              </a:ext>
            </a:extLst>
          </p:cNvPr>
          <p:cNvSpPr>
            <a:spLocks noGrp="1"/>
          </p:cNvSpPr>
          <p:nvPr>
            <p:ph type="ftr" sz="quarter" idx="11"/>
          </p:nvPr>
        </p:nvSpPr>
        <p:spPr/>
        <p:txBody>
          <a:bodyPr/>
          <a:lstStyle/>
          <a:p>
            <a:endParaRPr lang="es-HN"/>
          </a:p>
        </p:txBody>
      </p:sp>
      <p:sp>
        <p:nvSpPr>
          <p:cNvPr id="6" name="Marcador de número de diapositiva 5">
            <a:extLst>
              <a:ext uri="{FF2B5EF4-FFF2-40B4-BE49-F238E27FC236}">
                <a16:creationId xmlns:a16="http://schemas.microsoft.com/office/drawing/2014/main" id="{C687B8B3-C85E-0243-420B-803D22F843F9}"/>
              </a:ext>
            </a:extLst>
          </p:cNvPr>
          <p:cNvSpPr>
            <a:spLocks noGrp="1"/>
          </p:cNvSpPr>
          <p:nvPr>
            <p:ph type="sldNum" sz="quarter" idx="12"/>
          </p:nvPr>
        </p:nvSpPr>
        <p:spPr/>
        <p:txBody>
          <a:bodyPr/>
          <a:lstStyle/>
          <a:p>
            <a:fld id="{A574E980-AD07-4D20-949B-5A889983D12E}" type="slidenum">
              <a:rPr lang="es-HN" smtClean="0"/>
              <a:t>‹Nº›</a:t>
            </a:fld>
            <a:endParaRPr lang="es-HN"/>
          </a:p>
        </p:txBody>
      </p:sp>
    </p:spTree>
    <p:extLst>
      <p:ext uri="{BB962C8B-B14F-4D97-AF65-F5344CB8AC3E}">
        <p14:creationId xmlns:p14="http://schemas.microsoft.com/office/powerpoint/2010/main" val="1423271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D7DC64-CA2A-6777-2CE8-F68A986DAFD5}"/>
              </a:ext>
            </a:extLst>
          </p:cNvPr>
          <p:cNvSpPr>
            <a:spLocks noGrp="1"/>
          </p:cNvSpPr>
          <p:nvPr>
            <p:ph type="title"/>
          </p:nvPr>
        </p:nvSpPr>
        <p:spPr/>
        <p:txBody>
          <a:bodyPr/>
          <a:lstStyle/>
          <a:p>
            <a:r>
              <a:rPr lang="es-ES"/>
              <a:t>Haga clic para modificar el estilo de título del patrón</a:t>
            </a:r>
            <a:endParaRPr lang="es-HN"/>
          </a:p>
        </p:txBody>
      </p:sp>
      <p:sp>
        <p:nvSpPr>
          <p:cNvPr id="3" name="Marcador de contenido 2">
            <a:extLst>
              <a:ext uri="{FF2B5EF4-FFF2-40B4-BE49-F238E27FC236}">
                <a16:creationId xmlns:a16="http://schemas.microsoft.com/office/drawing/2014/main" id="{867AF42A-481F-B245-788F-6B8E36E6BDA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contenido 3">
            <a:extLst>
              <a:ext uri="{FF2B5EF4-FFF2-40B4-BE49-F238E27FC236}">
                <a16:creationId xmlns:a16="http://schemas.microsoft.com/office/drawing/2014/main" id="{F63343C7-E445-35E6-06A4-C1697E79EBD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5" name="Marcador de fecha 4">
            <a:extLst>
              <a:ext uri="{FF2B5EF4-FFF2-40B4-BE49-F238E27FC236}">
                <a16:creationId xmlns:a16="http://schemas.microsoft.com/office/drawing/2014/main" id="{488C91E7-32C0-D11C-6C1C-453113D014AF}"/>
              </a:ext>
            </a:extLst>
          </p:cNvPr>
          <p:cNvSpPr>
            <a:spLocks noGrp="1"/>
          </p:cNvSpPr>
          <p:nvPr>
            <p:ph type="dt" sz="half" idx="10"/>
          </p:nvPr>
        </p:nvSpPr>
        <p:spPr/>
        <p:txBody>
          <a:bodyPr/>
          <a:lstStyle/>
          <a:p>
            <a:fld id="{EE5846D6-1FBA-42A7-8AB9-CDA020A6AACC}" type="datetimeFigureOut">
              <a:rPr lang="es-HN" smtClean="0"/>
              <a:t>23/10/2025</a:t>
            </a:fld>
            <a:endParaRPr lang="es-HN"/>
          </a:p>
        </p:txBody>
      </p:sp>
      <p:sp>
        <p:nvSpPr>
          <p:cNvPr id="6" name="Marcador de pie de página 5">
            <a:extLst>
              <a:ext uri="{FF2B5EF4-FFF2-40B4-BE49-F238E27FC236}">
                <a16:creationId xmlns:a16="http://schemas.microsoft.com/office/drawing/2014/main" id="{87039DCE-4B22-118C-1F3D-DDA22C0CD86F}"/>
              </a:ext>
            </a:extLst>
          </p:cNvPr>
          <p:cNvSpPr>
            <a:spLocks noGrp="1"/>
          </p:cNvSpPr>
          <p:nvPr>
            <p:ph type="ftr" sz="quarter" idx="11"/>
          </p:nvPr>
        </p:nvSpPr>
        <p:spPr/>
        <p:txBody>
          <a:bodyPr/>
          <a:lstStyle/>
          <a:p>
            <a:endParaRPr lang="es-HN"/>
          </a:p>
        </p:txBody>
      </p:sp>
      <p:sp>
        <p:nvSpPr>
          <p:cNvPr id="7" name="Marcador de número de diapositiva 6">
            <a:extLst>
              <a:ext uri="{FF2B5EF4-FFF2-40B4-BE49-F238E27FC236}">
                <a16:creationId xmlns:a16="http://schemas.microsoft.com/office/drawing/2014/main" id="{F575487D-7B5C-E90E-E464-325649B361B5}"/>
              </a:ext>
            </a:extLst>
          </p:cNvPr>
          <p:cNvSpPr>
            <a:spLocks noGrp="1"/>
          </p:cNvSpPr>
          <p:nvPr>
            <p:ph type="sldNum" sz="quarter" idx="12"/>
          </p:nvPr>
        </p:nvSpPr>
        <p:spPr/>
        <p:txBody>
          <a:bodyPr/>
          <a:lstStyle/>
          <a:p>
            <a:fld id="{A574E980-AD07-4D20-949B-5A889983D12E}" type="slidenum">
              <a:rPr lang="es-HN" smtClean="0"/>
              <a:t>‹Nº›</a:t>
            </a:fld>
            <a:endParaRPr lang="es-HN"/>
          </a:p>
        </p:txBody>
      </p:sp>
    </p:spTree>
    <p:extLst>
      <p:ext uri="{BB962C8B-B14F-4D97-AF65-F5344CB8AC3E}">
        <p14:creationId xmlns:p14="http://schemas.microsoft.com/office/powerpoint/2010/main" val="2536947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11F278-2E7B-9CB1-4A8E-288B6A6B6C3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HN"/>
          </a:p>
        </p:txBody>
      </p:sp>
      <p:sp>
        <p:nvSpPr>
          <p:cNvPr id="3" name="Marcador de texto 2">
            <a:extLst>
              <a:ext uri="{FF2B5EF4-FFF2-40B4-BE49-F238E27FC236}">
                <a16:creationId xmlns:a16="http://schemas.microsoft.com/office/drawing/2014/main" id="{9316FBFE-367A-9B92-7F50-797A46B179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5894738-1DE5-0049-CA91-D38282502E6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5" name="Marcador de texto 4">
            <a:extLst>
              <a:ext uri="{FF2B5EF4-FFF2-40B4-BE49-F238E27FC236}">
                <a16:creationId xmlns:a16="http://schemas.microsoft.com/office/drawing/2014/main" id="{FC1A809C-1F1E-6308-21EA-4B135A761B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E7D9F04-B472-7409-A8AC-22730B5078C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7" name="Marcador de fecha 6">
            <a:extLst>
              <a:ext uri="{FF2B5EF4-FFF2-40B4-BE49-F238E27FC236}">
                <a16:creationId xmlns:a16="http://schemas.microsoft.com/office/drawing/2014/main" id="{0F9713E5-D9E6-F8F2-1297-656A2AB3C74E}"/>
              </a:ext>
            </a:extLst>
          </p:cNvPr>
          <p:cNvSpPr>
            <a:spLocks noGrp="1"/>
          </p:cNvSpPr>
          <p:nvPr>
            <p:ph type="dt" sz="half" idx="10"/>
          </p:nvPr>
        </p:nvSpPr>
        <p:spPr/>
        <p:txBody>
          <a:bodyPr/>
          <a:lstStyle/>
          <a:p>
            <a:fld id="{EE5846D6-1FBA-42A7-8AB9-CDA020A6AACC}" type="datetimeFigureOut">
              <a:rPr lang="es-HN" smtClean="0"/>
              <a:t>23/10/2025</a:t>
            </a:fld>
            <a:endParaRPr lang="es-HN"/>
          </a:p>
        </p:txBody>
      </p:sp>
      <p:sp>
        <p:nvSpPr>
          <p:cNvPr id="8" name="Marcador de pie de página 7">
            <a:extLst>
              <a:ext uri="{FF2B5EF4-FFF2-40B4-BE49-F238E27FC236}">
                <a16:creationId xmlns:a16="http://schemas.microsoft.com/office/drawing/2014/main" id="{0B0DD018-3336-0D66-BCE9-AC61892BB75C}"/>
              </a:ext>
            </a:extLst>
          </p:cNvPr>
          <p:cNvSpPr>
            <a:spLocks noGrp="1"/>
          </p:cNvSpPr>
          <p:nvPr>
            <p:ph type="ftr" sz="quarter" idx="11"/>
          </p:nvPr>
        </p:nvSpPr>
        <p:spPr/>
        <p:txBody>
          <a:bodyPr/>
          <a:lstStyle/>
          <a:p>
            <a:endParaRPr lang="es-HN"/>
          </a:p>
        </p:txBody>
      </p:sp>
      <p:sp>
        <p:nvSpPr>
          <p:cNvPr id="9" name="Marcador de número de diapositiva 8">
            <a:extLst>
              <a:ext uri="{FF2B5EF4-FFF2-40B4-BE49-F238E27FC236}">
                <a16:creationId xmlns:a16="http://schemas.microsoft.com/office/drawing/2014/main" id="{F323DCDF-504E-6957-8A0A-7CE2FA9DBA05}"/>
              </a:ext>
            </a:extLst>
          </p:cNvPr>
          <p:cNvSpPr>
            <a:spLocks noGrp="1"/>
          </p:cNvSpPr>
          <p:nvPr>
            <p:ph type="sldNum" sz="quarter" idx="12"/>
          </p:nvPr>
        </p:nvSpPr>
        <p:spPr/>
        <p:txBody>
          <a:bodyPr/>
          <a:lstStyle/>
          <a:p>
            <a:fld id="{A574E980-AD07-4D20-949B-5A889983D12E}" type="slidenum">
              <a:rPr lang="es-HN" smtClean="0"/>
              <a:t>‹Nº›</a:t>
            </a:fld>
            <a:endParaRPr lang="es-HN"/>
          </a:p>
        </p:txBody>
      </p:sp>
    </p:spTree>
    <p:extLst>
      <p:ext uri="{BB962C8B-B14F-4D97-AF65-F5344CB8AC3E}">
        <p14:creationId xmlns:p14="http://schemas.microsoft.com/office/powerpoint/2010/main" val="874733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872414-F4A9-982D-59BE-C959ED1BC129}"/>
              </a:ext>
            </a:extLst>
          </p:cNvPr>
          <p:cNvSpPr>
            <a:spLocks noGrp="1"/>
          </p:cNvSpPr>
          <p:nvPr>
            <p:ph type="title"/>
          </p:nvPr>
        </p:nvSpPr>
        <p:spPr/>
        <p:txBody>
          <a:bodyPr/>
          <a:lstStyle/>
          <a:p>
            <a:r>
              <a:rPr lang="es-ES"/>
              <a:t>Haga clic para modificar el estilo de título del patrón</a:t>
            </a:r>
            <a:endParaRPr lang="es-HN"/>
          </a:p>
        </p:txBody>
      </p:sp>
      <p:sp>
        <p:nvSpPr>
          <p:cNvPr id="3" name="Marcador de fecha 2">
            <a:extLst>
              <a:ext uri="{FF2B5EF4-FFF2-40B4-BE49-F238E27FC236}">
                <a16:creationId xmlns:a16="http://schemas.microsoft.com/office/drawing/2014/main" id="{4A935107-9378-D1B1-74C2-BCB9B9E5F850}"/>
              </a:ext>
            </a:extLst>
          </p:cNvPr>
          <p:cNvSpPr>
            <a:spLocks noGrp="1"/>
          </p:cNvSpPr>
          <p:nvPr>
            <p:ph type="dt" sz="half" idx="10"/>
          </p:nvPr>
        </p:nvSpPr>
        <p:spPr/>
        <p:txBody>
          <a:bodyPr/>
          <a:lstStyle/>
          <a:p>
            <a:fld id="{EE5846D6-1FBA-42A7-8AB9-CDA020A6AACC}" type="datetimeFigureOut">
              <a:rPr lang="es-HN" smtClean="0"/>
              <a:t>23/10/2025</a:t>
            </a:fld>
            <a:endParaRPr lang="es-HN"/>
          </a:p>
        </p:txBody>
      </p:sp>
      <p:sp>
        <p:nvSpPr>
          <p:cNvPr id="4" name="Marcador de pie de página 3">
            <a:extLst>
              <a:ext uri="{FF2B5EF4-FFF2-40B4-BE49-F238E27FC236}">
                <a16:creationId xmlns:a16="http://schemas.microsoft.com/office/drawing/2014/main" id="{7348FBC2-8C6E-E6D2-0113-4C9E5A79F48E}"/>
              </a:ext>
            </a:extLst>
          </p:cNvPr>
          <p:cNvSpPr>
            <a:spLocks noGrp="1"/>
          </p:cNvSpPr>
          <p:nvPr>
            <p:ph type="ftr" sz="quarter" idx="11"/>
          </p:nvPr>
        </p:nvSpPr>
        <p:spPr/>
        <p:txBody>
          <a:bodyPr/>
          <a:lstStyle/>
          <a:p>
            <a:endParaRPr lang="es-HN"/>
          </a:p>
        </p:txBody>
      </p:sp>
      <p:sp>
        <p:nvSpPr>
          <p:cNvPr id="5" name="Marcador de número de diapositiva 4">
            <a:extLst>
              <a:ext uri="{FF2B5EF4-FFF2-40B4-BE49-F238E27FC236}">
                <a16:creationId xmlns:a16="http://schemas.microsoft.com/office/drawing/2014/main" id="{5B45796F-AFAF-9178-D3A5-0BEEE585D390}"/>
              </a:ext>
            </a:extLst>
          </p:cNvPr>
          <p:cNvSpPr>
            <a:spLocks noGrp="1"/>
          </p:cNvSpPr>
          <p:nvPr>
            <p:ph type="sldNum" sz="quarter" idx="12"/>
          </p:nvPr>
        </p:nvSpPr>
        <p:spPr/>
        <p:txBody>
          <a:bodyPr/>
          <a:lstStyle/>
          <a:p>
            <a:fld id="{A574E980-AD07-4D20-949B-5A889983D12E}" type="slidenum">
              <a:rPr lang="es-HN" smtClean="0"/>
              <a:t>‹Nº›</a:t>
            </a:fld>
            <a:endParaRPr lang="es-HN"/>
          </a:p>
        </p:txBody>
      </p:sp>
    </p:spTree>
    <p:extLst>
      <p:ext uri="{BB962C8B-B14F-4D97-AF65-F5344CB8AC3E}">
        <p14:creationId xmlns:p14="http://schemas.microsoft.com/office/powerpoint/2010/main" val="1380694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6717852-0FC7-3298-2CB5-9995389B7303}"/>
              </a:ext>
            </a:extLst>
          </p:cNvPr>
          <p:cNvSpPr>
            <a:spLocks noGrp="1"/>
          </p:cNvSpPr>
          <p:nvPr>
            <p:ph type="dt" sz="half" idx="10"/>
          </p:nvPr>
        </p:nvSpPr>
        <p:spPr/>
        <p:txBody>
          <a:bodyPr/>
          <a:lstStyle/>
          <a:p>
            <a:fld id="{EE5846D6-1FBA-42A7-8AB9-CDA020A6AACC}" type="datetimeFigureOut">
              <a:rPr lang="es-HN" smtClean="0"/>
              <a:t>23/10/2025</a:t>
            </a:fld>
            <a:endParaRPr lang="es-HN"/>
          </a:p>
        </p:txBody>
      </p:sp>
      <p:sp>
        <p:nvSpPr>
          <p:cNvPr id="3" name="Marcador de pie de página 2">
            <a:extLst>
              <a:ext uri="{FF2B5EF4-FFF2-40B4-BE49-F238E27FC236}">
                <a16:creationId xmlns:a16="http://schemas.microsoft.com/office/drawing/2014/main" id="{9A9F9656-F3A6-7394-DE4C-81B71E1F2879}"/>
              </a:ext>
            </a:extLst>
          </p:cNvPr>
          <p:cNvSpPr>
            <a:spLocks noGrp="1"/>
          </p:cNvSpPr>
          <p:nvPr>
            <p:ph type="ftr" sz="quarter" idx="11"/>
          </p:nvPr>
        </p:nvSpPr>
        <p:spPr/>
        <p:txBody>
          <a:bodyPr/>
          <a:lstStyle/>
          <a:p>
            <a:endParaRPr lang="es-HN"/>
          </a:p>
        </p:txBody>
      </p:sp>
      <p:sp>
        <p:nvSpPr>
          <p:cNvPr id="4" name="Marcador de número de diapositiva 3">
            <a:extLst>
              <a:ext uri="{FF2B5EF4-FFF2-40B4-BE49-F238E27FC236}">
                <a16:creationId xmlns:a16="http://schemas.microsoft.com/office/drawing/2014/main" id="{2CEA0169-2A84-0DF7-C88B-35872D4DBC21}"/>
              </a:ext>
            </a:extLst>
          </p:cNvPr>
          <p:cNvSpPr>
            <a:spLocks noGrp="1"/>
          </p:cNvSpPr>
          <p:nvPr>
            <p:ph type="sldNum" sz="quarter" idx="12"/>
          </p:nvPr>
        </p:nvSpPr>
        <p:spPr/>
        <p:txBody>
          <a:bodyPr/>
          <a:lstStyle/>
          <a:p>
            <a:fld id="{A574E980-AD07-4D20-949B-5A889983D12E}" type="slidenum">
              <a:rPr lang="es-HN" smtClean="0"/>
              <a:t>‹Nº›</a:t>
            </a:fld>
            <a:endParaRPr lang="es-HN"/>
          </a:p>
        </p:txBody>
      </p:sp>
    </p:spTree>
    <p:extLst>
      <p:ext uri="{BB962C8B-B14F-4D97-AF65-F5344CB8AC3E}">
        <p14:creationId xmlns:p14="http://schemas.microsoft.com/office/powerpoint/2010/main" val="1090928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2DE594-D572-27B2-4A9E-0F38C884A3F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HN"/>
          </a:p>
        </p:txBody>
      </p:sp>
      <p:sp>
        <p:nvSpPr>
          <p:cNvPr id="3" name="Marcador de contenido 2">
            <a:extLst>
              <a:ext uri="{FF2B5EF4-FFF2-40B4-BE49-F238E27FC236}">
                <a16:creationId xmlns:a16="http://schemas.microsoft.com/office/drawing/2014/main" id="{8A745098-FE62-CA6D-F496-626862D832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texto 3">
            <a:extLst>
              <a:ext uri="{FF2B5EF4-FFF2-40B4-BE49-F238E27FC236}">
                <a16:creationId xmlns:a16="http://schemas.microsoft.com/office/drawing/2014/main" id="{D168BB89-2D96-1E96-192E-D4C046D34C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B9A3C48-5BA4-FE7B-DDAF-17427BB6F232}"/>
              </a:ext>
            </a:extLst>
          </p:cNvPr>
          <p:cNvSpPr>
            <a:spLocks noGrp="1"/>
          </p:cNvSpPr>
          <p:nvPr>
            <p:ph type="dt" sz="half" idx="10"/>
          </p:nvPr>
        </p:nvSpPr>
        <p:spPr/>
        <p:txBody>
          <a:bodyPr/>
          <a:lstStyle/>
          <a:p>
            <a:fld id="{EE5846D6-1FBA-42A7-8AB9-CDA020A6AACC}" type="datetimeFigureOut">
              <a:rPr lang="es-HN" smtClean="0"/>
              <a:t>23/10/2025</a:t>
            </a:fld>
            <a:endParaRPr lang="es-HN"/>
          </a:p>
        </p:txBody>
      </p:sp>
      <p:sp>
        <p:nvSpPr>
          <p:cNvPr id="6" name="Marcador de pie de página 5">
            <a:extLst>
              <a:ext uri="{FF2B5EF4-FFF2-40B4-BE49-F238E27FC236}">
                <a16:creationId xmlns:a16="http://schemas.microsoft.com/office/drawing/2014/main" id="{F6DBD0C5-4EBE-8DDD-846A-399F02440160}"/>
              </a:ext>
            </a:extLst>
          </p:cNvPr>
          <p:cNvSpPr>
            <a:spLocks noGrp="1"/>
          </p:cNvSpPr>
          <p:nvPr>
            <p:ph type="ftr" sz="quarter" idx="11"/>
          </p:nvPr>
        </p:nvSpPr>
        <p:spPr/>
        <p:txBody>
          <a:bodyPr/>
          <a:lstStyle/>
          <a:p>
            <a:endParaRPr lang="es-HN"/>
          </a:p>
        </p:txBody>
      </p:sp>
      <p:sp>
        <p:nvSpPr>
          <p:cNvPr id="7" name="Marcador de número de diapositiva 6">
            <a:extLst>
              <a:ext uri="{FF2B5EF4-FFF2-40B4-BE49-F238E27FC236}">
                <a16:creationId xmlns:a16="http://schemas.microsoft.com/office/drawing/2014/main" id="{54336D18-8C5A-6352-8501-D10EEDC948CF}"/>
              </a:ext>
            </a:extLst>
          </p:cNvPr>
          <p:cNvSpPr>
            <a:spLocks noGrp="1"/>
          </p:cNvSpPr>
          <p:nvPr>
            <p:ph type="sldNum" sz="quarter" idx="12"/>
          </p:nvPr>
        </p:nvSpPr>
        <p:spPr/>
        <p:txBody>
          <a:bodyPr/>
          <a:lstStyle/>
          <a:p>
            <a:fld id="{A574E980-AD07-4D20-949B-5A889983D12E}" type="slidenum">
              <a:rPr lang="es-HN" smtClean="0"/>
              <a:t>‹Nº›</a:t>
            </a:fld>
            <a:endParaRPr lang="es-HN"/>
          </a:p>
        </p:txBody>
      </p:sp>
    </p:spTree>
    <p:extLst>
      <p:ext uri="{BB962C8B-B14F-4D97-AF65-F5344CB8AC3E}">
        <p14:creationId xmlns:p14="http://schemas.microsoft.com/office/powerpoint/2010/main" val="4082533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47723F-28DF-2505-D2CA-FF0AE823140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HN"/>
          </a:p>
        </p:txBody>
      </p:sp>
      <p:sp>
        <p:nvSpPr>
          <p:cNvPr id="3" name="Marcador de posición de imagen 2">
            <a:extLst>
              <a:ext uri="{FF2B5EF4-FFF2-40B4-BE49-F238E27FC236}">
                <a16:creationId xmlns:a16="http://schemas.microsoft.com/office/drawing/2014/main" id="{0AE55864-9C52-7E9C-1836-D4B5C62303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HN"/>
          </a:p>
        </p:txBody>
      </p:sp>
      <p:sp>
        <p:nvSpPr>
          <p:cNvPr id="4" name="Marcador de texto 3">
            <a:extLst>
              <a:ext uri="{FF2B5EF4-FFF2-40B4-BE49-F238E27FC236}">
                <a16:creationId xmlns:a16="http://schemas.microsoft.com/office/drawing/2014/main" id="{365FA6A1-4A18-2EDD-D745-C4176789B9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68DF929-823E-E8EE-D806-ED3DA9C99172}"/>
              </a:ext>
            </a:extLst>
          </p:cNvPr>
          <p:cNvSpPr>
            <a:spLocks noGrp="1"/>
          </p:cNvSpPr>
          <p:nvPr>
            <p:ph type="dt" sz="half" idx="10"/>
          </p:nvPr>
        </p:nvSpPr>
        <p:spPr/>
        <p:txBody>
          <a:bodyPr/>
          <a:lstStyle/>
          <a:p>
            <a:fld id="{EE5846D6-1FBA-42A7-8AB9-CDA020A6AACC}" type="datetimeFigureOut">
              <a:rPr lang="es-HN" smtClean="0"/>
              <a:t>23/10/2025</a:t>
            </a:fld>
            <a:endParaRPr lang="es-HN"/>
          </a:p>
        </p:txBody>
      </p:sp>
      <p:sp>
        <p:nvSpPr>
          <p:cNvPr id="6" name="Marcador de pie de página 5">
            <a:extLst>
              <a:ext uri="{FF2B5EF4-FFF2-40B4-BE49-F238E27FC236}">
                <a16:creationId xmlns:a16="http://schemas.microsoft.com/office/drawing/2014/main" id="{965F2FE3-AC4C-6B4D-6AF3-DA7E217FA3B9}"/>
              </a:ext>
            </a:extLst>
          </p:cNvPr>
          <p:cNvSpPr>
            <a:spLocks noGrp="1"/>
          </p:cNvSpPr>
          <p:nvPr>
            <p:ph type="ftr" sz="quarter" idx="11"/>
          </p:nvPr>
        </p:nvSpPr>
        <p:spPr/>
        <p:txBody>
          <a:bodyPr/>
          <a:lstStyle/>
          <a:p>
            <a:endParaRPr lang="es-HN"/>
          </a:p>
        </p:txBody>
      </p:sp>
      <p:sp>
        <p:nvSpPr>
          <p:cNvPr id="7" name="Marcador de número de diapositiva 6">
            <a:extLst>
              <a:ext uri="{FF2B5EF4-FFF2-40B4-BE49-F238E27FC236}">
                <a16:creationId xmlns:a16="http://schemas.microsoft.com/office/drawing/2014/main" id="{6F8DA54B-A0D4-BDE7-50E0-F8D6AED32F55}"/>
              </a:ext>
            </a:extLst>
          </p:cNvPr>
          <p:cNvSpPr>
            <a:spLocks noGrp="1"/>
          </p:cNvSpPr>
          <p:nvPr>
            <p:ph type="sldNum" sz="quarter" idx="12"/>
          </p:nvPr>
        </p:nvSpPr>
        <p:spPr/>
        <p:txBody>
          <a:bodyPr/>
          <a:lstStyle/>
          <a:p>
            <a:fld id="{A574E980-AD07-4D20-949B-5A889983D12E}" type="slidenum">
              <a:rPr lang="es-HN" smtClean="0"/>
              <a:t>‹Nº›</a:t>
            </a:fld>
            <a:endParaRPr lang="es-HN"/>
          </a:p>
        </p:txBody>
      </p:sp>
    </p:spTree>
    <p:extLst>
      <p:ext uri="{BB962C8B-B14F-4D97-AF65-F5344CB8AC3E}">
        <p14:creationId xmlns:p14="http://schemas.microsoft.com/office/powerpoint/2010/main" val="660837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7BFD4D-9736-6169-55F3-E06FE3E640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HN"/>
          </a:p>
        </p:txBody>
      </p:sp>
      <p:sp>
        <p:nvSpPr>
          <p:cNvPr id="3" name="Marcador de texto 2">
            <a:extLst>
              <a:ext uri="{FF2B5EF4-FFF2-40B4-BE49-F238E27FC236}">
                <a16:creationId xmlns:a16="http://schemas.microsoft.com/office/drawing/2014/main" id="{005AB30F-7544-3FFB-93A8-D7D8AAEEEF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fecha 3">
            <a:extLst>
              <a:ext uri="{FF2B5EF4-FFF2-40B4-BE49-F238E27FC236}">
                <a16:creationId xmlns:a16="http://schemas.microsoft.com/office/drawing/2014/main" id="{56CEB0DA-08AF-5D33-45C3-A4157305A8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5846D6-1FBA-42A7-8AB9-CDA020A6AACC}" type="datetimeFigureOut">
              <a:rPr lang="es-HN" smtClean="0"/>
              <a:t>23/10/2025</a:t>
            </a:fld>
            <a:endParaRPr lang="es-HN"/>
          </a:p>
        </p:txBody>
      </p:sp>
      <p:sp>
        <p:nvSpPr>
          <p:cNvPr id="5" name="Marcador de pie de página 4">
            <a:extLst>
              <a:ext uri="{FF2B5EF4-FFF2-40B4-BE49-F238E27FC236}">
                <a16:creationId xmlns:a16="http://schemas.microsoft.com/office/drawing/2014/main" id="{9562B75B-8D12-62B8-69CF-BC6B52F2CE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HN"/>
          </a:p>
        </p:txBody>
      </p:sp>
      <p:sp>
        <p:nvSpPr>
          <p:cNvPr id="6" name="Marcador de número de diapositiva 5">
            <a:extLst>
              <a:ext uri="{FF2B5EF4-FFF2-40B4-BE49-F238E27FC236}">
                <a16:creationId xmlns:a16="http://schemas.microsoft.com/office/drawing/2014/main" id="{B8B43582-DCF2-C9AB-1664-06175ABE4B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74E980-AD07-4D20-949B-5A889983D12E}" type="slidenum">
              <a:rPr lang="es-HN" smtClean="0"/>
              <a:t>‹Nº›</a:t>
            </a:fld>
            <a:endParaRPr lang="es-HN"/>
          </a:p>
        </p:txBody>
      </p:sp>
    </p:spTree>
    <p:extLst>
      <p:ext uri="{BB962C8B-B14F-4D97-AF65-F5344CB8AC3E}">
        <p14:creationId xmlns:p14="http://schemas.microsoft.com/office/powerpoint/2010/main" val="2859246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H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E86BF596-4965-5087-DC13-668928052105}"/>
              </a:ext>
            </a:extLst>
          </p:cNvPr>
          <p:cNvPicPr>
            <a:picLocks noGrp="1" noChangeAspect="1"/>
          </p:cNvPicPr>
          <p:nvPr>
            <p:ph idx="1"/>
          </p:nvPr>
        </p:nvPicPr>
        <p:blipFill>
          <a:blip r:embed="rId2"/>
          <a:stretch>
            <a:fillRect/>
          </a:stretch>
        </p:blipFill>
        <p:spPr>
          <a:xfrm>
            <a:off x="0" y="0"/>
            <a:ext cx="12456367" cy="8650271"/>
          </a:xfrm>
          <a:prstGeom prst="rect">
            <a:avLst/>
          </a:prstGeom>
        </p:spPr>
      </p:pic>
      <p:sp>
        <p:nvSpPr>
          <p:cNvPr id="2" name="Título 1">
            <a:extLst>
              <a:ext uri="{FF2B5EF4-FFF2-40B4-BE49-F238E27FC236}">
                <a16:creationId xmlns:a16="http://schemas.microsoft.com/office/drawing/2014/main" id="{96B91966-5728-F007-0725-B8E66255A610}"/>
              </a:ext>
            </a:extLst>
          </p:cNvPr>
          <p:cNvSpPr>
            <a:spLocks noGrp="1"/>
          </p:cNvSpPr>
          <p:nvPr>
            <p:ph type="title"/>
          </p:nvPr>
        </p:nvSpPr>
        <p:spPr>
          <a:xfrm>
            <a:off x="6626158" y="0"/>
            <a:ext cx="5650149" cy="811764"/>
          </a:xfrm>
          <a:solidFill>
            <a:srgbClr val="FFFF00"/>
          </a:solidFill>
        </p:spPr>
        <p:txBody>
          <a:bodyPr>
            <a:normAutofit fontScale="90000"/>
          </a:bodyPr>
          <a:lstStyle/>
          <a:p>
            <a:pPr algn="ctr"/>
            <a:r>
              <a:rPr lang="es-HN" sz="3100" b="1" dirty="0">
                <a:latin typeface="Arial" panose="020B0604020202020204" pitchFamily="34" charset="0"/>
                <a:cs typeface="Arial" panose="020B0604020202020204" pitchFamily="34" charset="0"/>
              </a:rPr>
              <a:t>LA DIÓCESIS DE YORO</a:t>
            </a:r>
            <a:br>
              <a:rPr lang="es-HN" sz="2800" b="1" dirty="0">
                <a:latin typeface="Arial" panose="020B0604020202020204" pitchFamily="34" charset="0"/>
                <a:cs typeface="Arial" panose="020B0604020202020204" pitchFamily="34" charset="0"/>
              </a:rPr>
            </a:br>
            <a:r>
              <a:rPr lang="es-HN" sz="2900" b="1" dirty="0">
                <a:latin typeface="Arial" panose="020B0604020202020204" pitchFamily="34" charset="0"/>
                <a:cs typeface="Arial" panose="020B0604020202020204" pitchFamily="34" charset="0"/>
              </a:rPr>
              <a:t>El pasado y los retos del presente</a:t>
            </a:r>
          </a:p>
        </p:txBody>
      </p:sp>
    </p:spTree>
    <p:extLst>
      <p:ext uri="{BB962C8B-B14F-4D97-AF65-F5344CB8AC3E}">
        <p14:creationId xmlns:p14="http://schemas.microsoft.com/office/powerpoint/2010/main" val="3083568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76C8EC-3E76-4DD4-B82D-5C9493984768}"/>
              </a:ext>
            </a:extLst>
          </p:cNvPr>
          <p:cNvSpPr>
            <a:spLocks noGrp="1"/>
          </p:cNvSpPr>
          <p:nvPr>
            <p:ph type="title"/>
          </p:nvPr>
        </p:nvSpPr>
        <p:spPr>
          <a:xfrm>
            <a:off x="68095" y="0"/>
            <a:ext cx="12123906" cy="698064"/>
          </a:xfrm>
          <a:solidFill>
            <a:srgbClr val="66FF33"/>
          </a:solidFill>
        </p:spPr>
        <p:txBody>
          <a:bodyPr>
            <a:normAutofit/>
          </a:bodyPr>
          <a:lstStyle/>
          <a:p>
            <a:pPr algn="ctr"/>
            <a:r>
              <a:rPr lang="es-HN" sz="3200" b="1" dirty="0">
                <a:latin typeface="Arial" panose="020B0604020202020204" pitchFamily="34" charset="0"/>
                <a:cs typeface="Arial" panose="020B0604020202020204" pitchFamily="34" charset="0"/>
              </a:rPr>
              <a:t>El 2° fruto: el efecto de Aparecida (Mayo 2007)</a:t>
            </a:r>
          </a:p>
        </p:txBody>
      </p:sp>
      <p:sp>
        <p:nvSpPr>
          <p:cNvPr id="3" name="Marcador de contenido 2">
            <a:extLst>
              <a:ext uri="{FF2B5EF4-FFF2-40B4-BE49-F238E27FC236}">
                <a16:creationId xmlns:a16="http://schemas.microsoft.com/office/drawing/2014/main" id="{2230B8C1-D129-F159-6D2A-97ECB130E2DF}"/>
              </a:ext>
            </a:extLst>
          </p:cNvPr>
          <p:cNvSpPr>
            <a:spLocks noGrp="1"/>
          </p:cNvSpPr>
          <p:nvPr>
            <p:ph idx="1"/>
          </p:nvPr>
        </p:nvSpPr>
        <p:spPr>
          <a:xfrm>
            <a:off x="175098" y="698064"/>
            <a:ext cx="11896927" cy="3650201"/>
          </a:xfrm>
          <a:solidFill>
            <a:srgbClr val="FF6699"/>
          </a:solidFill>
        </p:spPr>
        <p:txBody>
          <a:bodyPr>
            <a:normAutofit/>
          </a:bodyPr>
          <a:lstStyle/>
          <a:p>
            <a:r>
              <a:rPr lang="es-HN" dirty="0">
                <a:latin typeface="Calibri" panose="020F0502020204030204" pitchFamily="34" charset="0"/>
                <a:ea typeface="Calibri" panose="020F0502020204030204" pitchFamily="34" charset="0"/>
                <a:cs typeface="Calibri" panose="020F0502020204030204" pitchFamily="34" charset="0"/>
              </a:rPr>
              <a:t>La 5ª Conferencia del CELAM, Aparecida, “</a:t>
            </a:r>
            <a:r>
              <a:rPr lang="es-HN" i="1" dirty="0">
                <a:latin typeface="Calibri" panose="020F0502020204030204" pitchFamily="34" charset="0"/>
                <a:ea typeface="Calibri" panose="020F0502020204030204" pitchFamily="34" charset="0"/>
                <a:cs typeface="Calibri" panose="020F0502020204030204" pitchFamily="34" charset="0"/>
              </a:rPr>
              <a:t>Discípulos y Misioneros de Jesucristo, para que nuestros pueblos tengan en Él vida</a:t>
            </a:r>
            <a:r>
              <a:rPr lang="es-HN" dirty="0">
                <a:latin typeface="Calibri" panose="020F0502020204030204" pitchFamily="34" charset="0"/>
                <a:ea typeface="Calibri" panose="020F0502020204030204" pitchFamily="34" charset="0"/>
                <a:cs typeface="Calibri" panose="020F0502020204030204" pitchFamily="34" charset="0"/>
              </a:rPr>
              <a:t>”. produjo su efecto en la Diócesis.</a:t>
            </a:r>
          </a:p>
          <a:p>
            <a:r>
              <a:rPr lang="es-HN" dirty="0">
                <a:latin typeface="Calibri" panose="020F0502020204030204" pitchFamily="34" charset="0"/>
                <a:ea typeface="Calibri" panose="020F0502020204030204" pitchFamily="34" charset="0"/>
                <a:cs typeface="Calibri" panose="020F0502020204030204" pitchFamily="34" charset="0"/>
              </a:rPr>
              <a:t>La Asamblea Diocesana de Pastoral 2008 estudió el documento y, a su luz, decidió elaborar un plan trienal diocesano para los años 2009-2011.</a:t>
            </a:r>
          </a:p>
          <a:p>
            <a:r>
              <a:rPr lang="es-HN" dirty="0">
                <a:latin typeface="Calibri" panose="020F0502020204030204" pitchFamily="34" charset="0"/>
                <a:ea typeface="Calibri" panose="020F0502020204030204" pitchFamily="34" charset="0"/>
                <a:cs typeface="Calibri" panose="020F0502020204030204" pitchFamily="34" charset="0"/>
              </a:rPr>
              <a:t>Finalmente en la Asamblea de enero de 2009, la Diócesis formuló su primer plan pastoral, cuyo objetivo central rezaba: </a:t>
            </a:r>
            <a:r>
              <a:rPr lang="es-HN" i="1" dirty="0">
                <a:latin typeface="Calibri" panose="020F0502020204030204" pitchFamily="34" charset="0"/>
                <a:ea typeface="Calibri" panose="020F0502020204030204" pitchFamily="34" charset="0"/>
                <a:cs typeface="Calibri" panose="020F0502020204030204" pitchFamily="34" charset="0"/>
              </a:rPr>
              <a:t>Impulsar una Iglesia que sea signo del Reino de Dios, iluminada por el Evangelio y el espíritu de Aparecida, que opte por la vida, las personas empobrecidas y excluidas</a:t>
            </a:r>
            <a:r>
              <a:rPr lang="es-HN" dirty="0">
                <a:latin typeface="Calibri" panose="020F0502020204030204" pitchFamily="34" charset="0"/>
                <a:ea typeface="Calibri" panose="020F0502020204030204" pitchFamily="34" charset="0"/>
                <a:cs typeface="Calibri" panose="020F0502020204030204" pitchFamily="34" charset="0"/>
              </a:rPr>
              <a:t>.</a:t>
            </a:r>
          </a:p>
        </p:txBody>
      </p:sp>
      <p:pic>
        <p:nvPicPr>
          <p:cNvPr id="4" name="Imagen 3">
            <a:extLst>
              <a:ext uri="{FF2B5EF4-FFF2-40B4-BE49-F238E27FC236}">
                <a16:creationId xmlns:a16="http://schemas.microsoft.com/office/drawing/2014/main" id="{7991F942-2F87-C9F9-26DE-8236B5C2E9A7}"/>
              </a:ext>
            </a:extLst>
          </p:cNvPr>
          <p:cNvPicPr>
            <a:picLocks noChangeAspect="1"/>
          </p:cNvPicPr>
          <p:nvPr/>
        </p:nvPicPr>
        <p:blipFill>
          <a:blip r:embed="rId2"/>
          <a:srcRect t="55787"/>
          <a:stretch/>
        </p:blipFill>
        <p:spPr>
          <a:xfrm>
            <a:off x="570689" y="4477053"/>
            <a:ext cx="5715000" cy="2118299"/>
          </a:xfrm>
          <a:prstGeom prst="rect">
            <a:avLst/>
          </a:prstGeom>
        </p:spPr>
      </p:pic>
      <p:pic>
        <p:nvPicPr>
          <p:cNvPr id="5" name="Imagen 4">
            <a:extLst>
              <a:ext uri="{FF2B5EF4-FFF2-40B4-BE49-F238E27FC236}">
                <a16:creationId xmlns:a16="http://schemas.microsoft.com/office/drawing/2014/main" id="{1A5E7F24-4E8F-EFFD-25FD-3757824ABC1A}"/>
              </a:ext>
            </a:extLst>
          </p:cNvPr>
          <p:cNvPicPr>
            <a:picLocks noChangeAspect="1"/>
          </p:cNvPicPr>
          <p:nvPr/>
        </p:nvPicPr>
        <p:blipFill>
          <a:blip r:embed="rId3"/>
          <a:stretch>
            <a:fillRect/>
          </a:stretch>
        </p:blipFill>
        <p:spPr>
          <a:xfrm>
            <a:off x="7273148" y="4477053"/>
            <a:ext cx="4124325" cy="2476500"/>
          </a:xfrm>
          <a:prstGeom prst="rect">
            <a:avLst/>
          </a:prstGeom>
        </p:spPr>
      </p:pic>
    </p:spTree>
    <p:extLst>
      <p:ext uri="{BB962C8B-B14F-4D97-AF65-F5344CB8AC3E}">
        <p14:creationId xmlns:p14="http://schemas.microsoft.com/office/powerpoint/2010/main" val="1764525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C8A2F7-31C7-39B4-6F77-5347F6E358EF}"/>
              </a:ext>
            </a:extLst>
          </p:cNvPr>
          <p:cNvSpPr>
            <a:spLocks noGrp="1"/>
          </p:cNvSpPr>
          <p:nvPr>
            <p:ph type="title"/>
          </p:nvPr>
        </p:nvSpPr>
        <p:spPr>
          <a:xfrm>
            <a:off x="92413" y="68094"/>
            <a:ext cx="12007173" cy="710119"/>
          </a:xfr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txBody>
          <a:bodyPr>
            <a:normAutofit fontScale="90000"/>
          </a:bodyPr>
          <a:lstStyle/>
          <a:p>
            <a:pPr algn="ctr"/>
            <a:r>
              <a:rPr lang="es-HN" sz="2800" b="1" dirty="0">
                <a:latin typeface="Arial" panose="020B0604020202020204" pitchFamily="34" charset="0"/>
                <a:cs typeface="Arial" panose="020B0604020202020204" pitchFamily="34" charset="0"/>
              </a:rPr>
              <a:t>2009: Primer plan pastoral de la Diócesis:</a:t>
            </a:r>
            <a:br>
              <a:rPr lang="es-HN" sz="2800" b="1" dirty="0">
                <a:latin typeface="Arial" panose="020B0604020202020204" pitchFamily="34" charset="0"/>
                <a:cs typeface="Arial" panose="020B0604020202020204" pitchFamily="34" charset="0"/>
              </a:rPr>
            </a:br>
            <a:r>
              <a:rPr lang="es-HN" sz="2800" b="1" dirty="0">
                <a:latin typeface="Arial" panose="020B0604020202020204" pitchFamily="34" charset="0"/>
                <a:cs typeface="Arial" panose="020B0604020202020204" pitchFamily="34" charset="0"/>
              </a:rPr>
              <a:t>La unificación del caminar de las Parroquias</a:t>
            </a:r>
          </a:p>
        </p:txBody>
      </p:sp>
      <p:sp>
        <p:nvSpPr>
          <p:cNvPr id="3" name="Marcador de contenido 2">
            <a:extLst>
              <a:ext uri="{FF2B5EF4-FFF2-40B4-BE49-F238E27FC236}">
                <a16:creationId xmlns:a16="http://schemas.microsoft.com/office/drawing/2014/main" id="{F8DDD95F-C005-ADE3-BCB3-FB7364562C97}"/>
              </a:ext>
            </a:extLst>
          </p:cNvPr>
          <p:cNvSpPr>
            <a:spLocks noGrp="1"/>
          </p:cNvSpPr>
          <p:nvPr>
            <p:ph idx="1"/>
          </p:nvPr>
        </p:nvSpPr>
        <p:spPr>
          <a:xfrm>
            <a:off x="0" y="778213"/>
            <a:ext cx="12192000" cy="6011693"/>
          </a:xfrm>
          <a:solidFill>
            <a:srgbClr val="66FF33"/>
          </a:solidFill>
        </p:spPr>
        <p:txBody>
          <a:bodyPr>
            <a:normAutofit/>
          </a:bodyPr>
          <a:lstStyle/>
          <a:p>
            <a:pPr algn="just"/>
            <a:r>
              <a:rPr lang="es-HN"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Objetivo</a:t>
            </a:r>
            <a:r>
              <a:rPr lang="es-HN" sz="2400" dirty="0">
                <a:latin typeface="Calibri" panose="020F0502020204030204" pitchFamily="34" charset="0"/>
                <a:ea typeface="Calibri" panose="020F0502020204030204" pitchFamily="34" charset="0"/>
                <a:cs typeface="Calibri" panose="020F0502020204030204" pitchFamily="34" charset="0"/>
              </a:rPr>
              <a:t>: </a:t>
            </a:r>
            <a:r>
              <a:rPr lang="es-HN" sz="2400" i="1" dirty="0">
                <a:latin typeface="Calibri" panose="020F0502020204030204" pitchFamily="34" charset="0"/>
                <a:ea typeface="Calibri" panose="020F0502020204030204" pitchFamily="34" charset="0"/>
                <a:cs typeface="Calibri" panose="020F0502020204030204" pitchFamily="34" charset="0"/>
              </a:rPr>
              <a:t>Impulsar una Iglesia que sea signo del Reino de Dios, iluminada por el Evangelio y el espíritu de Aparecida, </a:t>
            </a:r>
            <a:r>
              <a:rPr lang="es-HN" sz="2400" i="1" u="sng" dirty="0">
                <a:latin typeface="Calibri" panose="020F0502020204030204" pitchFamily="34" charset="0"/>
                <a:ea typeface="Calibri" panose="020F0502020204030204" pitchFamily="34" charset="0"/>
                <a:cs typeface="Calibri" panose="020F0502020204030204" pitchFamily="34" charset="0"/>
              </a:rPr>
              <a:t>que opte por la vida, las personas empobrecidas y excluidas.</a:t>
            </a:r>
          </a:p>
          <a:p>
            <a:pPr algn="just"/>
            <a:r>
              <a:rPr lang="es-HN" sz="2400" dirty="0">
                <a:latin typeface="Calibri" panose="020F0502020204030204" pitchFamily="34" charset="0"/>
                <a:ea typeface="Calibri" panose="020F0502020204030204" pitchFamily="34" charset="0"/>
                <a:cs typeface="Calibri" panose="020F0502020204030204" pitchFamily="34" charset="0"/>
              </a:rPr>
              <a:t>Esto suponía tres tareas: </a:t>
            </a:r>
          </a:p>
          <a:p>
            <a:pPr lvl="1" algn="just"/>
            <a:r>
              <a:rPr lang="es-HN" dirty="0">
                <a:latin typeface="Calibri" panose="020F0502020204030204" pitchFamily="34" charset="0"/>
                <a:ea typeface="Calibri" panose="020F0502020204030204" pitchFamily="34" charset="0"/>
                <a:cs typeface="Calibri" panose="020F0502020204030204" pitchFamily="34" charset="0"/>
              </a:rPr>
              <a:t>Una espiritualidad encarnada, </a:t>
            </a:r>
          </a:p>
          <a:p>
            <a:pPr lvl="1" algn="just"/>
            <a:r>
              <a:rPr lang="es-HN" dirty="0">
                <a:latin typeface="Calibri" panose="020F0502020204030204" pitchFamily="34" charset="0"/>
                <a:ea typeface="Calibri" panose="020F0502020204030204" pitchFamily="34" charset="0"/>
                <a:cs typeface="Calibri" panose="020F0502020204030204" pitchFamily="34" charset="0"/>
              </a:rPr>
              <a:t>La pastoral de conjunto </a:t>
            </a:r>
          </a:p>
          <a:p>
            <a:pPr lvl="1" algn="just"/>
            <a:r>
              <a:rPr lang="es-HN" dirty="0">
                <a:latin typeface="Calibri" panose="020F0502020204030204" pitchFamily="34" charset="0"/>
                <a:ea typeface="Calibri" panose="020F0502020204030204" pitchFamily="34" charset="0"/>
                <a:cs typeface="Calibri" panose="020F0502020204030204" pitchFamily="34" charset="0"/>
              </a:rPr>
              <a:t>La misión</a:t>
            </a:r>
            <a:endParaRPr lang="es-HN" i="1" u="sng" dirty="0">
              <a:latin typeface="Calibri" panose="020F0502020204030204" pitchFamily="34" charset="0"/>
              <a:ea typeface="Calibri" panose="020F0502020204030204" pitchFamily="34" charset="0"/>
              <a:cs typeface="Calibri" panose="020F0502020204030204" pitchFamily="34" charset="0"/>
            </a:endParaRPr>
          </a:p>
          <a:p>
            <a:pPr marL="174625" lvl="1" indent="-174625" algn="just"/>
            <a:r>
              <a:rPr lang="es-HN" dirty="0">
                <a:latin typeface="Calibri" panose="020F0502020204030204" pitchFamily="34" charset="0"/>
                <a:ea typeface="Calibri" panose="020F0502020204030204" pitchFamily="34" charset="0"/>
                <a:cs typeface="Calibri" panose="020F0502020204030204" pitchFamily="34" charset="0"/>
              </a:rPr>
              <a:t>El Plan concretaba las áreas que habían de ser atendidas, con los objetivos a lograr.</a:t>
            </a:r>
          </a:p>
          <a:p>
            <a:pPr marL="174625" lvl="1" indent="-174625" algn="just"/>
            <a:r>
              <a:rPr lang="es-HN" dirty="0">
                <a:latin typeface="Calibri" panose="020F0502020204030204" pitchFamily="34" charset="0"/>
                <a:ea typeface="Calibri" panose="020F0502020204030204" pitchFamily="34" charset="0"/>
                <a:cs typeface="Calibri" panose="020F0502020204030204" pitchFamily="34" charset="0"/>
              </a:rPr>
              <a:t>Se insistía en la prioridad del trabajo en la Celebración de la Palabra, la catequesis, la pastoral juvenil vocacional y la labor de Caritas. </a:t>
            </a:r>
          </a:p>
          <a:p>
            <a:pPr marL="174625" lvl="1" indent="-174625" algn="just"/>
            <a:r>
              <a:rPr lang="es-HN" dirty="0">
                <a:latin typeface="Calibri" panose="020F0502020204030204" pitchFamily="34" charset="0"/>
                <a:ea typeface="Calibri" panose="020F0502020204030204" pitchFamily="34" charset="0"/>
                <a:cs typeface="Calibri" panose="020F0502020204030204" pitchFamily="34" charset="0"/>
              </a:rPr>
              <a:t>Además, el CODIPAS buscó unificar normativas sobre los Sacramentos.</a:t>
            </a:r>
          </a:p>
          <a:p>
            <a:pPr marL="174625" lvl="1" indent="-174625" algn="just"/>
            <a:r>
              <a:rPr lang="es-HN" dirty="0">
                <a:latin typeface="Calibri" panose="020F0502020204030204" pitchFamily="34" charset="0"/>
                <a:ea typeface="Calibri" panose="020F0502020204030204" pitchFamily="34" charset="0"/>
                <a:cs typeface="Calibri" panose="020F0502020204030204" pitchFamily="34" charset="0"/>
              </a:rPr>
              <a:t>Poco a poco, la catequesis, pastoral juvenil-vocacional, Pastoral social, Familiar, Escuela de Teología, CEBs y Celebración de la Palabra, fueron conjuntándose a nivel diocesano.</a:t>
            </a:r>
          </a:p>
          <a:p>
            <a:pPr marL="174625" lvl="1" indent="-174625" algn="just"/>
            <a:r>
              <a:rPr lang="es-HN" dirty="0">
                <a:latin typeface="Calibri" panose="020F0502020204030204" pitchFamily="34" charset="0"/>
                <a:ea typeface="Calibri" panose="020F0502020204030204" pitchFamily="34" charset="0"/>
                <a:cs typeface="Calibri" panose="020F0502020204030204" pitchFamily="34" charset="0"/>
              </a:rPr>
              <a:t>Pese a la crisis política nacional, </a:t>
            </a:r>
            <a:r>
              <a:rPr lang="es-HN" b="1" u="sng" dirty="0">
                <a:latin typeface="Calibri" panose="020F0502020204030204" pitchFamily="34" charset="0"/>
                <a:ea typeface="Calibri" panose="020F0502020204030204" pitchFamily="34" charset="0"/>
                <a:cs typeface="Calibri" panose="020F0502020204030204" pitchFamily="34" charset="0"/>
              </a:rPr>
              <a:t>el Plan y la labor del Obispo lograron unificar bastante la diversidad pastoral de las Parroquias y establecer un camino de toda la Diócesis</a:t>
            </a:r>
          </a:p>
        </p:txBody>
      </p:sp>
    </p:spTree>
    <p:extLst>
      <p:ext uri="{BB962C8B-B14F-4D97-AF65-F5344CB8AC3E}">
        <p14:creationId xmlns:p14="http://schemas.microsoft.com/office/powerpoint/2010/main" val="2136902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A8C601-2C57-85EC-F01D-2C6B48901112}"/>
              </a:ext>
            </a:extLst>
          </p:cNvPr>
          <p:cNvSpPr>
            <a:spLocks noGrp="1"/>
          </p:cNvSpPr>
          <p:nvPr>
            <p:ph type="title"/>
          </p:nvPr>
        </p:nvSpPr>
        <p:spPr/>
        <p:txBody>
          <a:bodyPr/>
          <a:lstStyle/>
          <a:p>
            <a:endParaRPr lang="es-HN"/>
          </a:p>
        </p:txBody>
      </p:sp>
      <p:sp>
        <p:nvSpPr>
          <p:cNvPr id="3" name="Marcador de contenido 2">
            <a:extLst>
              <a:ext uri="{FF2B5EF4-FFF2-40B4-BE49-F238E27FC236}">
                <a16:creationId xmlns:a16="http://schemas.microsoft.com/office/drawing/2014/main" id="{77534BD6-FC1E-543B-4037-2790C8877350}"/>
              </a:ext>
            </a:extLst>
          </p:cNvPr>
          <p:cNvSpPr>
            <a:spLocks noGrp="1"/>
          </p:cNvSpPr>
          <p:nvPr>
            <p:ph idx="1"/>
          </p:nvPr>
        </p:nvSpPr>
        <p:spPr/>
        <p:txBody>
          <a:bodyPr/>
          <a:lstStyle/>
          <a:p>
            <a:endParaRPr lang="es-HN"/>
          </a:p>
        </p:txBody>
      </p:sp>
      <p:pic>
        <p:nvPicPr>
          <p:cNvPr id="7" name="Imagen 6">
            <a:extLst>
              <a:ext uri="{FF2B5EF4-FFF2-40B4-BE49-F238E27FC236}">
                <a16:creationId xmlns:a16="http://schemas.microsoft.com/office/drawing/2014/main" id="{4CD92912-6FB5-E610-5512-A85BD52698DF}"/>
              </a:ext>
            </a:extLst>
          </p:cNvPr>
          <p:cNvPicPr>
            <a:picLocks noChangeAspect="1"/>
          </p:cNvPicPr>
          <p:nvPr/>
        </p:nvPicPr>
        <p:blipFill>
          <a:blip r:embed="rId2"/>
          <a:srcRect l="22960" t="21769" r="24310" b="5442"/>
          <a:stretch/>
        </p:blipFill>
        <p:spPr>
          <a:xfrm>
            <a:off x="0" y="0"/>
            <a:ext cx="11877869" cy="6802586"/>
          </a:xfrm>
          <a:prstGeom prst="rect">
            <a:avLst/>
          </a:prstGeom>
        </p:spPr>
      </p:pic>
      <p:sp>
        <p:nvSpPr>
          <p:cNvPr id="5" name="Título 1">
            <a:extLst>
              <a:ext uri="{FF2B5EF4-FFF2-40B4-BE49-F238E27FC236}">
                <a16:creationId xmlns:a16="http://schemas.microsoft.com/office/drawing/2014/main" id="{54B8E57C-E21D-8D23-2AFC-EA8BEE597BA9}"/>
              </a:ext>
            </a:extLst>
          </p:cNvPr>
          <p:cNvSpPr txBox="1">
            <a:spLocks/>
          </p:cNvSpPr>
          <p:nvPr/>
        </p:nvSpPr>
        <p:spPr>
          <a:xfrm>
            <a:off x="2694562" y="55414"/>
            <a:ext cx="6692629" cy="625624"/>
          </a:xfrm>
          <a:prstGeom prst="rect">
            <a:avLst/>
          </a:prstGeom>
          <a:solidFill>
            <a:srgbClr val="FFFF00"/>
          </a:solidFill>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HN" sz="3600" b="1" dirty="0">
                <a:latin typeface="Arial" panose="020B0604020202020204" pitchFamily="34" charset="0"/>
                <a:cs typeface="Arial" panose="020B0604020202020204" pitchFamily="34" charset="0"/>
              </a:rPr>
              <a:t>3°. Los reajustes del Proyecto 2011-2014</a:t>
            </a:r>
          </a:p>
          <a:p>
            <a:pPr algn="ctr"/>
            <a:r>
              <a:rPr lang="es-HN" sz="3600" b="1" dirty="0">
                <a:latin typeface="Arial" panose="020B0604020202020204" pitchFamily="34" charset="0"/>
                <a:cs typeface="Arial" panose="020B0604020202020204" pitchFamily="34" charset="0"/>
              </a:rPr>
              <a:t>El influjo de Aparecida</a:t>
            </a:r>
          </a:p>
        </p:txBody>
      </p:sp>
    </p:spTree>
    <p:extLst>
      <p:ext uri="{BB962C8B-B14F-4D97-AF65-F5344CB8AC3E}">
        <p14:creationId xmlns:p14="http://schemas.microsoft.com/office/powerpoint/2010/main" val="3230870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3AF3F1-14DA-5DF3-74ED-19934EC26E0D}"/>
              </a:ext>
            </a:extLst>
          </p:cNvPr>
          <p:cNvSpPr>
            <a:spLocks noGrp="1"/>
          </p:cNvSpPr>
          <p:nvPr>
            <p:ph type="title"/>
          </p:nvPr>
        </p:nvSpPr>
        <p:spPr/>
        <p:txBody>
          <a:bodyPr/>
          <a:lstStyle/>
          <a:p>
            <a:endParaRPr lang="es-HN"/>
          </a:p>
        </p:txBody>
      </p:sp>
      <p:sp>
        <p:nvSpPr>
          <p:cNvPr id="3" name="Marcador de contenido 2">
            <a:extLst>
              <a:ext uri="{FF2B5EF4-FFF2-40B4-BE49-F238E27FC236}">
                <a16:creationId xmlns:a16="http://schemas.microsoft.com/office/drawing/2014/main" id="{409E5270-B436-370B-1749-B9D0F8D53B00}"/>
              </a:ext>
            </a:extLst>
          </p:cNvPr>
          <p:cNvSpPr>
            <a:spLocks noGrp="1"/>
          </p:cNvSpPr>
          <p:nvPr>
            <p:ph idx="1"/>
          </p:nvPr>
        </p:nvSpPr>
        <p:spPr/>
        <p:txBody>
          <a:bodyPr/>
          <a:lstStyle/>
          <a:p>
            <a:endParaRPr lang="es-HN"/>
          </a:p>
        </p:txBody>
      </p:sp>
      <p:pic>
        <p:nvPicPr>
          <p:cNvPr id="5" name="Imagen 4">
            <a:extLst>
              <a:ext uri="{FF2B5EF4-FFF2-40B4-BE49-F238E27FC236}">
                <a16:creationId xmlns:a16="http://schemas.microsoft.com/office/drawing/2014/main" id="{572BD946-1984-6111-6493-1CCA5BCAECFB}"/>
              </a:ext>
            </a:extLst>
          </p:cNvPr>
          <p:cNvPicPr>
            <a:picLocks noChangeAspect="1"/>
          </p:cNvPicPr>
          <p:nvPr/>
        </p:nvPicPr>
        <p:blipFill>
          <a:blip r:embed="rId2"/>
          <a:srcRect l="23265" t="28708" r="24694" b="7844"/>
          <a:stretch/>
        </p:blipFill>
        <p:spPr>
          <a:xfrm>
            <a:off x="35128" y="0"/>
            <a:ext cx="11318672" cy="6839242"/>
          </a:xfrm>
          <a:prstGeom prst="rect">
            <a:avLst/>
          </a:prstGeom>
        </p:spPr>
      </p:pic>
    </p:spTree>
    <p:extLst>
      <p:ext uri="{BB962C8B-B14F-4D97-AF65-F5344CB8AC3E}">
        <p14:creationId xmlns:p14="http://schemas.microsoft.com/office/powerpoint/2010/main" val="770067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E4CC6-9DA1-5AD1-B7DB-5D9A0E995BCF}"/>
              </a:ext>
            </a:extLst>
          </p:cNvPr>
          <p:cNvSpPr>
            <a:spLocks noGrp="1"/>
          </p:cNvSpPr>
          <p:nvPr>
            <p:ph type="title"/>
          </p:nvPr>
        </p:nvSpPr>
        <p:spPr/>
        <p:txBody>
          <a:bodyPr/>
          <a:lstStyle/>
          <a:p>
            <a:endParaRPr lang="es-HN"/>
          </a:p>
        </p:txBody>
      </p:sp>
      <p:sp>
        <p:nvSpPr>
          <p:cNvPr id="3" name="Marcador de contenido 2">
            <a:extLst>
              <a:ext uri="{FF2B5EF4-FFF2-40B4-BE49-F238E27FC236}">
                <a16:creationId xmlns:a16="http://schemas.microsoft.com/office/drawing/2014/main" id="{D366DCF0-D929-03D8-7740-17120BE2C3EC}"/>
              </a:ext>
            </a:extLst>
          </p:cNvPr>
          <p:cNvSpPr>
            <a:spLocks noGrp="1"/>
          </p:cNvSpPr>
          <p:nvPr>
            <p:ph idx="1"/>
          </p:nvPr>
        </p:nvSpPr>
        <p:spPr/>
        <p:txBody>
          <a:bodyPr/>
          <a:lstStyle/>
          <a:p>
            <a:endParaRPr lang="es-HN" dirty="0"/>
          </a:p>
        </p:txBody>
      </p:sp>
      <p:pic>
        <p:nvPicPr>
          <p:cNvPr id="5" name="Imagen 4">
            <a:extLst>
              <a:ext uri="{FF2B5EF4-FFF2-40B4-BE49-F238E27FC236}">
                <a16:creationId xmlns:a16="http://schemas.microsoft.com/office/drawing/2014/main" id="{1D64A20E-25D4-6CBD-B0A2-A89CA69E921F}"/>
              </a:ext>
            </a:extLst>
          </p:cNvPr>
          <p:cNvPicPr>
            <a:picLocks noChangeAspect="1"/>
          </p:cNvPicPr>
          <p:nvPr/>
        </p:nvPicPr>
        <p:blipFill>
          <a:blip r:embed="rId2"/>
          <a:srcRect l="25790" t="23401" r="26760" b="6939"/>
          <a:stretch/>
        </p:blipFill>
        <p:spPr>
          <a:xfrm>
            <a:off x="0" y="0"/>
            <a:ext cx="12241763" cy="6856868"/>
          </a:xfrm>
          <a:prstGeom prst="rect">
            <a:avLst/>
          </a:prstGeom>
        </p:spPr>
      </p:pic>
    </p:spTree>
    <p:extLst>
      <p:ext uri="{BB962C8B-B14F-4D97-AF65-F5344CB8AC3E}">
        <p14:creationId xmlns:p14="http://schemas.microsoft.com/office/powerpoint/2010/main" val="3332364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29DC46-FC72-7E2E-BE9F-5223D6698956}"/>
              </a:ext>
            </a:extLst>
          </p:cNvPr>
          <p:cNvSpPr>
            <a:spLocks noGrp="1"/>
          </p:cNvSpPr>
          <p:nvPr>
            <p:ph type="title"/>
          </p:nvPr>
        </p:nvSpPr>
        <p:spPr/>
        <p:txBody>
          <a:bodyPr/>
          <a:lstStyle/>
          <a:p>
            <a:endParaRPr lang="es-HN"/>
          </a:p>
        </p:txBody>
      </p:sp>
      <p:sp>
        <p:nvSpPr>
          <p:cNvPr id="3" name="Marcador de contenido 2">
            <a:extLst>
              <a:ext uri="{FF2B5EF4-FFF2-40B4-BE49-F238E27FC236}">
                <a16:creationId xmlns:a16="http://schemas.microsoft.com/office/drawing/2014/main" id="{D46DF351-ABEE-6DD3-F7C1-ECD30D69E8CB}"/>
              </a:ext>
            </a:extLst>
          </p:cNvPr>
          <p:cNvSpPr>
            <a:spLocks noGrp="1"/>
          </p:cNvSpPr>
          <p:nvPr>
            <p:ph idx="1"/>
          </p:nvPr>
        </p:nvSpPr>
        <p:spPr/>
        <p:txBody>
          <a:bodyPr/>
          <a:lstStyle/>
          <a:p>
            <a:endParaRPr lang="es-HN" dirty="0"/>
          </a:p>
        </p:txBody>
      </p:sp>
      <p:pic>
        <p:nvPicPr>
          <p:cNvPr id="5" name="Imagen 4">
            <a:extLst>
              <a:ext uri="{FF2B5EF4-FFF2-40B4-BE49-F238E27FC236}">
                <a16:creationId xmlns:a16="http://schemas.microsoft.com/office/drawing/2014/main" id="{99BF0393-FF9B-0AFF-E518-7F617ED25F7E}"/>
              </a:ext>
            </a:extLst>
          </p:cNvPr>
          <p:cNvPicPr>
            <a:picLocks noChangeAspect="1"/>
          </p:cNvPicPr>
          <p:nvPr/>
        </p:nvPicPr>
        <p:blipFill>
          <a:blip r:embed="rId2"/>
          <a:srcRect l="23879" t="23355" r="24769" b="20272"/>
          <a:stretch/>
        </p:blipFill>
        <p:spPr>
          <a:xfrm>
            <a:off x="0" y="102637"/>
            <a:ext cx="11437776" cy="5542123"/>
          </a:xfrm>
          <a:prstGeom prst="rect">
            <a:avLst/>
          </a:prstGeom>
        </p:spPr>
      </p:pic>
      <p:pic>
        <p:nvPicPr>
          <p:cNvPr id="7" name="Imagen 6">
            <a:extLst>
              <a:ext uri="{FF2B5EF4-FFF2-40B4-BE49-F238E27FC236}">
                <a16:creationId xmlns:a16="http://schemas.microsoft.com/office/drawing/2014/main" id="{ED954348-0466-B858-BE9E-325501DA32D3}"/>
              </a:ext>
            </a:extLst>
          </p:cNvPr>
          <p:cNvPicPr>
            <a:picLocks noChangeAspect="1"/>
          </p:cNvPicPr>
          <p:nvPr/>
        </p:nvPicPr>
        <p:blipFill>
          <a:blip r:embed="rId3"/>
          <a:srcRect l="23189" t="78912" r="23928" b="9930"/>
          <a:stretch/>
        </p:blipFill>
        <p:spPr>
          <a:xfrm>
            <a:off x="0" y="5644760"/>
            <a:ext cx="12288416" cy="1334279"/>
          </a:xfrm>
          <a:prstGeom prst="rect">
            <a:avLst/>
          </a:prstGeom>
        </p:spPr>
      </p:pic>
    </p:spTree>
    <p:extLst>
      <p:ext uri="{BB962C8B-B14F-4D97-AF65-F5344CB8AC3E}">
        <p14:creationId xmlns:p14="http://schemas.microsoft.com/office/powerpoint/2010/main" val="3582460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01CA22-2D3B-2733-685D-548E5C60DA70}"/>
              </a:ext>
            </a:extLst>
          </p:cNvPr>
          <p:cNvSpPr>
            <a:spLocks noGrp="1"/>
          </p:cNvSpPr>
          <p:nvPr>
            <p:ph type="title"/>
          </p:nvPr>
        </p:nvSpPr>
        <p:spPr>
          <a:xfrm>
            <a:off x="0" y="807396"/>
            <a:ext cx="5593552" cy="5912033"/>
          </a:xfrm>
          <a:solidFill>
            <a:srgbClr val="00FF00"/>
          </a:solidFill>
        </p:spPr>
        <p:txBody>
          <a:bodyPr>
            <a:noAutofit/>
          </a:bodyPr>
          <a:lstStyle/>
          <a:p>
            <a:br>
              <a:rPr lang="es-HN" sz="2400" dirty="0"/>
            </a:br>
            <a:br>
              <a:rPr lang="es-HN" sz="2400" dirty="0"/>
            </a:br>
            <a:r>
              <a:rPr lang="es-HN" sz="2400" dirty="0"/>
              <a:t>  </a:t>
            </a:r>
            <a:r>
              <a:rPr lang="es-HN" sz="2400" dirty="0">
                <a:latin typeface="Arial" panose="020B0604020202020204" pitchFamily="34" charset="0"/>
                <a:cs typeface="Arial" panose="020B0604020202020204" pitchFamily="34" charset="0"/>
              </a:rPr>
              <a:t>Tras la renuncia y el fallecimiento de Mons. Juan Luis </a:t>
            </a:r>
            <a:r>
              <a:rPr lang="es-HN" sz="2400" dirty="0" err="1">
                <a:latin typeface="Arial" panose="020B0604020202020204" pitchFamily="34" charset="0"/>
                <a:cs typeface="Arial" panose="020B0604020202020204" pitchFamily="34" charset="0"/>
              </a:rPr>
              <a:t>Giasson</a:t>
            </a:r>
            <a:r>
              <a:rPr lang="es-HN" sz="2400" dirty="0">
                <a:latin typeface="Arial" panose="020B0604020202020204" pitchFamily="34" charset="0"/>
                <a:cs typeface="Arial" panose="020B0604020202020204" pitchFamily="34" charset="0"/>
              </a:rPr>
              <a:t> (11 feb 2014) Monseñor Héctor David García Osorio  fue nombrado por el Papa Francisco en Julio de 2014 para dirigir la Diócesis de Yoro. </a:t>
            </a:r>
            <a:br>
              <a:rPr lang="es-HN" sz="2400" dirty="0">
                <a:latin typeface="Arial" panose="020B0604020202020204" pitchFamily="34" charset="0"/>
                <a:cs typeface="Arial" panose="020B0604020202020204" pitchFamily="34" charset="0"/>
              </a:rPr>
            </a:br>
            <a:br>
              <a:rPr lang="es-HN" sz="2400" dirty="0">
                <a:latin typeface="Arial" panose="020B0604020202020204" pitchFamily="34" charset="0"/>
                <a:cs typeface="Arial" panose="020B0604020202020204" pitchFamily="34" charset="0"/>
              </a:rPr>
            </a:br>
            <a:r>
              <a:rPr lang="es-HN" sz="2400" dirty="0">
                <a:latin typeface="Arial" panose="020B0604020202020204" pitchFamily="34" charset="0"/>
                <a:cs typeface="Arial" panose="020B0604020202020204" pitchFamily="34" charset="0"/>
              </a:rPr>
              <a:t>   Tomó posesión de la Diócesis de Yoro el 20 de septiembre de 2014. Su nombramiento como obispo de Yoro había sido anunciado el 3 de julio de 2014 por el papa Francisco</a:t>
            </a:r>
            <a:br>
              <a:rPr lang="es-HN" sz="2400" dirty="0">
                <a:latin typeface="Arial" panose="020B0604020202020204" pitchFamily="34" charset="0"/>
                <a:cs typeface="Arial" panose="020B0604020202020204" pitchFamily="34" charset="0"/>
              </a:rPr>
            </a:br>
            <a:br>
              <a:rPr lang="es-HN" sz="2400" dirty="0">
                <a:latin typeface="Arial" panose="020B0604020202020204" pitchFamily="34" charset="0"/>
                <a:cs typeface="Arial" panose="020B0604020202020204" pitchFamily="34" charset="0"/>
              </a:rPr>
            </a:br>
            <a:r>
              <a:rPr lang="es-HN" sz="2400" dirty="0">
                <a:latin typeface="Arial" panose="020B0604020202020204" pitchFamily="34" charset="0"/>
                <a:cs typeface="Arial" panose="020B0604020202020204" pitchFamily="34" charset="0"/>
              </a:rPr>
              <a:t>   Se mantuvo en su cargo durante once años hasta julio de 2025, cuando fue nombrado nuevo obispo de la Diócesis de Santa Rosa de Copán. </a:t>
            </a:r>
            <a:br>
              <a:rPr lang="es-HN" sz="2400" dirty="0">
                <a:latin typeface="Arial" panose="020B0604020202020204" pitchFamily="34" charset="0"/>
                <a:cs typeface="Arial" panose="020B0604020202020204" pitchFamily="34" charset="0"/>
              </a:rPr>
            </a:br>
            <a:br>
              <a:rPr lang="es-HN" sz="2400" dirty="0">
                <a:latin typeface="Arial" panose="020B0604020202020204" pitchFamily="34" charset="0"/>
                <a:cs typeface="Arial" panose="020B0604020202020204" pitchFamily="34" charset="0"/>
              </a:rPr>
            </a:br>
            <a:br>
              <a:rPr lang="es-HN" sz="2400" dirty="0"/>
            </a:br>
            <a:endParaRPr lang="es-HN" sz="2400" dirty="0"/>
          </a:p>
        </p:txBody>
      </p:sp>
      <p:pic>
        <p:nvPicPr>
          <p:cNvPr id="4100" name="Picture 4" descr="Monseñor Héctor Davíd García Osorio.">
            <a:extLst>
              <a:ext uri="{FF2B5EF4-FFF2-40B4-BE49-F238E27FC236}">
                <a16:creationId xmlns:a16="http://schemas.microsoft.com/office/drawing/2014/main" id="{487ED18D-2579-1476-AE05-D757490118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15362" y="0"/>
            <a:ext cx="2440199" cy="3252112"/>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a:extLst>
              <a:ext uri="{FF2B5EF4-FFF2-40B4-BE49-F238E27FC236}">
                <a16:creationId xmlns:a16="http://schemas.microsoft.com/office/drawing/2014/main" id="{C49CD0B3-18AA-D020-62E3-23E4DD861E55}"/>
              </a:ext>
            </a:extLst>
          </p:cNvPr>
          <p:cNvSpPr txBox="1">
            <a:spLocks/>
          </p:cNvSpPr>
          <p:nvPr/>
        </p:nvSpPr>
        <p:spPr>
          <a:xfrm>
            <a:off x="807543" y="0"/>
            <a:ext cx="6692629" cy="625624"/>
          </a:xfrm>
          <a:prstGeom prst="rect">
            <a:avLst/>
          </a:prstGeom>
          <a:solidFill>
            <a:srgbClr val="FFFF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HN" sz="3600" b="1" dirty="0">
                <a:latin typeface="Arial" panose="020B0604020202020204" pitchFamily="34" charset="0"/>
                <a:cs typeface="Arial" panose="020B0604020202020204" pitchFamily="34" charset="0"/>
              </a:rPr>
              <a:t>3°. La 3ª etapa: 2014-2025</a:t>
            </a:r>
          </a:p>
        </p:txBody>
      </p:sp>
      <p:pic>
        <p:nvPicPr>
          <p:cNvPr id="4" name="Imagen 3">
            <a:extLst>
              <a:ext uri="{FF2B5EF4-FFF2-40B4-BE49-F238E27FC236}">
                <a16:creationId xmlns:a16="http://schemas.microsoft.com/office/drawing/2014/main" id="{B40DD9DA-F880-E230-5163-301110F93BDB}"/>
              </a:ext>
            </a:extLst>
          </p:cNvPr>
          <p:cNvPicPr>
            <a:picLocks noChangeAspect="1"/>
          </p:cNvPicPr>
          <p:nvPr/>
        </p:nvPicPr>
        <p:blipFill>
          <a:blip r:embed="rId3"/>
          <a:stretch>
            <a:fillRect/>
          </a:stretch>
        </p:blipFill>
        <p:spPr>
          <a:xfrm>
            <a:off x="6096000" y="3114675"/>
            <a:ext cx="5619750" cy="3743325"/>
          </a:xfrm>
          <a:prstGeom prst="rect">
            <a:avLst/>
          </a:prstGeom>
        </p:spPr>
      </p:pic>
    </p:spTree>
    <p:extLst>
      <p:ext uri="{BB962C8B-B14F-4D97-AF65-F5344CB8AC3E}">
        <p14:creationId xmlns:p14="http://schemas.microsoft.com/office/powerpoint/2010/main" val="3679946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1196B0-4D83-6AF3-1A0B-9451964E46BE}"/>
              </a:ext>
            </a:extLst>
          </p:cNvPr>
          <p:cNvSpPr>
            <a:spLocks noGrp="1"/>
          </p:cNvSpPr>
          <p:nvPr>
            <p:ph type="title"/>
          </p:nvPr>
        </p:nvSpPr>
        <p:spPr/>
        <p:txBody>
          <a:bodyPr/>
          <a:lstStyle/>
          <a:p>
            <a:endParaRPr lang="es-HN"/>
          </a:p>
        </p:txBody>
      </p:sp>
      <p:sp>
        <p:nvSpPr>
          <p:cNvPr id="3" name="Marcador de contenido 2">
            <a:extLst>
              <a:ext uri="{FF2B5EF4-FFF2-40B4-BE49-F238E27FC236}">
                <a16:creationId xmlns:a16="http://schemas.microsoft.com/office/drawing/2014/main" id="{0BBB76A3-0C34-92C3-73B7-021A877B00AC}"/>
              </a:ext>
            </a:extLst>
          </p:cNvPr>
          <p:cNvSpPr>
            <a:spLocks noGrp="1"/>
          </p:cNvSpPr>
          <p:nvPr>
            <p:ph idx="1"/>
          </p:nvPr>
        </p:nvSpPr>
        <p:spPr/>
        <p:txBody>
          <a:bodyPr/>
          <a:lstStyle/>
          <a:p>
            <a:endParaRPr lang="es-HN"/>
          </a:p>
        </p:txBody>
      </p:sp>
      <p:pic>
        <p:nvPicPr>
          <p:cNvPr id="5" name="Imagen 4">
            <a:extLst>
              <a:ext uri="{FF2B5EF4-FFF2-40B4-BE49-F238E27FC236}">
                <a16:creationId xmlns:a16="http://schemas.microsoft.com/office/drawing/2014/main" id="{80C52E89-7F54-4D26-06D9-5D660BF51B2C}"/>
              </a:ext>
            </a:extLst>
          </p:cNvPr>
          <p:cNvPicPr>
            <a:picLocks noChangeAspect="1"/>
          </p:cNvPicPr>
          <p:nvPr/>
        </p:nvPicPr>
        <p:blipFill>
          <a:blip r:embed="rId2"/>
          <a:srcRect l="23495" t="21360" r="23929" b="5324"/>
          <a:stretch/>
        </p:blipFill>
        <p:spPr>
          <a:xfrm>
            <a:off x="0" y="0"/>
            <a:ext cx="12265891" cy="6899564"/>
          </a:xfrm>
          <a:prstGeom prst="rect">
            <a:avLst/>
          </a:prstGeom>
        </p:spPr>
      </p:pic>
    </p:spTree>
    <p:extLst>
      <p:ext uri="{BB962C8B-B14F-4D97-AF65-F5344CB8AC3E}">
        <p14:creationId xmlns:p14="http://schemas.microsoft.com/office/powerpoint/2010/main" val="3057288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DC3A195-951C-F2F3-EC7E-700BB1FCA26F}"/>
              </a:ext>
            </a:extLst>
          </p:cNvPr>
          <p:cNvPicPr>
            <a:picLocks noChangeAspect="1"/>
          </p:cNvPicPr>
          <p:nvPr/>
        </p:nvPicPr>
        <p:blipFill>
          <a:blip r:embed="rId2"/>
          <a:srcRect l="31370" t="23188" r="31131" b="52107"/>
          <a:stretch/>
        </p:blipFill>
        <p:spPr>
          <a:xfrm>
            <a:off x="59635" y="142133"/>
            <a:ext cx="8147134" cy="3792558"/>
          </a:xfrm>
          <a:prstGeom prst="rect">
            <a:avLst/>
          </a:prstGeom>
        </p:spPr>
      </p:pic>
      <p:pic>
        <p:nvPicPr>
          <p:cNvPr id="2" name="Imagen 1">
            <a:extLst>
              <a:ext uri="{FF2B5EF4-FFF2-40B4-BE49-F238E27FC236}">
                <a16:creationId xmlns:a16="http://schemas.microsoft.com/office/drawing/2014/main" id="{1251BC84-3E82-AFAF-6F18-4A5B69455D1E}"/>
              </a:ext>
            </a:extLst>
          </p:cNvPr>
          <p:cNvPicPr>
            <a:picLocks noChangeAspect="1"/>
          </p:cNvPicPr>
          <p:nvPr/>
        </p:nvPicPr>
        <p:blipFill>
          <a:blip r:embed="rId3"/>
          <a:stretch>
            <a:fillRect/>
          </a:stretch>
        </p:blipFill>
        <p:spPr>
          <a:xfrm>
            <a:off x="59635" y="3749964"/>
            <a:ext cx="8046719" cy="2965903"/>
          </a:xfrm>
          <a:prstGeom prst="rect">
            <a:avLst/>
          </a:prstGeom>
        </p:spPr>
      </p:pic>
      <p:pic>
        <p:nvPicPr>
          <p:cNvPr id="6" name="Imagen 5">
            <a:extLst>
              <a:ext uri="{FF2B5EF4-FFF2-40B4-BE49-F238E27FC236}">
                <a16:creationId xmlns:a16="http://schemas.microsoft.com/office/drawing/2014/main" id="{666D45BB-E5E6-28F3-FD43-65C8D7437C0C}"/>
              </a:ext>
            </a:extLst>
          </p:cNvPr>
          <p:cNvPicPr>
            <a:picLocks noChangeAspect="1"/>
          </p:cNvPicPr>
          <p:nvPr/>
        </p:nvPicPr>
        <p:blipFill>
          <a:blip r:embed="rId4"/>
          <a:stretch>
            <a:fillRect/>
          </a:stretch>
        </p:blipFill>
        <p:spPr>
          <a:xfrm>
            <a:off x="8206769" y="341745"/>
            <a:ext cx="3925596" cy="1958683"/>
          </a:xfrm>
          <a:prstGeom prst="rect">
            <a:avLst/>
          </a:prstGeom>
        </p:spPr>
      </p:pic>
      <p:pic>
        <p:nvPicPr>
          <p:cNvPr id="7" name="Imagen 6">
            <a:extLst>
              <a:ext uri="{FF2B5EF4-FFF2-40B4-BE49-F238E27FC236}">
                <a16:creationId xmlns:a16="http://schemas.microsoft.com/office/drawing/2014/main" id="{02FADFAD-F4BA-99AA-CDE4-0D78D1EE01CB}"/>
              </a:ext>
            </a:extLst>
          </p:cNvPr>
          <p:cNvPicPr>
            <a:picLocks noChangeAspect="1"/>
          </p:cNvPicPr>
          <p:nvPr/>
        </p:nvPicPr>
        <p:blipFill>
          <a:blip r:embed="rId5"/>
          <a:srcRect l="13031" t="7946" r="16667"/>
          <a:stretch/>
        </p:blipFill>
        <p:spPr>
          <a:xfrm>
            <a:off x="7860145" y="2756317"/>
            <a:ext cx="4064000" cy="3991012"/>
          </a:xfrm>
          <a:prstGeom prst="rect">
            <a:avLst/>
          </a:prstGeom>
        </p:spPr>
      </p:pic>
    </p:spTree>
    <p:extLst>
      <p:ext uri="{BB962C8B-B14F-4D97-AF65-F5344CB8AC3E}">
        <p14:creationId xmlns:p14="http://schemas.microsoft.com/office/powerpoint/2010/main" val="1734187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6FF33"/>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D328E03-1027-BB29-FF09-C21E3ACFEA3A}"/>
              </a:ext>
            </a:extLst>
          </p:cNvPr>
          <p:cNvPicPr>
            <a:picLocks noChangeAspect="1"/>
          </p:cNvPicPr>
          <p:nvPr/>
        </p:nvPicPr>
        <p:blipFill>
          <a:blip r:embed="rId2"/>
          <a:srcRect l="31109" t="29478" r="31622" b="10340"/>
          <a:stretch/>
        </p:blipFill>
        <p:spPr>
          <a:xfrm>
            <a:off x="309963" y="110836"/>
            <a:ext cx="7852754" cy="6747164"/>
          </a:xfrm>
          <a:prstGeom prst="rect">
            <a:avLst/>
          </a:prstGeom>
        </p:spPr>
      </p:pic>
      <p:pic>
        <p:nvPicPr>
          <p:cNvPr id="4" name="Imagen 3">
            <a:extLst>
              <a:ext uri="{FF2B5EF4-FFF2-40B4-BE49-F238E27FC236}">
                <a16:creationId xmlns:a16="http://schemas.microsoft.com/office/drawing/2014/main" id="{F6179E2D-2EF0-AFCD-5C65-65ECC63A27CF}"/>
              </a:ext>
            </a:extLst>
          </p:cNvPr>
          <p:cNvPicPr>
            <a:picLocks noChangeAspect="1"/>
          </p:cNvPicPr>
          <p:nvPr/>
        </p:nvPicPr>
        <p:blipFill>
          <a:blip r:embed="rId3"/>
          <a:stretch>
            <a:fillRect/>
          </a:stretch>
        </p:blipFill>
        <p:spPr>
          <a:xfrm>
            <a:off x="8601145" y="296477"/>
            <a:ext cx="3590855" cy="2432515"/>
          </a:xfrm>
          <a:prstGeom prst="rect">
            <a:avLst/>
          </a:prstGeom>
        </p:spPr>
      </p:pic>
      <p:pic>
        <p:nvPicPr>
          <p:cNvPr id="6" name="Imagen 5">
            <a:extLst>
              <a:ext uri="{FF2B5EF4-FFF2-40B4-BE49-F238E27FC236}">
                <a16:creationId xmlns:a16="http://schemas.microsoft.com/office/drawing/2014/main" id="{7B870825-A09E-64AE-ECE5-E3AB4FE751FF}"/>
              </a:ext>
            </a:extLst>
          </p:cNvPr>
          <p:cNvPicPr>
            <a:picLocks noChangeAspect="1"/>
          </p:cNvPicPr>
          <p:nvPr/>
        </p:nvPicPr>
        <p:blipFill>
          <a:blip r:embed="rId4"/>
          <a:stretch>
            <a:fillRect/>
          </a:stretch>
        </p:blipFill>
        <p:spPr>
          <a:xfrm>
            <a:off x="8601145" y="2974511"/>
            <a:ext cx="3042168" cy="3883489"/>
          </a:xfrm>
          <a:prstGeom prst="rect">
            <a:avLst/>
          </a:prstGeom>
        </p:spPr>
      </p:pic>
    </p:spTree>
    <p:extLst>
      <p:ext uri="{BB962C8B-B14F-4D97-AF65-F5344CB8AC3E}">
        <p14:creationId xmlns:p14="http://schemas.microsoft.com/office/powerpoint/2010/main" val="2151248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098B6F-71EA-3449-F91C-C31F2AF9CC1B}"/>
              </a:ext>
            </a:extLst>
          </p:cNvPr>
          <p:cNvSpPr>
            <a:spLocks noGrp="1"/>
          </p:cNvSpPr>
          <p:nvPr>
            <p:ph type="title"/>
          </p:nvPr>
        </p:nvSpPr>
        <p:spPr>
          <a:xfrm>
            <a:off x="-1" y="0"/>
            <a:ext cx="12192000" cy="746449"/>
          </a:xfrm>
          <a:solidFill>
            <a:srgbClr val="66FF33"/>
          </a:solidFill>
        </p:spPr>
        <p:txBody>
          <a:bodyPr>
            <a:normAutofit/>
          </a:bodyPr>
          <a:lstStyle/>
          <a:p>
            <a:pPr algn="ctr"/>
            <a:r>
              <a:rPr lang="es-HN" sz="2800" b="1" dirty="0"/>
              <a:t>LA DIÓCESIS DE YORO</a:t>
            </a:r>
          </a:p>
        </p:txBody>
      </p:sp>
      <p:sp>
        <p:nvSpPr>
          <p:cNvPr id="3" name="Marcador de contenido 2">
            <a:extLst>
              <a:ext uri="{FF2B5EF4-FFF2-40B4-BE49-F238E27FC236}">
                <a16:creationId xmlns:a16="http://schemas.microsoft.com/office/drawing/2014/main" id="{84378F84-D520-0531-E9ED-93B2B28F9344}"/>
              </a:ext>
            </a:extLst>
          </p:cNvPr>
          <p:cNvSpPr>
            <a:spLocks noGrp="1"/>
          </p:cNvSpPr>
          <p:nvPr>
            <p:ph idx="1"/>
          </p:nvPr>
        </p:nvSpPr>
        <p:spPr>
          <a:xfrm>
            <a:off x="129702" y="894945"/>
            <a:ext cx="5473430" cy="5840565"/>
          </a:xfrm>
        </p:spPr>
        <p:txBody>
          <a:bodyPr>
            <a:normAutofit fontScale="92500" lnSpcReduction="10000"/>
          </a:bodyPr>
          <a:lstStyle/>
          <a:p>
            <a:pPr marL="0" indent="0" algn="ctr">
              <a:buNone/>
            </a:pPr>
            <a:r>
              <a:rPr lang="es-HN" sz="2500" b="1" dirty="0">
                <a:solidFill>
                  <a:srgbClr val="202122"/>
                </a:solidFill>
                <a:latin typeface="Calibri" panose="020F0502020204030204" pitchFamily="34" charset="0"/>
                <a:ea typeface="Calibri" panose="020F0502020204030204" pitchFamily="34" charset="0"/>
                <a:cs typeface="Calibri" panose="020F0502020204030204" pitchFamily="34" charset="0"/>
              </a:rPr>
              <a:t>LAS TRECE PARROQUIAS ACTUALES </a:t>
            </a:r>
          </a:p>
          <a:p>
            <a:pPr marL="514350" indent="-514350" algn="l">
              <a:buAutoNum type="arabicPeriod"/>
            </a:pPr>
            <a:r>
              <a:rPr lang="es-HN" sz="2500" b="1" dirty="0">
                <a:solidFill>
                  <a:srgbClr val="202122"/>
                </a:solidFill>
                <a:latin typeface="Calibri" panose="020F0502020204030204" pitchFamily="34" charset="0"/>
                <a:ea typeface="Calibri" panose="020F0502020204030204" pitchFamily="34" charset="0"/>
                <a:cs typeface="Calibri" panose="020F0502020204030204" pitchFamily="34" charset="0"/>
              </a:rPr>
              <a:t>L</a:t>
            </a:r>
            <a:r>
              <a:rPr lang="es-HN" sz="2500" b="1"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as Mercedes, El Progreso.</a:t>
            </a:r>
          </a:p>
          <a:p>
            <a:pPr marL="514350" indent="-514350" algn="l">
              <a:buAutoNum type="arabicPeriod"/>
            </a:pPr>
            <a:r>
              <a:rPr lang="es-HN" sz="2500" b="1"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Nª Sª  Suyapa, El Progreso</a:t>
            </a:r>
          </a:p>
          <a:p>
            <a:pPr marL="514350" indent="-514350" algn="l">
              <a:buAutoNum type="arabicPeriod"/>
            </a:pPr>
            <a:r>
              <a:rPr lang="es-HN" sz="2500" b="1"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S. Ignacio de Loyola, El Progreso </a:t>
            </a:r>
          </a:p>
          <a:p>
            <a:pPr marL="514350" indent="-514350" algn="l">
              <a:buAutoNum type="arabicPeriod"/>
            </a:pPr>
            <a:r>
              <a:rPr lang="es-HN" sz="2500" b="1"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S. Antonio Padua, Urraco.</a:t>
            </a:r>
          </a:p>
          <a:p>
            <a:pPr marL="514350" indent="-514350" algn="l">
              <a:buAutoNum type="arabicPeriod"/>
            </a:pPr>
            <a:r>
              <a:rPr lang="es-HN" sz="2500" b="1"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S. Francisco Asís. Toyós</a:t>
            </a:r>
          </a:p>
          <a:p>
            <a:pPr marL="514350" indent="-514350" algn="l">
              <a:buAutoNum type="arabicPeriod"/>
            </a:pPr>
            <a:r>
              <a:rPr lang="es-HN" sz="2500" b="1" dirty="0">
                <a:solidFill>
                  <a:srgbClr val="202122"/>
                </a:solidFill>
                <a:latin typeface="Calibri" panose="020F0502020204030204" pitchFamily="34" charset="0"/>
                <a:ea typeface="Calibri" panose="020F0502020204030204" pitchFamily="34" charset="0"/>
                <a:cs typeface="Calibri" panose="020F0502020204030204" pitchFamily="34" charset="0"/>
              </a:rPr>
              <a:t>Sª</a:t>
            </a:r>
            <a:r>
              <a:rPr lang="es-HN" sz="2500" b="1"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Rita de Casia Sta. Rita.</a:t>
            </a:r>
          </a:p>
          <a:p>
            <a:pPr marL="514350" indent="-514350" algn="l">
              <a:buAutoNum type="arabicPeriod"/>
            </a:pPr>
            <a:r>
              <a:rPr lang="es-HN" sz="2500" b="1" dirty="0">
                <a:solidFill>
                  <a:srgbClr val="202122"/>
                </a:solidFill>
                <a:latin typeface="Calibri" panose="020F0502020204030204" pitchFamily="34" charset="0"/>
                <a:ea typeface="Calibri" panose="020F0502020204030204" pitchFamily="34" charset="0"/>
                <a:cs typeface="Calibri" panose="020F0502020204030204" pitchFamily="34" charset="0"/>
              </a:rPr>
              <a:t>N</a:t>
            </a:r>
            <a:r>
              <a:rPr lang="es-HN" sz="2500" b="1"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ª Sra. del Carmen, El Negrito.</a:t>
            </a:r>
          </a:p>
          <a:p>
            <a:pPr marL="514350" indent="-514350" algn="l">
              <a:buAutoNum type="arabicPeriod"/>
            </a:pPr>
            <a:r>
              <a:rPr lang="es-HN" sz="2500" b="1" dirty="0">
                <a:solidFill>
                  <a:srgbClr val="202122"/>
                </a:solidFill>
                <a:latin typeface="Calibri" panose="020F0502020204030204" pitchFamily="34" charset="0"/>
                <a:ea typeface="Calibri" panose="020F0502020204030204" pitchFamily="34" charset="0"/>
                <a:cs typeface="Calibri" panose="020F0502020204030204" pitchFamily="34" charset="0"/>
              </a:rPr>
              <a:t>Nª Sra. </a:t>
            </a:r>
            <a:r>
              <a:rPr lang="es-HN" sz="2500" b="1"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Desamparados, Morazán.</a:t>
            </a:r>
          </a:p>
          <a:p>
            <a:pPr marL="514350" indent="-514350" algn="l">
              <a:buAutoNum type="arabicPeriod"/>
            </a:pPr>
            <a:r>
              <a:rPr lang="es-HN" sz="2500" b="1"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S. Pedro Apóstol, Yorito.</a:t>
            </a:r>
          </a:p>
          <a:p>
            <a:pPr marL="514350" indent="-514350" algn="l">
              <a:buAutoNum type="arabicPeriod"/>
            </a:pPr>
            <a:r>
              <a:rPr lang="es-HN" sz="2500" b="1"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Inmaculada Concepción, Sulaco.</a:t>
            </a:r>
          </a:p>
          <a:p>
            <a:pPr marL="514350" indent="-514350" algn="l">
              <a:buAutoNum type="arabicPeriod"/>
            </a:pPr>
            <a:r>
              <a:rPr lang="es-HN" sz="2500" b="1"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Nra. Señor de Esquipulas, Victoria</a:t>
            </a:r>
          </a:p>
          <a:p>
            <a:pPr marL="514350" indent="-514350" algn="l">
              <a:buAutoNum type="arabicPeriod"/>
            </a:pPr>
            <a:r>
              <a:rPr lang="es-HN" sz="2500" b="1"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Santiago Apóstol, Yoro.</a:t>
            </a:r>
          </a:p>
          <a:p>
            <a:pPr marL="514350" indent="-514350" algn="l">
              <a:buAutoNum type="arabicPeriod"/>
            </a:pPr>
            <a:r>
              <a:rPr lang="es-HN" sz="2500" b="1"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San Jorge, Olanchito</a:t>
            </a:r>
            <a:r>
              <a:rPr lang="es-HN" sz="2600" i="0" dirty="0">
                <a:solidFill>
                  <a:srgbClr val="202122"/>
                </a:solidFill>
                <a:effectLst/>
                <a:latin typeface="Arial" panose="020B0604020202020204" pitchFamily="34" charset="0"/>
              </a:rPr>
              <a:t>.</a:t>
            </a:r>
          </a:p>
          <a:p>
            <a:endParaRPr lang="es-HN" dirty="0"/>
          </a:p>
        </p:txBody>
      </p:sp>
      <p:pic>
        <p:nvPicPr>
          <p:cNvPr id="4" name="Imagen 3">
            <a:extLst>
              <a:ext uri="{FF2B5EF4-FFF2-40B4-BE49-F238E27FC236}">
                <a16:creationId xmlns:a16="http://schemas.microsoft.com/office/drawing/2014/main" id="{AC4817EA-7BAC-BC3A-2C87-2E7375355A0C}"/>
              </a:ext>
            </a:extLst>
          </p:cNvPr>
          <p:cNvPicPr>
            <a:picLocks noChangeAspect="1"/>
          </p:cNvPicPr>
          <p:nvPr/>
        </p:nvPicPr>
        <p:blipFill>
          <a:blip r:embed="rId2"/>
          <a:srcRect l="2443" t="17007" r="2443" b="5850"/>
          <a:stretch/>
        </p:blipFill>
        <p:spPr>
          <a:xfrm>
            <a:off x="5006406" y="633616"/>
            <a:ext cx="7275177" cy="3547349"/>
          </a:xfrm>
          <a:prstGeom prst="rect">
            <a:avLst/>
          </a:prstGeom>
          <a:solidFill>
            <a:srgbClr val="33CCFF"/>
          </a:solidFill>
        </p:spPr>
      </p:pic>
      <p:sp>
        <p:nvSpPr>
          <p:cNvPr id="8" name="CuadroTexto 7">
            <a:extLst>
              <a:ext uri="{FF2B5EF4-FFF2-40B4-BE49-F238E27FC236}">
                <a16:creationId xmlns:a16="http://schemas.microsoft.com/office/drawing/2014/main" id="{24397BA8-25F1-D56D-CD0D-D0A0D68ABBED}"/>
              </a:ext>
            </a:extLst>
          </p:cNvPr>
          <p:cNvSpPr txBox="1"/>
          <p:nvPr/>
        </p:nvSpPr>
        <p:spPr>
          <a:xfrm>
            <a:off x="5077838" y="4272677"/>
            <a:ext cx="7203745" cy="2585323"/>
          </a:xfrm>
          <a:prstGeom prst="rect">
            <a:avLst/>
          </a:prstGeom>
          <a:solidFill>
            <a:srgbClr val="33CCFF"/>
          </a:solidFill>
        </p:spPr>
        <p:txBody>
          <a:bodyPr wrap="square">
            <a:spAutoFit/>
          </a:bodyPr>
          <a:lstStyle/>
          <a:p>
            <a:pPr marL="285750" indent="-285750" algn="just">
              <a:buFont typeface="Wingdings" panose="05000000000000000000" pitchFamily="2" charset="2"/>
              <a:buChar char="ü"/>
            </a:pPr>
            <a:r>
              <a:rPr lang="es-HN" b="1" i="0" dirty="0">
                <a:solidFill>
                  <a:srgbClr val="202122"/>
                </a:solidFill>
                <a:effectLst/>
                <a:latin typeface="Arial" panose="020B0604020202020204" pitchFamily="34" charset="0"/>
                <a:cs typeface="Arial" panose="020B0604020202020204" pitchFamily="34" charset="0"/>
              </a:rPr>
              <a:t>Extensión: 7.781 km². </a:t>
            </a:r>
            <a:endParaRPr lang="es-HN" b="1" dirty="0">
              <a:solidFill>
                <a:srgbClr val="202122"/>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HN" b="1" dirty="0">
                <a:solidFill>
                  <a:srgbClr val="202122"/>
                </a:solidFill>
                <a:latin typeface="Arial" panose="020B0604020202020204" pitchFamily="34" charset="0"/>
                <a:cs typeface="Arial" panose="020B0604020202020204" pitchFamily="34" charset="0"/>
              </a:rPr>
              <a:t>Población: </a:t>
            </a:r>
            <a:r>
              <a:rPr lang="es-HN" b="1" i="0" dirty="0">
                <a:solidFill>
                  <a:srgbClr val="001D35"/>
                </a:solidFill>
                <a:effectLst/>
                <a:latin typeface="Arial" panose="020B0604020202020204" pitchFamily="34" charset="0"/>
                <a:cs typeface="Arial" panose="020B0604020202020204" pitchFamily="34" charset="0"/>
              </a:rPr>
              <a:t>652,982 habs. </a:t>
            </a:r>
            <a:endParaRPr lang="es-HN" b="1" dirty="0">
              <a:solidFill>
                <a:srgbClr val="001D35"/>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HN" b="1" i="0" dirty="0">
                <a:solidFill>
                  <a:srgbClr val="001D35"/>
                </a:solidFill>
                <a:effectLst/>
                <a:latin typeface="Arial" panose="020B0604020202020204" pitchFamily="34" charset="0"/>
                <a:cs typeface="Arial" panose="020B0604020202020204" pitchFamily="34" charset="0"/>
              </a:rPr>
              <a:t>51.7% población urbana. </a:t>
            </a:r>
            <a:endParaRPr lang="es-HN" b="1" dirty="0">
              <a:solidFill>
                <a:srgbClr val="001D35"/>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HN" b="1" i="0" dirty="0">
                <a:solidFill>
                  <a:srgbClr val="001D35"/>
                </a:solidFill>
                <a:effectLst/>
                <a:latin typeface="Arial" panose="020B0604020202020204" pitchFamily="34" charset="0"/>
                <a:cs typeface="Arial" panose="020B0604020202020204" pitchFamily="34" charset="0"/>
              </a:rPr>
              <a:t>11 Municipios: Yoro, Arenal, El Negrito, El Progreso,</a:t>
            </a:r>
          </a:p>
          <a:p>
            <a:pPr algn="just"/>
            <a:r>
              <a:rPr lang="es-HN" b="1" dirty="0">
                <a:solidFill>
                  <a:srgbClr val="001D35"/>
                </a:solidFill>
                <a:latin typeface="Arial" panose="020B0604020202020204" pitchFamily="34" charset="0"/>
                <a:cs typeface="Arial" panose="020B0604020202020204" pitchFamily="34" charset="0"/>
              </a:rPr>
              <a:t>     </a:t>
            </a:r>
            <a:r>
              <a:rPr lang="es-HN" b="1" i="0" dirty="0">
                <a:solidFill>
                  <a:srgbClr val="001D35"/>
                </a:solidFill>
                <a:effectLst/>
                <a:latin typeface="Arial" panose="020B0604020202020204" pitchFamily="34" charset="0"/>
                <a:cs typeface="Arial" panose="020B0604020202020204" pitchFamily="34" charset="0"/>
              </a:rPr>
              <a:t>Jocón, Morazán, Olanchito, Santa Rita, Sulaco, Victoria,</a:t>
            </a:r>
          </a:p>
          <a:p>
            <a:pPr algn="just"/>
            <a:r>
              <a:rPr lang="es-HN" b="1" dirty="0">
                <a:solidFill>
                  <a:srgbClr val="001D35"/>
                </a:solidFill>
                <a:latin typeface="Arial" panose="020B0604020202020204" pitchFamily="34" charset="0"/>
                <a:cs typeface="Arial" panose="020B0604020202020204" pitchFamily="34" charset="0"/>
              </a:rPr>
              <a:t>     </a:t>
            </a:r>
            <a:r>
              <a:rPr lang="es-HN" b="1" i="0" dirty="0">
                <a:solidFill>
                  <a:srgbClr val="001D35"/>
                </a:solidFill>
                <a:effectLst/>
                <a:latin typeface="Arial" panose="020B0604020202020204" pitchFamily="34" charset="0"/>
                <a:cs typeface="Arial" panose="020B0604020202020204" pitchFamily="34" charset="0"/>
              </a:rPr>
              <a:t>Yorito</a:t>
            </a:r>
          </a:p>
          <a:p>
            <a:pPr marL="285750" indent="-285750" algn="just">
              <a:buFont typeface="Wingdings" panose="05000000000000000000" pitchFamily="2" charset="2"/>
              <a:buChar char="ü"/>
            </a:pPr>
            <a:r>
              <a:rPr lang="es-HN" b="1" i="0" dirty="0">
                <a:solidFill>
                  <a:srgbClr val="001D35"/>
                </a:solidFill>
                <a:effectLst/>
                <a:latin typeface="Arial" panose="020B0604020202020204" pitchFamily="34" charset="0"/>
                <a:cs typeface="Arial" panose="020B0604020202020204" pitchFamily="34" charset="0"/>
              </a:rPr>
              <a:t>Densidad: 83.9 </a:t>
            </a:r>
            <a:r>
              <a:rPr lang="es-HN" b="1" i="0" dirty="0" err="1">
                <a:solidFill>
                  <a:srgbClr val="001D35"/>
                </a:solidFill>
                <a:effectLst/>
                <a:latin typeface="Arial" panose="020B0604020202020204" pitchFamily="34" charset="0"/>
                <a:cs typeface="Arial" panose="020B0604020202020204" pitchFamily="34" charset="0"/>
              </a:rPr>
              <a:t>habs</a:t>
            </a:r>
            <a:r>
              <a:rPr lang="es-HN" b="1" i="0" dirty="0">
                <a:solidFill>
                  <a:srgbClr val="001D35"/>
                </a:solidFill>
                <a:effectLst/>
                <a:latin typeface="Arial" panose="020B0604020202020204" pitchFamily="34" charset="0"/>
                <a:cs typeface="Arial" panose="020B0604020202020204" pitchFamily="34" charset="0"/>
              </a:rPr>
              <a:t>/km² </a:t>
            </a:r>
            <a:endParaRPr lang="es-HN" b="1" dirty="0">
              <a:solidFill>
                <a:srgbClr val="001D35"/>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HN" b="1" i="0" dirty="0">
                <a:solidFill>
                  <a:srgbClr val="001D35"/>
                </a:solidFill>
                <a:effectLst/>
                <a:latin typeface="Arial" panose="020B0604020202020204" pitchFamily="34" charset="0"/>
                <a:cs typeface="Arial" panose="020B0604020202020204" pitchFamily="34" charset="0"/>
              </a:rPr>
              <a:t>Católicos: </a:t>
            </a:r>
            <a:r>
              <a:rPr lang="es-HN" b="1" dirty="0">
                <a:solidFill>
                  <a:srgbClr val="001D35"/>
                </a:solidFill>
                <a:latin typeface="Arial" panose="020B0604020202020204" pitchFamily="34" charset="0"/>
                <a:cs typeface="Arial" panose="020B0604020202020204" pitchFamily="34" charset="0"/>
              </a:rPr>
              <a:t>42% Protestantes: 36%. Indiferentes: 22%</a:t>
            </a:r>
          </a:p>
          <a:p>
            <a:pPr marL="285750" indent="-285750" algn="just">
              <a:buFont typeface="Wingdings" panose="05000000000000000000" pitchFamily="2" charset="2"/>
              <a:buChar char="ü"/>
            </a:pPr>
            <a:r>
              <a:rPr lang="es-HN" b="1" i="0" dirty="0">
                <a:solidFill>
                  <a:srgbClr val="202122"/>
                </a:solidFill>
                <a:effectLst/>
                <a:latin typeface="Arial" panose="020B0604020202020204" pitchFamily="34" charset="0"/>
                <a:cs typeface="Arial" panose="020B0604020202020204" pitchFamily="34" charset="0"/>
              </a:rPr>
              <a:t>Desde 26-I-2023, de la Provincia eclesiástica de S. Pedro Sula</a:t>
            </a:r>
            <a:endParaRPr lang="es-HN" sz="3200" b="1" dirty="0"/>
          </a:p>
        </p:txBody>
      </p:sp>
    </p:spTree>
    <p:extLst>
      <p:ext uri="{BB962C8B-B14F-4D97-AF65-F5344CB8AC3E}">
        <p14:creationId xmlns:p14="http://schemas.microsoft.com/office/powerpoint/2010/main" val="721134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C311CD9-9F06-3488-2C04-DAADC04D94FE}"/>
              </a:ext>
            </a:extLst>
          </p:cNvPr>
          <p:cNvPicPr>
            <a:picLocks noChangeAspect="1"/>
          </p:cNvPicPr>
          <p:nvPr/>
        </p:nvPicPr>
        <p:blipFill>
          <a:blip r:embed="rId2"/>
          <a:srcRect l="28622" t="24653" r="30434" b="18776"/>
          <a:stretch/>
        </p:blipFill>
        <p:spPr>
          <a:xfrm>
            <a:off x="5823784" y="0"/>
            <a:ext cx="6493163" cy="6858000"/>
          </a:xfrm>
          <a:prstGeom prst="rect">
            <a:avLst/>
          </a:prstGeom>
        </p:spPr>
      </p:pic>
      <p:pic>
        <p:nvPicPr>
          <p:cNvPr id="4" name="Imagen 3">
            <a:extLst>
              <a:ext uri="{FF2B5EF4-FFF2-40B4-BE49-F238E27FC236}">
                <a16:creationId xmlns:a16="http://schemas.microsoft.com/office/drawing/2014/main" id="{64B0B231-0173-84B1-77B0-413DE20635F9}"/>
              </a:ext>
            </a:extLst>
          </p:cNvPr>
          <p:cNvPicPr>
            <a:picLocks noChangeAspect="1"/>
          </p:cNvPicPr>
          <p:nvPr/>
        </p:nvPicPr>
        <p:blipFill>
          <a:blip r:embed="rId3"/>
          <a:stretch>
            <a:fillRect/>
          </a:stretch>
        </p:blipFill>
        <p:spPr>
          <a:xfrm>
            <a:off x="215465" y="3221111"/>
            <a:ext cx="1912072" cy="1912072"/>
          </a:xfrm>
          <a:prstGeom prst="rect">
            <a:avLst/>
          </a:prstGeom>
        </p:spPr>
      </p:pic>
      <p:pic>
        <p:nvPicPr>
          <p:cNvPr id="6" name="Imagen 5">
            <a:extLst>
              <a:ext uri="{FF2B5EF4-FFF2-40B4-BE49-F238E27FC236}">
                <a16:creationId xmlns:a16="http://schemas.microsoft.com/office/drawing/2014/main" id="{A79E6941-AEA4-BA50-259E-7B8DCEB1A70C}"/>
              </a:ext>
            </a:extLst>
          </p:cNvPr>
          <p:cNvPicPr>
            <a:picLocks noChangeAspect="1"/>
          </p:cNvPicPr>
          <p:nvPr/>
        </p:nvPicPr>
        <p:blipFill>
          <a:blip r:embed="rId4"/>
          <a:srcRect l="2503" t="32357" b="27811"/>
          <a:stretch/>
        </p:blipFill>
        <p:spPr>
          <a:xfrm>
            <a:off x="215465" y="5207074"/>
            <a:ext cx="5462718" cy="1766290"/>
          </a:xfrm>
          <a:prstGeom prst="rect">
            <a:avLst/>
          </a:prstGeom>
        </p:spPr>
      </p:pic>
      <p:pic>
        <p:nvPicPr>
          <p:cNvPr id="7" name="Imagen 6">
            <a:extLst>
              <a:ext uri="{FF2B5EF4-FFF2-40B4-BE49-F238E27FC236}">
                <a16:creationId xmlns:a16="http://schemas.microsoft.com/office/drawing/2014/main" id="{320F56A9-1FB0-5227-686D-96B27FF6ECF3}"/>
              </a:ext>
            </a:extLst>
          </p:cNvPr>
          <p:cNvPicPr>
            <a:picLocks noChangeAspect="1"/>
          </p:cNvPicPr>
          <p:nvPr/>
        </p:nvPicPr>
        <p:blipFill>
          <a:blip r:embed="rId5"/>
          <a:stretch>
            <a:fillRect/>
          </a:stretch>
        </p:blipFill>
        <p:spPr>
          <a:xfrm>
            <a:off x="1682716" y="95281"/>
            <a:ext cx="3849865" cy="2887399"/>
          </a:xfrm>
          <a:prstGeom prst="rect">
            <a:avLst/>
          </a:prstGeom>
        </p:spPr>
      </p:pic>
    </p:spTree>
    <p:extLst>
      <p:ext uri="{BB962C8B-B14F-4D97-AF65-F5344CB8AC3E}">
        <p14:creationId xmlns:p14="http://schemas.microsoft.com/office/powerpoint/2010/main" val="2486394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3CCFF"/>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9B1DECB-AC4E-E444-F476-3A44997F7FDC}"/>
              </a:ext>
            </a:extLst>
          </p:cNvPr>
          <p:cNvPicPr>
            <a:picLocks noChangeAspect="1"/>
          </p:cNvPicPr>
          <p:nvPr/>
        </p:nvPicPr>
        <p:blipFill>
          <a:blip r:embed="rId2"/>
          <a:srcRect l="29546" t="22222" r="27500" b="49091"/>
          <a:stretch/>
        </p:blipFill>
        <p:spPr>
          <a:xfrm>
            <a:off x="-137755" y="103907"/>
            <a:ext cx="7416799" cy="3325092"/>
          </a:xfrm>
          <a:prstGeom prst="rect">
            <a:avLst/>
          </a:prstGeom>
        </p:spPr>
      </p:pic>
      <p:pic>
        <p:nvPicPr>
          <p:cNvPr id="2" name="Imagen 1">
            <a:extLst>
              <a:ext uri="{FF2B5EF4-FFF2-40B4-BE49-F238E27FC236}">
                <a16:creationId xmlns:a16="http://schemas.microsoft.com/office/drawing/2014/main" id="{6E4F865A-251F-68D4-370F-82C0D569E8DA}"/>
              </a:ext>
            </a:extLst>
          </p:cNvPr>
          <p:cNvPicPr>
            <a:picLocks noChangeAspect="1"/>
          </p:cNvPicPr>
          <p:nvPr/>
        </p:nvPicPr>
        <p:blipFill>
          <a:blip r:embed="rId3"/>
          <a:stretch>
            <a:fillRect/>
          </a:stretch>
        </p:blipFill>
        <p:spPr>
          <a:xfrm>
            <a:off x="-137756" y="3428999"/>
            <a:ext cx="7416800" cy="3103956"/>
          </a:xfrm>
          <a:prstGeom prst="rect">
            <a:avLst/>
          </a:prstGeom>
        </p:spPr>
      </p:pic>
      <p:pic>
        <p:nvPicPr>
          <p:cNvPr id="3" name="Imagen 2">
            <a:extLst>
              <a:ext uri="{FF2B5EF4-FFF2-40B4-BE49-F238E27FC236}">
                <a16:creationId xmlns:a16="http://schemas.microsoft.com/office/drawing/2014/main" id="{E5B104CB-A91D-D2CA-3F6F-1EAF865B99EB}"/>
              </a:ext>
            </a:extLst>
          </p:cNvPr>
          <p:cNvPicPr>
            <a:picLocks noChangeAspect="1"/>
          </p:cNvPicPr>
          <p:nvPr/>
        </p:nvPicPr>
        <p:blipFill>
          <a:blip r:embed="rId4"/>
          <a:stretch>
            <a:fillRect/>
          </a:stretch>
        </p:blipFill>
        <p:spPr>
          <a:xfrm>
            <a:off x="7279044" y="178139"/>
            <a:ext cx="4787282" cy="2661729"/>
          </a:xfrm>
          <a:prstGeom prst="rect">
            <a:avLst/>
          </a:prstGeom>
        </p:spPr>
      </p:pic>
      <p:pic>
        <p:nvPicPr>
          <p:cNvPr id="4" name="Imagen 3">
            <a:extLst>
              <a:ext uri="{FF2B5EF4-FFF2-40B4-BE49-F238E27FC236}">
                <a16:creationId xmlns:a16="http://schemas.microsoft.com/office/drawing/2014/main" id="{D0307B60-CE73-409A-CECC-E8CE310E23D5}"/>
              </a:ext>
            </a:extLst>
          </p:cNvPr>
          <p:cNvPicPr>
            <a:picLocks noChangeAspect="1"/>
          </p:cNvPicPr>
          <p:nvPr/>
        </p:nvPicPr>
        <p:blipFill>
          <a:blip r:embed="rId5"/>
          <a:stretch>
            <a:fillRect/>
          </a:stretch>
        </p:blipFill>
        <p:spPr>
          <a:xfrm>
            <a:off x="7429447" y="3170380"/>
            <a:ext cx="4636879" cy="3290177"/>
          </a:xfrm>
          <a:prstGeom prst="rect">
            <a:avLst/>
          </a:prstGeom>
        </p:spPr>
      </p:pic>
    </p:spTree>
    <p:extLst>
      <p:ext uri="{BB962C8B-B14F-4D97-AF65-F5344CB8AC3E}">
        <p14:creationId xmlns:p14="http://schemas.microsoft.com/office/powerpoint/2010/main" val="2341543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A592BA-E44D-FFB5-1490-36D85A9FCE0A}"/>
              </a:ext>
            </a:extLst>
          </p:cNvPr>
          <p:cNvSpPr>
            <a:spLocks noGrp="1"/>
          </p:cNvSpPr>
          <p:nvPr>
            <p:ph type="title"/>
          </p:nvPr>
        </p:nvSpPr>
        <p:spPr>
          <a:xfrm>
            <a:off x="-1" y="0"/>
            <a:ext cx="12091481" cy="681038"/>
          </a:xfrm>
          <a:solidFill>
            <a:srgbClr val="00FF00"/>
          </a:solidFill>
        </p:spPr>
        <p:txBody>
          <a:bodyPr>
            <a:normAutofit/>
          </a:bodyPr>
          <a:lstStyle/>
          <a:p>
            <a:pPr algn="ctr"/>
            <a:r>
              <a:rPr lang="es-HN" sz="3200" b="1" dirty="0">
                <a:latin typeface="Arial" panose="020B0604020202020204" pitchFamily="34" charset="0"/>
                <a:cs typeface="Arial" panose="020B0604020202020204" pitchFamily="34" charset="0"/>
              </a:rPr>
              <a:t>PLAN PASTORAL VIGENTE: 2020-2024</a:t>
            </a:r>
          </a:p>
        </p:txBody>
      </p:sp>
      <p:sp>
        <p:nvSpPr>
          <p:cNvPr id="3" name="Marcador de contenido 2">
            <a:extLst>
              <a:ext uri="{FF2B5EF4-FFF2-40B4-BE49-F238E27FC236}">
                <a16:creationId xmlns:a16="http://schemas.microsoft.com/office/drawing/2014/main" id="{C9F2D8E4-171B-E265-1A79-E3A2E0CED722}"/>
              </a:ext>
            </a:extLst>
          </p:cNvPr>
          <p:cNvSpPr>
            <a:spLocks noGrp="1"/>
          </p:cNvSpPr>
          <p:nvPr>
            <p:ph idx="1"/>
          </p:nvPr>
        </p:nvSpPr>
        <p:spPr>
          <a:xfrm>
            <a:off x="1" y="758757"/>
            <a:ext cx="6284068" cy="6215975"/>
          </a:xfrm>
          <a:solidFill>
            <a:srgbClr val="FFFF00"/>
          </a:solidFill>
        </p:spPr>
        <p:txBody>
          <a:bodyPr>
            <a:normAutofit lnSpcReduction="10000"/>
          </a:bodyPr>
          <a:lstStyle/>
          <a:p>
            <a:pPr marL="0" indent="0" algn="ctr">
              <a:buNone/>
            </a:pPr>
            <a:r>
              <a:rPr lang="es-HN" b="1" dirty="0"/>
              <a:t>CINCO LÍNEAS PRIORITARIAS:</a:t>
            </a:r>
          </a:p>
          <a:p>
            <a:pPr marL="0" indent="0" algn="ctr">
              <a:buNone/>
            </a:pPr>
            <a:r>
              <a:rPr lang="es-HN" b="1" dirty="0"/>
              <a:t>1ª. Promover la cultura vocacional</a:t>
            </a:r>
          </a:p>
          <a:p>
            <a:pPr marL="0" indent="0">
              <a:buNone/>
            </a:pPr>
            <a:endParaRPr lang="es-HN" b="1" dirty="0"/>
          </a:p>
          <a:p>
            <a:pPr marL="0" indent="0">
              <a:buNone/>
            </a:pPr>
            <a:r>
              <a:rPr lang="es-HN" b="1" dirty="0"/>
              <a:t>2ª . Fortalecer la conciencia misionera de los bautizados.</a:t>
            </a:r>
          </a:p>
          <a:p>
            <a:pPr marL="0" indent="0">
              <a:buNone/>
            </a:pPr>
            <a:endParaRPr lang="es-HN" b="1" dirty="0"/>
          </a:p>
          <a:p>
            <a:pPr marL="0" indent="0">
              <a:buNone/>
            </a:pPr>
            <a:r>
              <a:rPr lang="es-HN" b="1" dirty="0"/>
              <a:t>3ª . Estructurar y potenciar un plan de formación de agentes de pastoral.</a:t>
            </a:r>
          </a:p>
          <a:p>
            <a:pPr marL="0" indent="0">
              <a:buNone/>
            </a:pPr>
            <a:endParaRPr lang="es-HN" b="1" dirty="0"/>
          </a:p>
          <a:p>
            <a:pPr marL="0" indent="0">
              <a:buNone/>
            </a:pPr>
            <a:r>
              <a:rPr lang="es-HN" b="1" dirty="0"/>
              <a:t>4ª . Fortalecer la pastoral familiar como Iglesia doméstica</a:t>
            </a:r>
          </a:p>
          <a:p>
            <a:pPr marL="0" indent="0">
              <a:buNone/>
            </a:pPr>
            <a:endParaRPr lang="es-HN" b="1" dirty="0"/>
          </a:p>
          <a:p>
            <a:pPr marL="0" indent="0">
              <a:buNone/>
            </a:pPr>
            <a:r>
              <a:rPr lang="es-HN" b="1" dirty="0"/>
              <a:t>5ª . El cuidado de la casa común. </a:t>
            </a:r>
          </a:p>
        </p:txBody>
      </p:sp>
      <p:pic>
        <p:nvPicPr>
          <p:cNvPr id="4" name="Imagen 3">
            <a:extLst>
              <a:ext uri="{FF2B5EF4-FFF2-40B4-BE49-F238E27FC236}">
                <a16:creationId xmlns:a16="http://schemas.microsoft.com/office/drawing/2014/main" id="{6E9EC004-EBF3-8026-FC8F-9C733816870C}"/>
              </a:ext>
            </a:extLst>
          </p:cNvPr>
          <p:cNvPicPr>
            <a:picLocks noChangeAspect="1"/>
          </p:cNvPicPr>
          <p:nvPr/>
        </p:nvPicPr>
        <p:blipFill>
          <a:blip r:embed="rId2"/>
          <a:srcRect b="7148"/>
          <a:stretch/>
        </p:blipFill>
        <p:spPr>
          <a:xfrm>
            <a:off x="6284069" y="1112586"/>
            <a:ext cx="6045989" cy="5580044"/>
          </a:xfrm>
          <a:prstGeom prst="rect">
            <a:avLst/>
          </a:prstGeom>
        </p:spPr>
      </p:pic>
    </p:spTree>
    <p:extLst>
      <p:ext uri="{BB962C8B-B14F-4D97-AF65-F5344CB8AC3E}">
        <p14:creationId xmlns:p14="http://schemas.microsoft.com/office/powerpoint/2010/main" val="4284334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EA1C78-7C3D-5EC9-FBE2-B09745B5774B}"/>
              </a:ext>
            </a:extLst>
          </p:cNvPr>
          <p:cNvSpPr>
            <a:spLocks noGrp="1"/>
          </p:cNvSpPr>
          <p:nvPr>
            <p:ph type="title"/>
          </p:nvPr>
        </p:nvSpPr>
        <p:spPr>
          <a:xfrm>
            <a:off x="108624" y="1"/>
            <a:ext cx="12083375" cy="642026"/>
          </a:xfrm>
          <a:solidFill>
            <a:srgbClr val="FF66FF"/>
          </a:solidFill>
        </p:spPr>
        <p:txBody>
          <a:bodyPr>
            <a:normAutofit/>
          </a:bodyPr>
          <a:lstStyle/>
          <a:p>
            <a:r>
              <a:rPr lang="es-HN" sz="4000" b="1" dirty="0">
                <a:latin typeface="Arial" panose="020B0604020202020204" pitchFamily="34" charset="0"/>
                <a:cs typeface="Arial" panose="020B0604020202020204" pitchFamily="34" charset="0"/>
              </a:rPr>
              <a:t>Avances significativos…</a:t>
            </a:r>
          </a:p>
        </p:txBody>
      </p:sp>
      <p:sp>
        <p:nvSpPr>
          <p:cNvPr id="3" name="Marcador de contenido 2">
            <a:extLst>
              <a:ext uri="{FF2B5EF4-FFF2-40B4-BE49-F238E27FC236}">
                <a16:creationId xmlns:a16="http://schemas.microsoft.com/office/drawing/2014/main" id="{0A614116-A81C-4180-13A1-815E88EAE024}"/>
              </a:ext>
            </a:extLst>
          </p:cNvPr>
          <p:cNvSpPr>
            <a:spLocks noGrp="1"/>
          </p:cNvSpPr>
          <p:nvPr>
            <p:ph idx="1"/>
          </p:nvPr>
        </p:nvSpPr>
        <p:spPr>
          <a:xfrm>
            <a:off x="108625" y="778214"/>
            <a:ext cx="5546740" cy="5856050"/>
          </a:xfrm>
          <a:solidFill>
            <a:srgbClr val="FFFF00"/>
          </a:solidFill>
        </p:spPr>
        <p:txBody>
          <a:bodyPr>
            <a:normAutofit fontScale="92500" lnSpcReduction="10000"/>
          </a:bodyPr>
          <a:lstStyle/>
          <a:p>
            <a:r>
              <a:rPr lang="es-HN" dirty="0"/>
              <a:t>Las reuniones parroquiales y diocesanas sobre tema vocacional.</a:t>
            </a:r>
          </a:p>
          <a:p>
            <a:r>
              <a:rPr lang="es-HN" dirty="0"/>
              <a:t>El acompañamiento a los candidatos</a:t>
            </a:r>
          </a:p>
          <a:p>
            <a:r>
              <a:rPr lang="es-HN" dirty="0"/>
              <a:t>Encuentros en el Seminario y difusión del tema vocacional</a:t>
            </a:r>
          </a:p>
          <a:p>
            <a:r>
              <a:rPr lang="es-HN" dirty="0"/>
              <a:t>La consolidación de las Asambleas familiares diocesanas.</a:t>
            </a:r>
          </a:p>
          <a:p>
            <a:r>
              <a:rPr lang="es-HN" dirty="0"/>
              <a:t>Un plan de formación que se expande por la web de la Diócesis por las Parroquias.</a:t>
            </a:r>
          </a:p>
          <a:p>
            <a:r>
              <a:rPr lang="es-HN" dirty="0"/>
              <a:t>Creación y reuniones de un Equipo de formación de la Diócesis.</a:t>
            </a:r>
          </a:p>
          <a:p>
            <a:r>
              <a:rPr lang="es-HN" dirty="0"/>
              <a:t>Actividades ecológicas y de formación ambiental en Parroquias</a:t>
            </a:r>
          </a:p>
          <a:p>
            <a:endParaRPr lang="es-HN" dirty="0"/>
          </a:p>
          <a:p>
            <a:endParaRPr lang="es-HN" dirty="0"/>
          </a:p>
        </p:txBody>
      </p:sp>
      <p:pic>
        <p:nvPicPr>
          <p:cNvPr id="4" name="Imagen 3">
            <a:extLst>
              <a:ext uri="{FF2B5EF4-FFF2-40B4-BE49-F238E27FC236}">
                <a16:creationId xmlns:a16="http://schemas.microsoft.com/office/drawing/2014/main" id="{F91BC202-9B4B-ED5A-3B0E-FB51E0C04A27}"/>
              </a:ext>
            </a:extLst>
          </p:cNvPr>
          <p:cNvPicPr>
            <a:picLocks noChangeAspect="1"/>
          </p:cNvPicPr>
          <p:nvPr/>
        </p:nvPicPr>
        <p:blipFill>
          <a:blip r:embed="rId2"/>
          <a:stretch>
            <a:fillRect/>
          </a:stretch>
        </p:blipFill>
        <p:spPr>
          <a:xfrm>
            <a:off x="8918007" y="778214"/>
            <a:ext cx="3372109" cy="2529081"/>
          </a:xfrm>
          <a:prstGeom prst="rect">
            <a:avLst/>
          </a:prstGeom>
        </p:spPr>
      </p:pic>
      <p:pic>
        <p:nvPicPr>
          <p:cNvPr id="5" name="Imagen 4">
            <a:extLst>
              <a:ext uri="{FF2B5EF4-FFF2-40B4-BE49-F238E27FC236}">
                <a16:creationId xmlns:a16="http://schemas.microsoft.com/office/drawing/2014/main" id="{844BA15B-CDFA-A0ED-59CA-6A6D6353BB90}"/>
              </a:ext>
            </a:extLst>
          </p:cNvPr>
          <p:cNvPicPr>
            <a:picLocks noChangeAspect="1"/>
          </p:cNvPicPr>
          <p:nvPr/>
        </p:nvPicPr>
        <p:blipFill>
          <a:blip r:embed="rId3"/>
          <a:stretch>
            <a:fillRect/>
          </a:stretch>
        </p:blipFill>
        <p:spPr>
          <a:xfrm>
            <a:off x="5738241" y="4959625"/>
            <a:ext cx="6061410" cy="1887339"/>
          </a:xfrm>
          <a:prstGeom prst="rect">
            <a:avLst/>
          </a:prstGeom>
        </p:spPr>
      </p:pic>
      <p:pic>
        <p:nvPicPr>
          <p:cNvPr id="6" name="Imagen 5">
            <a:extLst>
              <a:ext uri="{FF2B5EF4-FFF2-40B4-BE49-F238E27FC236}">
                <a16:creationId xmlns:a16="http://schemas.microsoft.com/office/drawing/2014/main" id="{A30055C1-90A5-FDBE-4C26-6C2AD55D76FC}"/>
              </a:ext>
            </a:extLst>
          </p:cNvPr>
          <p:cNvPicPr>
            <a:picLocks noChangeAspect="1"/>
          </p:cNvPicPr>
          <p:nvPr/>
        </p:nvPicPr>
        <p:blipFill>
          <a:blip r:embed="rId4"/>
          <a:srcRect l="26577" t="1637" r="8288" b="19957"/>
          <a:stretch/>
        </p:blipFill>
        <p:spPr>
          <a:xfrm>
            <a:off x="9808718" y="3429000"/>
            <a:ext cx="2176671" cy="1473816"/>
          </a:xfrm>
          <a:prstGeom prst="rect">
            <a:avLst/>
          </a:prstGeom>
        </p:spPr>
      </p:pic>
      <p:pic>
        <p:nvPicPr>
          <p:cNvPr id="8" name="Imagen 7">
            <a:extLst>
              <a:ext uri="{FF2B5EF4-FFF2-40B4-BE49-F238E27FC236}">
                <a16:creationId xmlns:a16="http://schemas.microsoft.com/office/drawing/2014/main" id="{120624E8-5681-5639-CCE1-0F2BBD1B89E3}"/>
              </a:ext>
            </a:extLst>
          </p:cNvPr>
          <p:cNvPicPr>
            <a:picLocks noChangeAspect="1"/>
          </p:cNvPicPr>
          <p:nvPr/>
        </p:nvPicPr>
        <p:blipFill>
          <a:blip r:embed="rId5"/>
          <a:srcRect l="39131" t="15362" r="40163" b="35261"/>
          <a:stretch/>
        </p:blipFill>
        <p:spPr>
          <a:xfrm>
            <a:off x="5902851" y="953816"/>
            <a:ext cx="2524539" cy="3386282"/>
          </a:xfrm>
          <a:prstGeom prst="rect">
            <a:avLst/>
          </a:prstGeom>
        </p:spPr>
      </p:pic>
    </p:spTree>
    <p:extLst>
      <p:ext uri="{BB962C8B-B14F-4D97-AF65-F5344CB8AC3E}">
        <p14:creationId xmlns:p14="http://schemas.microsoft.com/office/powerpoint/2010/main" val="3233493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3616B7-B8FB-CACB-196E-4307B9F39A01}"/>
              </a:ext>
            </a:extLst>
          </p:cNvPr>
          <p:cNvSpPr>
            <a:spLocks noGrp="1"/>
          </p:cNvSpPr>
          <p:nvPr>
            <p:ph type="title"/>
          </p:nvPr>
        </p:nvSpPr>
        <p:spPr>
          <a:xfrm>
            <a:off x="0" y="0"/>
            <a:ext cx="12191999" cy="564203"/>
          </a:xfrm>
          <a:solidFill>
            <a:srgbClr val="FFFF00"/>
          </a:solidFill>
        </p:spPr>
        <p:txBody>
          <a:bodyPr>
            <a:normAutofit/>
          </a:bodyPr>
          <a:lstStyle/>
          <a:p>
            <a:pPr algn="ctr"/>
            <a:r>
              <a:rPr lang="es-HN" sz="3100" b="1" dirty="0">
                <a:latin typeface="Arial" panose="020B0604020202020204" pitchFamily="34" charset="0"/>
                <a:cs typeface="Arial" panose="020B0604020202020204" pitchFamily="34" charset="0"/>
              </a:rPr>
              <a:t>LAS PRIORIDADES SE REPITEN</a:t>
            </a:r>
            <a:r>
              <a:rPr lang="es-HN" sz="3200" dirty="0">
                <a:latin typeface="Arial" panose="020B0604020202020204" pitchFamily="34" charset="0"/>
                <a:cs typeface="Arial" panose="020B0604020202020204" pitchFamily="34" charset="0"/>
              </a:rPr>
              <a:t>…</a:t>
            </a:r>
            <a:endParaRPr lang="es-HN" dirty="0"/>
          </a:p>
        </p:txBody>
      </p:sp>
      <p:sp>
        <p:nvSpPr>
          <p:cNvPr id="3" name="Marcador de contenido 2">
            <a:extLst>
              <a:ext uri="{FF2B5EF4-FFF2-40B4-BE49-F238E27FC236}">
                <a16:creationId xmlns:a16="http://schemas.microsoft.com/office/drawing/2014/main" id="{B5E0609D-B79D-E686-2B21-0C0B9B5E79E7}"/>
              </a:ext>
            </a:extLst>
          </p:cNvPr>
          <p:cNvSpPr>
            <a:spLocks noGrp="1"/>
          </p:cNvSpPr>
          <p:nvPr>
            <p:ph idx="1"/>
          </p:nvPr>
        </p:nvSpPr>
        <p:spPr>
          <a:xfrm>
            <a:off x="0" y="564204"/>
            <a:ext cx="12191999" cy="6293796"/>
          </a:xfrm>
          <a:solidFill>
            <a:srgbClr val="00FF00"/>
          </a:solidFill>
        </p:spPr>
        <p:txBody>
          <a:bodyPr>
            <a:normAutofit fontScale="25000" lnSpcReduction="20000"/>
          </a:bodyPr>
          <a:lstStyle/>
          <a:p>
            <a:pPr marL="0" indent="0">
              <a:buNone/>
            </a:pPr>
            <a:r>
              <a:rPr lang="es-HN" sz="8000" b="1" dirty="0">
                <a:latin typeface="Calibri" panose="020F0502020204030204" pitchFamily="34" charset="0"/>
                <a:ea typeface="Calibri" panose="020F0502020204030204" pitchFamily="34" charset="0"/>
                <a:cs typeface="Calibri" panose="020F0502020204030204" pitchFamily="34" charset="0"/>
              </a:rPr>
              <a:t>    </a:t>
            </a:r>
            <a:r>
              <a:rPr lang="es-HN" sz="9600" b="1" dirty="0">
                <a:latin typeface="Calibri" panose="020F0502020204030204" pitchFamily="34" charset="0"/>
                <a:ea typeface="Calibri" panose="020F0502020204030204" pitchFamily="34" charset="0"/>
                <a:cs typeface="Calibri" panose="020F0502020204030204" pitchFamily="34" charset="0"/>
              </a:rPr>
              <a:t>PRIORIDAD				PLAN PASTORAL</a:t>
            </a:r>
          </a:p>
          <a:p>
            <a:pPr marL="0" indent="0" defTabSz="985838">
              <a:buNone/>
              <a:tabLst>
                <a:tab pos="1887538" algn="l"/>
              </a:tabLst>
            </a:pPr>
            <a:r>
              <a:rPr lang="es-HN" sz="8000" b="1" dirty="0">
                <a:latin typeface="Calibri" panose="020F0502020204030204" pitchFamily="34" charset="0"/>
                <a:ea typeface="Calibri" panose="020F0502020204030204" pitchFamily="34" charset="0"/>
                <a:cs typeface="Calibri" panose="020F0502020204030204" pitchFamily="34" charset="0"/>
              </a:rPr>
              <a:t>1. La Misión			2009: La misión en las Parroquias	     2011-14: Una Parroquia misionera</a:t>
            </a:r>
          </a:p>
          <a:p>
            <a:pPr marL="0" indent="0">
              <a:buNone/>
            </a:pPr>
            <a:r>
              <a:rPr lang="es-HN" sz="8000" b="1" dirty="0">
                <a:latin typeface="Calibri" panose="020F0502020204030204" pitchFamily="34" charset="0"/>
                <a:ea typeface="Calibri" panose="020F0502020204030204" pitchFamily="34" charset="0"/>
                <a:cs typeface="Calibri" panose="020F0502020204030204" pitchFamily="34" charset="0"/>
              </a:rPr>
              <a:t>			    2016: Iniciación cristiana  Adultos            2020: Fortalecer conciencia misionera</a:t>
            </a:r>
          </a:p>
          <a:p>
            <a:pPr lvl="1"/>
            <a:endParaRPr lang="es-HN" sz="7600"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s-HN" sz="8000" b="1" dirty="0">
                <a:latin typeface="Calibri" panose="020F0502020204030204" pitchFamily="34" charset="0"/>
                <a:ea typeface="Calibri" panose="020F0502020204030204" pitchFamily="34" charset="0"/>
                <a:cs typeface="Calibri" panose="020F0502020204030204" pitchFamily="34" charset="0"/>
              </a:rPr>
              <a:t>2. Formación		    2006: Formación agentes comunidades. 2020: Plan de formación pastoral.</a:t>
            </a:r>
          </a:p>
          <a:p>
            <a:endParaRPr lang="es-HN" sz="8000"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s-HN" sz="8000" b="1" dirty="0">
                <a:latin typeface="Calibri" panose="020F0502020204030204" pitchFamily="34" charset="0"/>
                <a:ea typeface="Calibri" panose="020F0502020204030204" pitchFamily="34" charset="0"/>
                <a:cs typeface="Calibri" panose="020F0502020204030204" pitchFamily="34" charset="0"/>
              </a:rPr>
              <a:t>3. Vocaciones		   2016: Promoción de cultura vocacional.    2020: Promover la cultura vocacional</a:t>
            </a:r>
          </a:p>
          <a:p>
            <a:pPr marL="0" indent="0">
              <a:buNone/>
            </a:pPr>
            <a:r>
              <a:rPr lang="es-HN" sz="8000" b="1"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s-HN" sz="8000" b="1" dirty="0">
                <a:latin typeface="Calibri" panose="020F0502020204030204" pitchFamily="34" charset="0"/>
                <a:ea typeface="Calibri" panose="020F0502020204030204" pitchFamily="34" charset="0"/>
                <a:cs typeface="Calibri" panose="020F0502020204030204" pitchFamily="34" charset="0"/>
              </a:rPr>
              <a:t>4. Pastoral social 		   2006: La pastoral social de las Parroquias  2009: Parroquia que sea samaritana</a:t>
            </a:r>
          </a:p>
          <a:p>
            <a:endParaRPr lang="es-HN" sz="8000"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s-HN" sz="8000" b="1" dirty="0">
                <a:latin typeface="Calibri" panose="020F0502020204030204" pitchFamily="34" charset="0"/>
                <a:ea typeface="Calibri" panose="020F0502020204030204" pitchFamily="34" charset="0"/>
                <a:cs typeface="Calibri" panose="020F0502020204030204" pitchFamily="34" charset="0"/>
              </a:rPr>
              <a:t>5. Espiritualidad encarnada 2006. Una espiritualidad encarnada         2009. Espiritualidad en la historia</a:t>
            </a:r>
          </a:p>
          <a:p>
            <a:pPr marL="0" indent="0">
              <a:buNone/>
            </a:pPr>
            <a:r>
              <a:rPr lang="es-HN" sz="8000" b="1"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s-HN" sz="8000" b="1" dirty="0">
                <a:latin typeface="Calibri" panose="020F0502020204030204" pitchFamily="34" charset="0"/>
                <a:ea typeface="Calibri" panose="020F0502020204030204" pitchFamily="34" charset="0"/>
                <a:cs typeface="Calibri" panose="020F0502020204030204" pitchFamily="34" charset="0"/>
              </a:rPr>
              <a:t>6. Pastoral de conjunto	   2009. La pastoral de conjunto.                   2011. Una comunidad de comunidades</a:t>
            </a:r>
          </a:p>
          <a:p>
            <a:pPr marL="0" indent="0">
              <a:buNone/>
            </a:pPr>
            <a:endParaRPr lang="es-HN" b="1" dirty="0"/>
          </a:p>
          <a:p>
            <a:pPr marL="0" indent="0">
              <a:buNone/>
            </a:pPr>
            <a:r>
              <a:rPr lang="es-HN" sz="8000" b="1" dirty="0">
                <a:latin typeface="Calibri" panose="020F0502020204030204" pitchFamily="34" charset="0"/>
                <a:ea typeface="Calibri" panose="020F0502020204030204" pitchFamily="34" charset="0"/>
                <a:cs typeface="Calibri" panose="020F0502020204030204" pitchFamily="34" charset="0"/>
              </a:rPr>
              <a:t>7. La casa común		   2016. Conciencia sobre valor de la creación</a:t>
            </a:r>
          </a:p>
          <a:p>
            <a:pPr marL="0" indent="0">
              <a:buNone/>
            </a:pPr>
            <a:endParaRPr lang="es-HN" sz="8000"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s-HN" sz="8000" b="1" dirty="0">
                <a:latin typeface="Calibri" panose="020F0502020204030204" pitchFamily="34" charset="0"/>
                <a:ea typeface="Calibri" panose="020F0502020204030204" pitchFamily="34" charset="0"/>
                <a:cs typeface="Calibri" panose="020F0502020204030204" pitchFamily="34" charset="0"/>
              </a:rPr>
              <a:t>8. Familia		   2016. Transmitir los valores cristianos de la familia.</a:t>
            </a:r>
          </a:p>
          <a:p>
            <a:pPr marL="0" indent="0">
              <a:buNone/>
            </a:pPr>
            <a:endParaRPr lang="es-HN" sz="8000"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s-HN" sz="8000" b="1" dirty="0">
                <a:latin typeface="Calibri" panose="020F0502020204030204" pitchFamily="34" charset="0"/>
                <a:ea typeface="Calibri" panose="020F0502020204030204" pitchFamily="34" charset="0"/>
                <a:cs typeface="Calibri" panose="020F0502020204030204" pitchFamily="34" charset="0"/>
              </a:rPr>
              <a:t>9. Liturgia y celebración	   2011: Parroquia pascual</a:t>
            </a:r>
          </a:p>
          <a:p>
            <a:endParaRPr lang="es-HN" sz="80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s-HN" sz="8000" dirty="0">
                <a:latin typeface="Calibri" panose="020F0502020204030204" pitchFamily="34" charset="0"/>
                <a:ea typeface="Calibri" panose="020F0502020204030204" pitchFamily="34" charset="0"/>
                <a:cs typeface="Calibri" panose="020F0502020204030204" pitchFamily="34" charset="0"/>
              </a:rPr>
              <a:t>	</a:t>
            </a:r>
          </a:p>
          <a:p>
            <a:endParaRPr lang="es-HN" dirty="0"/>
          </a:p>
        </p:txBody>
      </p:sp>
    </p:spTree>
    <p:extLst>
      <p:ext uri="{BB962C8B-B14F-4D97-AF65-F5344CB8AC3E}">
        <p14:creationId xmlns:p14="http://schemas.microsoft.com/office/powerpoint/2010/main" val="2236060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92762" y="0"/>
            <a:ext cx="10515600" cy="608759"/>
          </a:xfrm>
          <a:solidFill>
            <a:srgbClr val="66FF33"/>
          </a:solidFill>
        </p:spPr>
        <p:txBody>
          <a:bodyPr>
            <a:normAutofit/>
          </a:bodyPr>
          <a:lstStyle/>
          <a:p>
            <a:pPr algn="ctr"/>
            <a:r>
              <a:rPr lang="es-MX" sz="2800" b="1" dirty="0">
                <a:latin typeface="Arial" panose="020B0604020202020204" pitchFamily="34" charset="0"/>
                <a:cs typeface="Arial" panose="020B0604020202020204" pitchFamily="34" charset="0"/>
              </a:rPr>
              <a:t>Parroquias, sacerdotes y diáconos Honduras, 2021</a:t>
            </a:r>
            <a:endParaRPr lang="es-HN" sz="2800" b="1" dirty="0">
              <a:latin typeface="Arial" panose="020B0604020202020204" pitchFamily="34" charset="0"/>
              <a:cs typeface="Arial" panose="020B0604020202020204" pitchFamily="34" charset="0"/>
            </a:endParaRPr>
          </a:p>
        </p:txBody>
      </p:sp>
      <p:pic>
        <p:nvPicPr>
          <p:cNvPr id="6" name="Marcador de contenido 5"/>
          <p:cNvPicPr>
            <a:picLocks noGrp="1" noChangeAspect="1"/>
          </p:cNvPicPr>
          <p:nvPr>
            <p:ph idx="1"/>
          </p:nvPr>
        </p:nvPicPr>
        <p:blipFill>
          <a:blip r:embed="rId2"/>
          <a:stretch>
            <a:fillRect/>
          </a:stretch>
        </p:blipFill>
        <p:spPr>
          <a:xfrm>
            <a:off x="309124" y="707884"/>
            <a:ext cx="11882875" cy="5934963"/>
          </a:xfrm>
          <a:prstGeom prst="rect">
            <a:avLst/>
          </a:prstGeom>
        </p:spPr>
      </p:pic>
    </p:spTree>
    <p:extLst>
      <p:ext uri="{BB962C8B-B14F-4D97-AF65-F5344CB8AC3E}">
        <p14:creationId xmlns:p14="http://schemas.microsoft.com/office/powerpoint/2010/main" val="1594768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6FC5B6-4525-C7FF-CEB9-85CAAC1A76DF}"/>
              </a:ext>
            </a:extLst>
          </p:cNvPr>
          <p:cNvSpPr>
            <a:spLocks noGrp="1"/>
          </p:cNvSpPr>
          <p:nvPr>
            <p:ph type="title"/>
          </p:nvPr>
        </p:nvSpPr>
        <p:spPr>
          <a:xfrm>
            <a:off x="838200" y="116733"/>
            <a:ext cx="6620562" cy="1225684"/>
          </a:xfrm>
          <a:solidFill>
            <a:srgbClr val="66FF33"/>
          </a:solidFill>
        </p:spPr>
        <p:txBody>
          <a:bodyPr>
            <a:normAutofit/>
          </a:bodyPr>
          <a:lstStyle/>
          <a:p>
            <a:pPr algn="ctr"/>
            <a:r>
              <a:rPr lang="es-HN" sz="3200" b="1" dirty="0">
                <a:latin typeface="Calibri" panose="020F0502020204030204" pitchFamily="34" charset="0"/>
                <a:ea typeface="Calibri" panose="020F0502020204030204" pitchFamily="34" charset="0"/>
                <a:cs typeface="Calibri" panose="020F0502020204030204" pitchFamily="34" charset="0"/>
              </a:rPr>
              <a:t>Delegados – Catequistas</a:t>
            </a:r>
            <a:br>
              <a:rPr lang="es-HN" sz="3200" b="1" dirty="0">
                <a:latin typeface="Calibri" panose="020F0502020204030204" pitchFamily="34" charset="0"/>
                <a:ea typeface="Calibri" panose="020F0502020204030204" pitchFamily="34" charset="0"/>
                <a:cs typeface="Calibri" panose="020F0502020204030204" pitchFamily="34" charset="0"/>
              </a:rPr>
            </a:br>
            <a:r>
              <a:rPr lang="es-HN" sz="3200" b="1" dirty="0">
                <a:latin typeface="Calibri" panose="020F0502020204030204" pitchFamily="34" charset="0"/>
                <a:ea typeface="Calibri" panose="020F0502020204030204" pitchFamily="34" charset="0"/>
                <a:cs typeface="Calibri" panose="020F0502020204030204" pitchFamily="34" charset="0"/>
              </a:rPr>
              <a:t>Diócesis de Yoro</a:t>
            </a:r>
          </a:p>
        </p:txBody>
      </p:sp>
      <p:sp>
        <p:nvSpPr>
          <p:cNvPr id="3" name="Marcador de contenido 2">
            <a:extLst>
              <a:ext uri="{FF2B5EF4-FFF2-40B4-BE49-F238E27FC236}">
                <a16:creationId xmlns:a16="http://schemas.microsoft.com/office/drawing/2014/main" id="{4E5FBAC4-0FB8-EB8B-F4DB-7B43A87E4172}"/>
              </a:ext>
            </a:extLst>
          </p:cNvPr>
          <p:cNvSpPr>
            <a:spLocks noGrp="1"/>
          </p:cNvSpPr>
          <p:nvPr>
            <p:ph idx="1"/>
          </p:nvPr>
        </p:nvSpPr>
        <p:spPr>
          <a:xfrm>
            <a:off x="233464" y="1690688"/>
            <a:ext cx="6760723" cy="2103099"/>
          </a:xfrm>
          <a:solidFill>
            <a:srgbClr val="CCCC00"/>
          </a:solidFill>
        </p:spPr>
        <p:txBody>
          <a:bodyPr/>
          <a:lstStyle/>
          <a:p>
            <a:endParaRPr lang="es-HN" dirty="0"/>
          </a:p>
          <a:p>
            <a:r>
              <a:rPr lang="es-HN" b="1" dirty="0"/>
              <a:t>Delegados de la Palabra	1.200</a:t>
            </a:r>
          </a:p>
          <a:p>
            <a:r>
              <a:rPr lang="es-HN" b="1" dirty="0"/>
              <a:t>Catequistas , 2025		1.900</a:t>
            </a:r>
          </a:p>
          <a:p>
            <a:r>
              <a:rPr lang="es-HN" b="1" dirty="0"/>
              <a:t>Catequistas Aspirantes	    185</a:t>
            </a:r>
          </a:p>
          <a:p>
            <a:endParaRPr lang="es-HN" dirty="0"/>
          </a:p>
        </p:txBody>
      </p:sp>
      <p:pic>
        <p:nvPicPr>
          <p:cNvPr id="4" name="Imagen 3">
            <a:extLst>
              <a:ext uri="{FF2B5EF4-FFF2-40B4-BE49-F238E27FC236}">
                <a16:creationId xmlns:a16="http://schemas.microsoft.com/office/drawing/2014/main" id="{9D44FD33-4EF7-2E3E-1E6B-E129D868724F}"/>
              </a:ext>
            </a:extLst>
          </p:cNvPr>
          <p:cNvPicPr>
            <a:picLocks noChangeAspect="1"/>
          </p:cNvPicPr>
          <p:nvPr/>
        </p:nvPicPr>
        <p:blipFill>
          <a:blip r:embed="rId2"/>
          <a:stretch>
            <a:fillRect/>
          </a:stretch>
        </p:blipFill>
        <p:spPr>
          <a:xfrm>
            <a:off x="7729714" y="272374"/>
            <a:ext cx="4462286" cy="5209017"/>
          </a:xfrm>
          <a:prstGeom prst="rect">
            <a:avLst/>
          </a:prstGeom>
        </p:spPr>
      </p:pic>
      <p:pic>
        <p:nvPicPr>
          <p:cNvPr id="5" name="Imagen 4">
            <a:extLst>
              <a:ext uri="{FF2B5EF4-FFF2-40B4-BE49-F238E27FC236}">
                <a16:creationId xmlns:a16="http://schemas.microsoft.com/office/drawing/2014/main" id="{EB23D092-4F85-0955-AA8E-D2B08F00F19A}"/>
              </a:ext>
            </a:extLst>
          </p:cNvPr>
          <p:cNvPicPr>
            <a:picLocks noChangeAspect="1"/>
          </p:cNvPicPr>
          <p:nvPr/>
        </p:nvPicPr>
        <p:blipFill>
          <a:blip r:embed="rId3"/>
          <a:stretch>
            <a:fillRect/>
          </a:stretch>
        </p:blipFill>
        <p:spPr>
          <a:xfrm>
            <a:off x="197352" y="4018884"/>
            <a:ext cx="3537626" cy="2653220"/>
          </a:xfrm>
          <a:prstGeom prst="rect">
            <a:avLst/>
          </a:prstGeom>
        </p:spPr>
      </p:pic>
      <p:pic>
        <p:nvPicPr>
          <p:cNvPr id="6" name="Imagen 5">
            <a:extLst>
              <a:ext uri="{FF2B5EF4-FFF2-40B4-BE49-F238E27FC236}">
                <a16:creationId xmlns:a16="http://schemas.microsoft.com/office/drawing/2014/main" id="{F9DCFB22-29BC-3306-7321-113874A911F1}"/>
              </a:ext>
            </a:extLst>
          </p:cNvPr>
          <p:cNvPicPr>
            <a:picLocks noChangeAspect="1"/>
          </p:cNvPicPr>
          <p:nvPr/>
        </p:nvPicPr>
        <p:blipFill>
          <a:blip r:embed="rId4"/>
          <a:stretch>
            <a:fillRect/>
          </a:stretch>
        </p:blipFill>
        <p:spPr>
          <a:xfrm>
            <a:off x="3878094" y="4218809"/>
            <a:ext cx="4615293" cy="2366817"/>
          </a:xfrm>
          <a:prstGeom prst="rect">
            <a:avLst/>
          </a:prstGeom>
        </p:spPr>
      </p:pic>
    </p:spTree>
    <p:extLst>
      <p:ext uri="{BB962C8B-B14F-4D97-AF65-F5344CB8AC3E}">
        <p14:creationId xmlns:p14="http://schemas.microsoft.com/office/powerpoint/2010/main" val="1202839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53679A4-54B5-8858-C36D-68EE729ABC50}"/>
              </a:ext>
            </a:extLst>
          </p:cNvPr>
          <p:cNvSpPr>
            <a:spLocks noGrp="1"/>
          </p:cNvSpPr>
          <p:nvPr>
            <p:ph idx="1"/>
          </p:nvPr>
        </p:nvSpPr>
        <p:spPr>
          <a:xfrm>
            <a:off x="3443591" y="6186792"/>
            <a:ext cx="6274341" cy="671208"/>
          </a:xfrm>
          <a:solidFill>
            <a:srgbClr val="FF3300"/>
          </a:solidFill>
        </p:spPr>
        <p:txBody>
          <a:bodyPr/>
          <a:lstStyle/>
          <a:p>
            <a:pPr marL="0" indent="0" algn="ctr">
              <a:buNone/>
            </a:pPr>
            <a:r>
              <a:rPr lang="es-HN" b="1" dirty="0">
                <a:latin typeface="Arial" panose="020B0604020202020204" pitchFamily="34" charset="0"/>
                <a:cs typeface="Arial" panose="020B0604020202020204" pitchFamily="34" charset="0"/>
              </a:rPr>
              <a:t>Muchas gracias…</a:t>
            </a:r>
          </a:p>
        </p:txBody>
      </p:sp>
      <p:pic>
        <p:nvPicPr>
          <p:cNvPr id="3074" name="Picture 2" descr="No hay ninguna descripción de la foto disponible.">
            <a:extLst>
              <a:ext uri="{FF2B5EF4-FFF2-40B4-BE49-F238E27FC236}">
                <a16:creationId xmlns:a16="http://schemas.microsoft.com/office/drawing/2014/main" id="{AEFDCEBF-BB79-55D7-B3B6-AF27797870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232" t="3447" r="6599" b="24160"/>
          <a:stretch/>
        </p:blipFill>
        <p:spPr bwMode="auto">
          <a:xfrm>
            <a:off x="3250395" y="325301"/>
            <a:ext cx="6011694" cy="570941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E89E673B-4988-9F09-1088-3C7BF0CBC406}"/>
              </a:ext>
            </a:extLst>
          </p:cNvPr>
          <p:cNvPicPr>
            <a:picLocks noChangeAspect="1"/>
          </p:cNvPicPr>
          <p:nvPr/>
        </p:nvPicPr>
        <p:blipFill>
          <a:blip r:embed="rId3"/>
          <a:stretch>
            <a:fillRect/>
          </a:stretch>
        </p:blipFill>
        <p:spPr>
          <a:xfrm>
            <a:off x="9886414" y="4606601"/>
            <a:ext cx="2101306" cy="2251399"/>
          </a:xfrm>
          <a:prstGeom prst="rect">
            <a:avLst/>
          </a:prstGeom>
        </p:spPr>
      </p:pic>
      <p:pic>
        <p:nvPicPr>
          <p:cNvPr id="7" name="Imagen 6">
            <a:extLst>
              <a:ext uri="{FF2B5EF4-FFF2-40B4-BE49-F238E27FC236}">
                <a16:creationId xmlns:a16="http://schemas.microsoft.com/office/drawing/2014/main" id="{204B9CA2-1D48-D833-5E37-E68F4C633045}"/>
              </a:ext>
            </a:extLst>
          </p:cNvPr>
          <p:cNvPicPr>
            <a:picLocks noChangeAspect="1"/>
          </p:cNvPicPr>
          <p:nvPr/>
        </p:nvPicPr>
        <p:blipFill>
          <a:blip r:embed="rId4"/>
          <a:stretch>
            <a:fillRect/>
          </a:stretch>
        </p:blipFill>
        <p:spPr>
          <a:xfrm>
            <a:off x="9682264" y="0"/>
            <a:ext cx="2509736" cy="3764604"/>
          </a:xfrm>
          <a:prstGeom prst="rect">
            <a:avLst/>
          </a:prstGeom>
        </p:spPr>
      </p:pic>
      <p:pic>
        <p:nvPicPr>
          <p:cNvPr id="3076" name="Picture 4" descr="Fallece obispo emérito de Yoro, Honduras">
            <a:extLst>
              <a:ext uri="{FF2B5EF4-FFF2-40B4-BE49-F238E27FC236}">
                <a16:creationId xmlns:a16="http://schemas.microsoft.com/office/drawing/2014/main" id="{023E7B58-7E90-9143-EC7C-E496039E62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924" r="17439" b="3121"/>
          <a:stretch/>
        </p:blipFill>
        <p:spPr bwMode="auto">
          <a:xfrm>
            <a:off x="19453" y="3654849"/>
            <a:ext cx="3062460" cy="32031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o hay ninguna descripción de la foto disponible.">
            <a:extLst>
              <a:ext uri="{FF2B5EF4-FFF2-40B4-BE49-F238E27FC236}">
                <a16:creationId xmlns:a16="http://schemas.microsoft.com/office/drawing/2014/main" id="{9005B279-A9E2-E1B4-B9C6-B8F4C62A31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193" y="69948"/>
            <a:ext cx="2650718" cy="3538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917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01CA22-2D3B-2733-685D-548E5C60DA70}"/>
              </a:ext>
            </a:extLst>
          </p:cNvPr>
          <p:cNvSpPr>
            <a:spLocks noGrp="1"/>
          </p:cNvSpPr>
          <p:nvPr>
            <p:ph type="title"/>
          </p:nvPr>
        </p:nvSpPr>
        <p:spPr>
          <a:xfrm>
            <a:off x="282102" y="0"/>
            <a:ext cx="11909898" cy="1001950"/>
          </a:xfr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txBody>
          <a:bodyPr>
            <a:normAutofit fontScale="90000"/>
          </a:bodyPr>
          <a:lstStyle/>
          <a:p>
            <a:r>
              <a:rPr lang="es-HN" dirty="0">
                <a:latin typeface="Arial Black" panose="020B0A04020102020204" pitchFamily="34" charset="0"/>
              </a:rPr>
              <a:t>Dos preguntas para el trabajo en grupo…</a:t>
            </a:r>
          </a:p>
        </p:txBody>
      </p:sp>
      <p:sp>
        <p:nvSpPr>
          <p:cNvPr id="3" name="Marcador de contenido 2">
            <a:extLst>
              <a:ext uri="{FF2B5EF4-FFF2-40B4-BE49-F238E27FC236}">
                <a16:creationId xmlns:a16="http://schemas.microsoft.com/office/drawing/2014/main" id="{853679A4-54B5-8858-C36D-68EE729ABC50}"/>
              </a:ext>
            </a:extLst>
          </p:cNvPr>
          <p:cNvSpPr>
            <a:spLocks noGrp="1"/>
          </p:cNvSpPr>
          <p:nvPr>
            <p:ph idx="1"/>
          </p:nvPr>
        </p:nvSpPr>
        <p:spPr>
          <a:xfrm>
            <a:off x="132944" y="4427267"/>
            <a:ext cx="12059055" cy="2518282"/>
          </a:xfrm>
          <a:solidFill>
            <a:srgbClr val="00FF00"/>
          </a:solidFill>
        </p:spPr>
        <p:txBody>
          <a:bodyPr>
            <a:normAutofit lnSpcReduction="10000"/>
          </a:bodyPr>
          <a:lstStyle/>
          <a:p>
            <a:pPr marL="514350" indent="-514350">
              <a:buAutoNum type="arabicPeriod"/>
            </a:pPr>
            <a:r>
              <a:rPr lang="es-HN" b="1" dirty="0">
                <a:latin typeface="Arial" panose="020B0604020202020204" pitchFamily="34" charset="0"/>
                <a:cs typeface="Arial" panose="020B0604020202020204" pitchFamily="34" charset="0"/>
              </a:rPr>
              <a:t>¿Cuáles crees que han sido </a:t>
            </a:r>
            <a:r>
              <a:rPr lang="es-HN" b="1" u="sng" dirty="0">
                <a:latin typeface="Arial" panose="020B0604020202020204" pitchFamily="34" charset="0"/>
                <a:cs typeface="Arial" panose="020B0604020202020204" pitchFamily="34" charset="0"/>
              </a:rPr>
              <a:t>los grandes logros pastorales</a:t>
            </a:r>
            <a:r>
              <a:rPr lang="es-HN" b="1" dirty="0">
                <a:latin typeface="Arial" panose="020B0604020202020204" pitchFamily="34" charset="0"/>
                <a:cs typeface="Arial" panose="020B0604020202020204" pitchFamily="34" charset="0"/>
              </a:rPr>
              <a:t> a lo largo de la historia de nuestra Diócesis?</a:t>
            </a:r>
          </a:p>
          <a:p>
            <a:pPr marL="514350" indent="-514350">
              <a:buAutoNum type="arabicPeriod"/>
            </a:pPr>
            <a:endParaRPr lang="es-HN" b="1" dirty="0">
              <a:latin typeface="Arial" panose="020B0604020202020204" pitchFamily="34" charset="0"/>
              <a:cs typeface="Arial" panose="020B0604020202020204" pitchFamily="34" charset="0"/>
            </a:endParaRPr>
          </a:p>
          <a:p>
            <a:pPr marL="514350" indent="-514350">
              <a:buAutoNum type="arabicPeriod"/>
            </a:pPr>
            <a:r>
              <a:rPr lang="es-HN" b="1" dirty="0">
                <a:latin typeface="Arial" panose="020B0604020202020204" pitchFamily="34" charset="0"/>
                <a:cs typeface="Arial" panose="020B0604020202020204" pitchFamily="34" charset="0"/>
              </a:rPr>
              <a:t>¿Cómo sientes que h</a:t>
            </a:r>
            <a:r>
              <a:rPr lang="es-HN" b="1" u="sng" dirty="0">
                <a:latin typeface="Arial" panose="020B0604020202020204" pitchFamily="34" charset="0"/>
                <a:cs typeface="Arial" panose="020B0604020202020204" pitchFamily="34" charset="0"/>
              </a:rPr>
              <a:t>emos avanzado </a:t>
            </a:r>
            <a:r>
              <a:rPr lang="es-HN" b="1" dirty="0">
                <a:latin typeface="Arial" panose="020B0604020202020204" pitchFamily="34" charset="0"/>
                <a:cs typeface="Arial" panose="020B0604020202020204" pitchFamily="34" charset="0"/>
              </a:rPr>
              <a:t>en la cinco líneas de acción del Plan Pastoral vigente 2020-2024 (Vocaciones - Misión-Formación – Familia – Casa común)</a:t>
            </a:r>
            <a:endParaRPr lang="es-HN" dirty="0"/>
          </a:p>
        </p:txBody>
      </p:sp>
      <p:pic>
        <p:nvPicPr>
          <p:cNvPr id="4" name="Imagen 3">
            <a:extLst>
              <a:ext uri="{FF2B5EF4-FFF2-40B4-BE49-F238E27FC236}">
                <a16:creationId xmlns:a16="http://schemas.microsoft.com/office/drawing/2014/main" id="{724DFDBE-E8D6-0070-72A5-4C47C612DE87}"/>
              </a:ext>
            </a:extLst>
          </p:cNvPr>
          <p:cNvPicPr>
            <a:picLocks noChangeAspect="1"/>
          </p:cNvPicPr>
          <p:nvPr/>
        </p:nvPicPr>
        <p:blipFill>
          <a:blip r:embed="rId3"/>
          <a:stretch>
            <a:fillRect/>
          </a:stretch>
        </p:blipFill>
        <p:spPr>
          <a:xfrm>
            <a:off x="2217907" y="962261"/>
            <a:ext cx="7286017" cy="3504695"/>
          </a:xfrm>
          <a:prstGeom prst="rect">
            <a:avLst/>
          </a:prstGeom>
        </p:spPr>
      </p:pic>
    </p:spTree>
    <p:extLst>
      <p:ext uri="{BB962C8B-B14F-4D97-AF65-F5344CB8AC3E}">
        <p14:creationId xmlns:p14="http://schemas.microsoft.com/office/powerpoint/2010/main" val="1784824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9730"/>
            <a:ext cx="9074297" cy="936784"/>
          </a:xfrm>
          <a:solidFill>
            <a:srgbClr val="00FF00"/>
          </a:solidFill>
        </p:spPr>
        <p:txBody>
          <a:bodyPr>
            <a:noAutofit/>
          </a:bodyPr>
          <a:lstStyle/>
          <a:p>
            <a:pPr algn="ctr"/>
            <a:r>
              <a:rPr lang="es-HN" sz="3600" b="1" dirty="0">
                <a:latin typeface="Arial" panose="020B0604020202020204" pitchFamily="34" charset="0"/>
                <a:cs typeface="Arial" panose="020B0604020202020204" pitchFamily="34" charset="0"/>
              </a:rPr>
              <a:t>3 etapas y </a:t>
            </a:r>
            <a:br>
              <a:rPr lang="es-HN" sz="3600" b="1" dirty="0">
                <a:latin typeface="Arial" panose="020B0604020202020204" pitchFamily="34" charset="0"/>
                <a:cs typeface="Arial" panose="020B0604020202020204" pitchFamily="34" charset="0"/>
              </a:rPr>
            </a:br>
            <a:r>
              <a:rPr lang="es-HN" sz="3600" b="1" dirty="0">
                <a:latin typeface="Arial" panose="020B0604020202020204" pitchFamily="34" charset="0"/>
                <a:cs typeface="Arial" panose="020B0604020202020204" pitchFamily="34" charset="0"/>
              </a:rPr>
              <a:t>5 Planes Pastorales diocesanos</a:t>
            </a:r>
          </a:p>
        </p:txBody>
      </p:sp>
      <p:sp>
        <p:nvSpPr>
          <p:cNvPr id="3" name="Marcador de contenido 2"/>
          <p:cNvSpPr>
            <a:spLocks noGrp="1"/>
          </p:cNvSpPr>
          <p:nvPr>
            <p:ph idx="1"/>
          </p:nvPr>
        </p:nvSpPr>
        <p:spPr>
          <a:xfrm>
            <a:off x="321013" y="1060315"/>
            <a:ext cx="6575897" cy="5535039"/>
          </a:xfrm>
          <a:solidFill>
            <a:srgbClr val="FFFF00"/>
          </a:solidFill>
        </p:spPr>
        <p:txBody>
          <a:bodyPr>
            <a:normAutofit fontScale="85000" lnSpcReduction="20000"/>
          </a:bodyPr>
          <a:lstStyle/>
          <a:p>
            <a:pPr marL="534988" indent="-447675">
              <a:buAutoNum type="arabicPeriod"/>
            </a:pPr>
            <a:endParaRPr lang="es-HN" b="1" dirty="0">
              <a:latin typeface="Arial" panose="020B0604020202020204" pitchFamily="34" charset="0"/>
              <a:cs typeface="Arial" panose="020B0604020202020204" pitchFamily="34" charset="0"/>
            </a:endParaRPr>
          </a:p>
          <a:p>
            <a:pPr marL="534988" indent="-447675">
              <a:buAutoNum type="arabicPeriod"/>
            </a:pPr>
            <a:r>
              <a:rPr lang="es-HN" b="1" dirty="0">
                <a:latin typeface="Arial" panose="020B0604020202020204" pitchFamily="34" charset="0"/>
                <a:cs typeface="Arial" panose="020B0604020202020204" pitchFamily="34" charset="0"/>
              </a:rPr>
              <a:t>1946-2005: Vicaría de Yoro, dependiente de la Arquidiócesis de Tegucigalpa.</a:t>
            </a:r>
          </a:p>
          <a:p>
            <a:pPr marL="87313" indent="0">
              <a:buNone/>
            </a:pPr>
            <a:r>
              <a:rPr lang="es-HN" b="1" dirty="0">
                <a:latin typeface="Arial" panose="020B0604020202020204" pitchFamily="34" charset="0"/>
                <a:cs typeface="Arial" panose="020B0604020202020204" pitchFamily="34" charset="0"/>
              </a:rPr>
              <a:t>                 </a:t>
            </a:r>
            <a:r>
              <a:rPr lang="es-HN" sz="2600" b="1" dirty="0">
                <a:highlight>
                  <a:srgbClr val="FF3300"/>
                </a:highlight>
                <a:latin typeface="Arial" panose="020B0604020202020204" pitchFamily="34" charset="0"/>
                <a:cs typeface="Arial" panose="020B0604020202020204" pitchFamily="34" charset="0"/>
              </a:rPr>
              <a:t>Varios Planes Vicariales</a:t>
            </a:r>
          </a:p>
          <a:p>
            <a:pPr marL="0" indent="0">
              <a:buNone/>
            </a:pPr>
            <a:endParaRPr lang="es-HN" b="1" dirty="0">
              <a:latin typeface="Arial" panose="020B0604020202020204" pitchFamily="34" charset="0"/>
              <a:cs typeface="Arial" panose="020B0604020202020204" pitchFamily="34" charset="0"/>
            </a:endParaRPr>
          </a:p>
          <a:p>
            <a:pPr marL="534988" indent="-447675">
              <a:buNone/>
            </a:pPr>
            <a:r>
              <a:rPr lang="es-HN" b="1" dirty="0">
                <a:latin typeface="Arial" panose="020B0604020202020204" pitchFamily="34" charset="0"/>
                <a:cs typeface="Arial" panose="020B0604020202020204" pitchFamily="34" charset="0"/>
              </a:rPr>
              <a:t>2.  2005-2014: Mons. Juan Luis  </a:t>
            </a:r>
            <a:r>
              <a:rPr lang="es-HN" b="1" dirty="0" err="1">
                <a:latin typeface="Arial" panose="020B0604020202020204" pitchFamily="34" charset="0"/>
                <a:cs typeface="Arial" panose="020B0604020202020204" pitchFamily="34" charset="0"/>
              </a:rPr>
              <a:t>Giasson</a:t>
            </a:r>
            <a:r>
              <a:rPr lang="es-HN" b="1" dirty="0">
                <a:latin typeface="Arial" panose="020B0604020202020204" pitchFamily="34" charset="0"/>
                <a:cs typeface="Arial" panose="020B0604020202020204" pitchFamily="34" charset="0"/>
              </a:rPr>
              <a:t>, Primer Obispo de Yoro.</a:t>
            </a:r>
          </a:p>
          <a:p>
            <a:pPr marL="0" indent="0">
              <a:buNone/>
            </a:pPr>
            <a:r>
              <a:rPr lang="es-HN" b="1" dirty="0">
                <a:latin typeface="Arial" panose="020B0604020202020204" pitchFamily="34" charset="0"/>
                <a:cs typeface="Arial" panose="020B0604020202020204" pitchFamily="34" charset="0"/>
              </a:rPr>
              <a:t>                  </a:t>
            </a:r>
            <a:r>
              <a:rPr lang="es-HN" sz="2600" b="1" dirty="0">
                <a:highlight>
                  <a:srgbClr val="FF3300"/>
                </a:highlight>
                <a:latin typeface="Arial" panose="020B0604020202020204" pitchFamily="34" charset="0"/>
                <a:cs typeface="Arial" panose="020B0604020202020204" pitchFamily="34" charset="0"/>
              </a:rPr>
              <a:t>Plan de Asamblea diocesana 2006</a:t>
            </a:r>
          </a:p>
          <a:p>
            <a:pPr marL="0" indent="0">
              <a:buNone/>
            </a:pPr>
            <a:r>
              <a:rPr lang="es-HN" b="1" dirty="0">
                <a:latin typeface="Arial" panose="020B0604020202020204" pitchFamily="34" charset="0"/>
                <a:cs typeface="Arial" panose="020B0604020202020204" pitchFamily="34" charset="0"/>
              </a:rPr>
              <a:t>                  </a:t>
            </a:r>
            <a:r>
              <a:rPr lang="es-HN" sz="2600" b="1" dirty="0">
                <a:highlight>
                  <a:srgbClr val="FF3300"/>
                </a:highlight>
                <a:latin typeface="Arial" panose="020B0604020202020204" pitchFamily="34" charset="0"/>
                <a:cs typeface="Arial" panose="020B0604020202020204" pitchFamily="34" charset="0"/>
              </a:rPr>
              <a:t>Plan trienal 2009-2011</a:t>
            </a:r>
          </a:p>
          <a:p>
            <a:pPr marL="0" indent="0">
              <a:buNone/>
            </a:pPr>
            <a:r>
              <a:rPr lang="es-HN" b="1" dirty="0">
                <a:latin typeface="Arial" panose="020B0604020202020204" pitchFamily="34" charset="0"/>
                <a:cs typeface="Arial" panose="020B0604020202020204" pitchFamily="34" charset="0"/>
              </a:rPr>
              <a:t>                  </a:t>
            </a:r>
            <a:r>
              <a:rPr lang="es-HN" sz="2600" b="1" dirty="0">
                <a:highlight>
                  <a:srgbClr val="FF3300"/>
                </a:highlight>
                <a:latin typeface="Arial" panose="020B0604020202020204" pitchFamily="34" charset="0"/>
                <a:cs typeface="Arial" panose="020B0604020202020204" pitchFamily="34" charset="0"/>
              </a:rPr>
              <a:t>Primer Proyecto Pastoral 2011-2014</a:t>
            </a:r>
          </a:p>
          <a:p>
            <a:pPr marL="514350" indent="-514350">
              <a:buAutoNum type="arabicPeriod"/>
            </a:pPr>
            <a:endParaRPr lang="es-HN" b="1" dirty="0">
              <a:latin typeface="Arial" panose="020B0604020202020204" pitchFamily="34" charset="0"/>
              <a:cs typeface="Arial" panose="020B0604020202020204" pitchFamily="34" charset="0"/>
            </a:endParaRPr>
          </a:p>
          <a:p>
            <a:pPr marL="534988" indent="-534988">
              <a:buAutoNum type="arabicPeriod" startAt="3"/>
            </a:pPr>
            <a:r>
              <a:rPr lang="es-HN" b="1" dirty="0">
                <a:latin typeface="Arial" panose="020B0604020202020204" pitchFamily="34" charset="0"/>
                <a:cs typeface="Arial" panose="020B0604020202020204" pitchFamily="34" charset="0"/>
              </a:rPr>
              <a:t>2014-2025: Mons. Héctor David García Osorio</a:t>
            </a:r>
          </a:p>
          <a:p>
            <a:pPr marL="0" indent="0">
              <a:buNone/>
            </a:pPr>
            <a:r>
              <a:rPr lang="es-HN" b="1" dirty="0">
                <a:latin typeface="Arial" panose="020B0604020202020204" pitchFamily="34" charset="0"/>
                <a:cs typeface="Arial" panose="020B0604020202020204" pitchFamily="34" charset="0"/>
              </a:rPr>
              <a:t> 	       </a:t>
            </a:r>
            <a:r>
              <a:rPr lang="es-HN" sz="2600" b="1" dirty="0">
                <a:highlight>
                  <a:srgbClr val="FF3300"/>
                </a:highlight>
                <a:latin typeface="Arial" panose="020B0604020202020204" pitchFamily="34" charset="0"/>
                <a:cs typeface="Arial" panose="020B0604020202020204" pitchFamily="34" charset="0"/>
              </a:rPr>
              <a:t>Plan Pastoral 2016-2019</a:t>
            </a:r>
          </a:p>
          <a:p>
            <a:pPr marL="0" indent="0">
              <a:buNone/>
            </a:pPr>
            <a:r>
              <a:rPr lang="es-HN" sz="2600" b="1" dirty="0">
                <a:latin typeface="Arial" panose="020B0604020202020204" pitchFamily="34" charset="0"/>
                <a:cs typeface="Arial" panose="020B0604020202020204" pitchFamily="34" charset="0"/>
              </a:rPr>
              <a:t>                   </a:t>
            </a:r>
            <a:r>
              <a:rPr lang="es-HN" sz="2600" b="1" dirty="0">
                <a:highlight>
                  <a:srgbClr val="FF3300"/>
                </a:highlight>
                <a:latin typeface="Arial" panose="020B0604020202020204" pitchFamily="34" charset="0"/>
                <a:cs typeface="Arial" panose="020B0604020202020204" pitchFamily="34" charset="0"/>
              </a:rPr>
              <a:t>Plan Pastoral 2020-2024</a:t>
            </a:r>
            <a:endParaRPr lang="es-HN" sz="2600" b="1"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F6660446-3A15-1CB2-AD11-66F00078EEBB}"/>
              </a:ext>
            </a:extLst>
          </p:cNvPr>
          <p:cNvPicPr>
            <a:picLocks noChangeAspect="1"/>
          </p:cNvPicPr>
          <p:nvPr/>
        </p:nvPicPr>
        <p:blipFill>
          <a:blip r:embed="rId2"/>
          <a:stretch>
            <a:fillRect/>
          </a:stretch>
        </p:blipFill>
        <p:spPr>
          <a:xfrm>
            <a:off x="8766231" y="4739178"/>
            <a:ext cx="3182578" cy="2172409"/>
          </a:xfrm>
          <a:prstGeom prst="rect">
            <a:avLst/>
          </a:prstGeom>
        </p:spPr>
      </p:pic>
      <p:pic>
        <p:nvPicPr>
          <p:cNvPr id="5" name="Imagen 4">
            <a:extLst>
              <a:ext uri="{FF2B5EF4-FFF2-40B4-BE49-F238E27FC236}">
                <a16:creationId xmlns:a16="http://schemas.microsoft.com/office/drawing/2014/main" id="{008DC83C-5DFE-9819-E13F-9BCF66307C8A}"/>
              </a:ext>
            </a:extLst>
          </p:cNvPr>
          <p:cNvPicPr>
            <a:picLocks noChangeAspect="1"/>
          </p:cNvPicPr>
          <p:nvPr/>
        </p:nvPicPr>
        <p:blipFill>
          <a:blip r:embed="rId3"/>
          <a:stretch>
            <a:fillRect/>
          </a:stretch>
        </p:blipFill>
        <p:spPr>
          <a:xfrm>
            <a:off x="7120648" y="2196203"/>
            <a:ext cx="2857500" cy="2228850"/>
          </a:xfrm>
          <a:prstGeom prst="rect">
            <a:avLst/>
          </a:prstGeom>
        </p:spPr>
      </p:pic>
      <p:pic>
        <p:nvPicPr>
          <p:cNvPr id="6" name="Imagen 5">
            <a:extLst>
              <a:ext uri="{FF2B5EF4-FFF2-40B4-BE49-F238E27FC236}">
                <a16:creationId xmlns:a16="http://schemas.microsoft.com/office/drawing/2014/main" id="{188949B0-7C02-BDA5-7BC9-6AB733D57072}"/>
              </a:ext>
            </a:extLst>
          </p:cNvPr>
          <p:cNvPicPr>
            <a:picLocks noChangeAspect="1"/>
          </p:cNvPicPr>
          <p:nvPr/>
        </p:nvPicPr>
        <p:blipFill>
          <a:blip r:embed="rId4"/>
          <a:stretch>
            <a:fillRect/>
          </a:stretch>
        </p:blipFill>
        <p:spPr>
          <a:xfrm>
            <a:off x="9241277" y="141839"/>
            <a:ext cx="2950723" cy="1976984"/>
          </a:xfrm>
          <a:prstGeom prst="rect">
            <a:avLst/>
          </a:prstGeom>
        </p:spPr>
      </p:pic>
      <p:sp>
        <p:nvSpPr>
          <p:cNvPr id="8" name="Flecha: a la derecha 7">
            <a:extLst>
              <a:ext uri="{FF2B5EF4-FFF2-40B4-BE49-F238E27FC236}">
                <a16:creationId xmlns:a16="http://schemas.microsoft.com/office/drawing/2014/main" id="{F3635F93-6813-022A-F6D9-575A9F10F3E7}"/>
              </a:ext>
            </a:extLst>
          </p:cNvPr>
          <p:cNvSpPr/>
          <p:nvPr/>
        </p:nvSpPr>
        <p:spPr>
          <a:xfrm>
            <a:off x="865763" y="1970223"/>
            <a:ext cx="978408" cy="484632"/>
          </a:xfrm>
          <a:prstGeom prst="rightArrow">
            <a:avLst/>
          </a:prstGeom>
          <a:solidFill>
            <a:srgbClr val="3399FF"/>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s-HN"/>
          </a:p>
        </p:txBody>
      </p:sp>
      <p:sp>
        <p:nvSpPr>
          <p:cNvPr id="10" name="Flecha: a la derecha 9">
            <a:extLst>
              <a:ext uri="{FF2B5EF4-FFF2-40B4-BE49-F238E27FC236}">
                <a16:creationId xmlns:a16="http://schemas.microsoft.com/office/drawing/2014/main" id="{C33AA256-C659-2C13-7247-9C133BEDF535}"/>
              </a:ext>
            </a:extLst>
          </p:cNvPr>
          <p:cNvSpPr/>
          <p:nvPr/>
        </p:nvSpPr>
        <p:spPr>
          <a:xfrm>
            <a:off x="865763" y="3578671"/>
            <a:ext cx="978408" cy="484632"/>
          </a:xfrm>
          <a:prstGeom prst="rightArrow">
            <a:avLst/>
          </a:prstGeom>
          <a:solidFill>
            <a:srgbClr val="3399FF"/>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s-HN"/>
          </a:p>
        </p:txBody>
      </p:sp>
      <p:sp>
        <p:nvSpPr>
          <p:cNvPr id="11" name="Flecha: a la derecha 10">
            <a:extLst>
              <a:ext uri="{FF2B5EF4-FFF2-40B4-BE49-F238E27FC236}">
                <a16:creationId xmlns:a16="http://schemas.microsoft.com/office/drawing/2014/main" id="{96BBEAB4-65E1-AB39-48A3-DD14E2B34891}"/>
              </a:ext>
            </a:extLst>
          </p:cNvPr>
          <p:cNvSpPr/>
          <p:nvPr/>
        </p:nvSpPr>
        <p:spPr>
          <a:xfrm>
            <a:off x="865763" y="5583066"/>
            <a:ext cx="978408" cy="484632"/>
          </a:xfrm>
          <a:prstGeom prst="rightArrow">
            <a:avLst/>
          </a:prstGeom>
          <a:solidFill>
            <a:srgbClr val="3399FF"/>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s-HN"/>
          </a:p>
        </p:txBody>
      </p:sp>
    </p:spTree>
    <p:extLst>
      <p:ext uri="{BB962C8B-B14F-4D97-AF65-F5344CB8AC3E}">
        <p14:creationId xmlns:p14="http://schemas.microsoft.com/office/powerpoint/2010/main" val="2988366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CE9A70-32BD-E7AA-F75C-73D7D9062CE9}"/>
              </a:ext>
            </a:extLst>
          </p:cNvPr>
          <p:cNvSpPr>
            <a:spLocks noGrp="1"/>
          </p:cNvSpPr>
          <p:nvPr>
            <p:ph type="title"/>
          </p:nvPr>
        </p:nvSpPr>
        <p:spPr>
          <a:xfrm>
            <a:off x="-78394" y="0"/>
            <a:ext cx="10329983" cy="591670"/>
          </a:xfrm>
          <a:solidFill>
            <a:srgbClr val="FFCC00"/>
          </a:solidFill>
        </p:spPr>
        <p:txBody>
          <a:bodyPr>
            <a:normAutofit/>
          </a:bodyPr>
          <a:lstStyle/>
          <a:p>
            <a:pPr algn="ctr"/>
            <a:r>
              <a:rPr lang="es-HN" sz="3200" b="1" dirty="0">
                <a:latin typeface="Arial" panose="020B0604020202020204" pitchFamily="34" charset="0"/>
                <a:cs typeface="Arial" panose="020B0604020202020204" pitchFamily="34" charset="0"/>
              </a:rPr>
              <a:t>1ª etapa: La Vicaría de Yoro (1946-2005).</a:t>
            </a:r>
          </a:p>
        </p:txBody>
      </p:sp>
      <p:sp>
        <p:nvSpPr>
          <p:cNvPr id="3" name="Marcador de contenido 2">
            <a:extLst>
              <a:ext uri="{FF2B5EF4-FFF2-40B4-BE49-F238E27FC236}">
                <a16:creationId xmlns:a16="http://schemas.microsoft.com/office/drawing/2014/main" id="{B084B997-C5E5-FD4C-EFF5-C0ED0621D492}"/>
              </a:ext>
            </a:extLst>
          </p:cNvPr>
          <p:cNvSpPr>
            <a:spLocks noGrp="1"/>
          </p:cNvSpPr>
          <p:nvPr>
            <p:ph idx="1"/>
          </p:nvPr>
        </p:nvSpPr>
        <p:spPr>
          <a:xfrm>
            <a:off x="64656" y="885217"/>
            <a:ext cx="7525287" cy="5836596"/>
          </a:xfrm>
          <a:solidFill>
            <a:srgbClr val="0BE5D5"/>
          </a:solidFill>
        </p:spPr>
        <p:txBody>
          <a:bodyPr>
            <a:normAutofit fontScale="92500" lnSpcReduction="10000"/>
          </a:bodyPr>
          <a:lstStyle/>
          <a:p>
            <a:r>
              <a:rPr lang="es-HN" b="1" dirty="0">
                <a:latin typeface="Calibri" panose="020F0502020204030204" pitchFamily="34" charset="0"/>
                <a:ea typeface="Calibri" panose="020F0502020204030204" pitchFamily="34" charset="0"/>
                <a:cs typeface="Calibri" panose="020F0502020204030204" pitchFamily="34" charset="0"/>
              </a:rPr>
              <a:t>Primero fue el trabajo pionero de los Padres Villanueva en El Progreso y Escoto en Yoro</a:t>
            </a:r>
          </a:p>
          <a:p>
            <a:r>
              <a:rPr lang="es-HN" b="1" dirty="0">
                <a:latin typeface="Calibri" panose="020F0502020204030204" pitchFamily="34" charset="0"/>
                <a:ea typeface="Calibri" panose="020F0502020204030204" pitchFamily="34" charset="0"/>
                <a:cs typeface="Calibri" panose="020F0502020204030204" pitchFamily="34" charset="0"/>
              </a:rPr>
              <a:t>Después fueron los trabajos pastorales de los jesuitas de Missouri y España  en el Departamento desde 1946, cuando fueron llamados por Mons. Turcios.</a:t>
            </a:r>
          </a:p>
          <a:p>
            <a:r>
              <a:rPr lang="es-HN" b="1" dirty="0">
                <a:latin typeface="Calibri" panose="020F0502020204030204" pitchFamily="34" charset="0"/>
                <a:ea typeface="Calibri" panose="020F0502020204030204" pitchFamily="34" charset="0"/>
                <a:cs typeface="Calibri" panose="020F0502020204030204" pitchFamily="34" charset="0"/>
              </a:rPr>
              <a:t>Al frente había un Vicario jesuita, y con frecuencia visitaban las Parroquias los Arzobispos de Tegucigalpa o sus Auxiliares. </a:t>
            </a:r>
            <a:r>
              <a:rPr lang="es-HN"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El último Vicario fue el P. Patricio Wade</a:t>
            </a:r>
            <a:endParaRPr lang="es-HN" b="1" dirty="0">
              <a:latin typeface="Calibri" panose="020F0502020204030204" pitchFamily="34" charset="0"/>
              <a:ea typeface="Calibri" panose="020F0502020204030204" pitchFamily="34" charset="0"/>
              <a:cs typeface="Calibri" panose="020F0502020204030204" pitchFamily="34" charset="0"/>
            </a:endParaRPr>
          </a:p>
          <a:p>
            <a:r>
              <a:rPr lang="es-HN"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La Vicaría fue atendida durante más de 60 años por la Compañía de Jesús. </a:t>
            </a:r>
          </a:p>
          <a:p>
            <a:r>
              <a:rPr lang="es-HN"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Además de las Parroquias, los jesuitas organizaron el Instituto San José, Radio Progreso, el ERIC, Teatro La Fragua, Instituto Técnico Loyola y el Centro de Espiritualidad de Arena Blanca.</a:t>
            </a:r>
            <a:endParaRPr lang="es-HN" b="1" dirty="0">
              <a:latin typeface="Calibri" panose="020F0502020204030204" pitchFamily="34" charset="0"/>
              <a:ea typeface="Calibri" panose="020F0502020204030204" pitchFamily="34" charset="0"/>
              <a:cs typeface="Calibri" panose="020F0502020204030204" pitchFamily="34" charset="0"/>
            </a:endParaRPr>
          </a:p>
          <a:p>
            <a:endParaRPr lang="es-HN"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2F64E0B6-4F4F-54FC-087A-C080167FF281}"/>
              </a:ext>
            </a:extLst>
          </p:cNvPr>
          <p:cNvPicPr>
            <a:picLocks noChangeAspect="1"/>
          </p:cNvPicPr>
          <p:nvPr/>
        </p:nvPicPr>
        <p:blipFill>
          <a:blip r:embed="rId2"/>
          <a:stretch>
            <a:fillRect/>
          </a:stretch>
        </p:blipFill>
        <p:spPr>
          <a:xfrm>
            <a:off x="8206843" y="4001704"/>
            <a:ext cx="3528791" cy="2720109"/>
          </a:xfrm>
          <a:prstGeom prst="rect">
            <a:avLst/>
          </a:prstGeom>
        </p:spPr>
      </p:pic>
      <p:pic>
        <p:nvPicPr>
          <p:cNvPr id="1026" name="Picture 2" descr="No hay ninguna descripción de la foto disponible.">
            <a:extLst>
              <a:ext uri="{FF2B5EF4-FFF2-40B4-BE49-F238E27FC236}">
                <a16:creationId xmlns:a16="http://schemas.microsoft.com/office/drawing/2014/main" id="{F00F3B4F-CAA6-CFCB-D9D0-D77230CE4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0099" y="1612240"/>
            <a:ext cx="2334408" cy="184029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FBA39F29-D63D-BEB5-0D14-2322BD8DF4EE}"/>
              </a:ext>
            </a:extLst>
          </p:cNvPr>
          <p:cNvPicPr>
            <a:picLocks noChangeAspect="1"/>
          </p:cNvPicPr>
          <p:nvPr/>
        </p:nvPicPr>
        <p:blipFill>
          <a:blip r:embed="rId4"/>
          <a:stretch>
            <a:fillRect/>
          </a:stretch>
        </p:blipFill>
        <p:spPr>
          <a:xfrm>
            <a:off x="9947680" y="0"/>
            <a:ext cx="2326826" cy="3429000"/>
          </a:xfrm>
          <a:prstGeom prst="rect">
            <a:avLst/>
          </a:prstGeom>
        </p:spPr>
      </p:pic>
    </p:spTree>
    <p:extLst>
      <p:ext uri="{BB962C8B-B14F-4D97-AF65-F5344CB8AC3E}">
        <p14:creationId xmlns:p14="http://schemas.microsoft.com/office/powerpoint/2010/main" val="4152687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B22510-525E-5070-D41B-BF7515E3231E}"/>
              </a:ext>
            </a:extLst>
          </p:cNvPr>
          <p:cNvSpPr>
            <a:spLocks noGrp="1"/>
          </p:cNvSpPr>
          <p:nvPr>
            <p:ph type="ctrTitle"/>
          </p:nvPr>
        </p:nvSpPr>
        <p:spPr>
          <a:xfrm>
            <a:off x="0" y="40844"/>
            <a:ext cx="7205870" cy="554181"/>
          </a:xfrm>
          <a:solidFill>
            <a:srgbClr val="FF3300"/>
          </a:solidFill>
        </p:spPr>
        <p:txBody>
          <a:bodyPr>
            <a:noAutofit/>
          </a:bodyPr>
          <a:lstStyle/>
          <a:p>
            <a:r>
              <a:rPr lang="es-HN" sz="3200" b="1" dirty="0"/>
              <a:t>La Vicaría de Yoro…</a:t>
            </a:r>
          </a:p>
        </p:txBody>
      </p:sp>
      <p:sp>
        <p:nvSpPr>
          <p:cNvPr id="3" name="Subtítulo 2">
            <a:extLst>
              <a:ext uri="{FF2B5EF4-FFF2-40B4-BE49-F238E27FC236}">
                <a16:creationId xmlns:a16="http://schemas.microsoft.com/office/drawing/2014/main" id="{B8F3CB19-44CE-3052-4C76-257F7DD076AD}"/>
              </a:ext>
            </a:extLst>
          </p:cNvPr>
          <p:cNvSpPr>
            <a:spLocks noGrp="1"/>
          </p:cNvSpPr>
          <p:nvPr>
            <p:ph type="subTitle" idx="1"/>
          </p:nvPr>
        </p:nvSpPr>
        <p:spPr>
          <a:xfrm>
            <a:off x="0" y="554182"/>
            <a:ext cx="7205870" cy="6303818"/>
          </a:xfrm>
          <a:solidFill>
            <a:srgbClr val="FFFF00"/>
          </a:solidFill>
        </p:spPr>
        <p:txBody>
          <a:bodyPr>
            <a:normAutofit lnSpcReduction="10000"/>
          </a:bodyPr>
          <a:lstStyle/>
          <a:p>
            <a:pPr marL="457200" indent="-282575" algn="l" defTabSz="179388">
              <a:buFont typeface="Wingdings" panose="05000000000000000000" pitchFamily="2" charset="2"/>
              <a:buChar char="§"/>
              <a:tabLst>
                <a:tab pos="360363" algn="l"/>
                <a:tab pos="447675" algn="l"/>
              </a:tabLst>
            </a:pPr>
            <a:r>
              <a:rPr lang="es-ES_tradnl" sz="1800" b="1" dirty="0">
                <a:effectLst/>
                <a:latin typeface="Arial" panose="020B0604020202020204" pitchFamily="34" charset="0"/>
                <a:ea typeface="Times New Roman" panose="02020603050405020304" pitchFamily="18" charset="0"/>
                <a:cs typeface="Times New Roman" panose="02020603050405020304" pitchFamily="18" charset="0"/>
              </a:rPr>
              <a:t>1945:</a:t>
            </a:r>
            <a:r>
              <a:rPr lang="es-ES_tradnl" sz="1800" b="1" dirty="0">
                <a:latin typeface="Arial" panose="020B0604020202020204" pitchFamily="34" charset="0"/>
                <a:ea typeface="Times New Roman" panose="02020603050405020304" pitchFamily="18" charset="0"/>
                <a:cs typeface="Times New Roman" panose="02020603050405020304" pitchFamily="18" charset="0"/>
              </a:rPr>
              <a:t> Mons. Turcios había solicitado a la Santa Sede el envío de misioneros jesuitas desde Belice. </a:t>
            </a:r>
          </a:p>
          <a:p>
            <a:pPr marL="457200" indent="-282575" algn="l" defTabSz="179388">
              <a:buFont typeface="Wingdings" panose="05000000000000000000" pitchFamily="2" charset="2"/>
              <a:buChar char="§"/>
              <a:tabLst>
                <a:tab pos="360363" algn="l"/>
                <a:tab pos="447675" algn="l"/>
              </a:tabLst>
            </a:pPr>
            <a:r>
              <a:rPr lang="es-ES_tradnl" sz="1800" b="1" dirty="0">
                <a:latin typeface="Arial" panose="020B0604020202020204" pitchFamily="34" charset="0"/>
                <a:ea typeface="Times New Roman" panose="02020603050405020304" pitchFamily="18" charset="0"/>
                <a:cs typeface="Times New Roman" panose="02020603050405020304" pitchFamily="18" charset="0"/>
              </a:rPr>
              <a:t>Mons. Turcios pensaba en la atención pastoral a las zonas bananeras (El Progreso, Olanchito) y a las zonas indígenas de la montaña de Yoro </a:t>
            </a:r>
          </a:p>
          <a:p>
            <a:pPr marL="457200" indent="-282575" algn="just" defTabSz="179388">
              <a:buFont typeface="Wingdings" panose="05000000000000000000" pitchFamily="2" charset="2"/>
              <a:buChar char="§"/>
              <a:tabLst>
                <a:tab pos="360363" algn="l"/>
                <a:tab pos="447675" algn="l"/>
              </a:tabLst>
            </a:pPr>
            <a:r>
              <a:rPr lang="es-ES_tradnl" sz="1800" b="1" dirty="0">
                <a:effectLst/>
                <a:latin typeface="Arial" panose="020B0604020202020204" pitchFamily="34" charset="0"/>
                <a:ea typeface="Times New Roman" panose="02020603050405020304" pitchFamily="18" charset="0"/>
                <a:cs typeface="Times New Roman" panose="02020603050405020304" pitchFamily="18" charset="0"/>
              </a:rPr>
              <a:t>1946:</a:t>
            </a:r>
            <a:r>
              <a:rPr lang="es-ES_tradnl" sz="1800" b="1" dirty="0">
                <a:latin typeface="Arial" panose="020B0604020202020204" pitchFamily="34" charset="0"/>
                <a:ea typeface="Times New Roman" panose="02020603050405020304" pitchFamily="18" charset="0"/>
                <a:cs typeface="Times New Roman" panose="02020603050405020304" pitchFamily="18" charset="0"/>
              </a:rPr>
              <a:t> Visita Yoro el P. </a:t>
            </a:r>
            <a:r>
              <a:rPr lang="es-ES_tradnl" sz="1800" b="1" dirty="0">
                <a:effectLst/>
                <a:latin typeface="Arial" panose="020B0604020202020204" pitchFamily="34" charset="0"/>
                <a:ea typeface="Times New Roman" panose="02020603050405020304" pitchFamily="18" charset="0"/>
                <a:cs typeface="Times New Roman" panose="02020603050405020304" pitchFamily="18" charset="0"/>
              </a:rPr>
              <a:t>David </a:t>
            </a:r>
            <a:r>
              <a:rPr lang="es-ES_tradnl" sz="1800" b="1" dirty="0" err="1">
                <a:effectLst/>
                <a:latin typeface="Arial" panose="020B0604020202020204" pitchFamily="34" charset="0"/>
                <a:ea typeface="Times New Roman" panose="02020603050405020304" pitchFamily="18" charset="0"/>
                <a:cs typeface="Times New Roman" panose="02020603050405020304" pitchFamily="18" charset="0"/>
              </a:rPr>
              <a:t>Hickey</a:t>
            </a:r>
            <a:r>
              <a:rPr lang="es-ES_tradnl" sz="1800" b="1" dirty="0">
                <a:effectLst/>
                <a:latin typeface="Arial" panose="020B0604020202020204" pitchFamily="34" charset="0"/>
                <a:ea typeface="Times New Roman" panose="02020603050405020304" pitchFamily="18" charset="0"/>
                <a:cs typeface="Times New Roman" panose="02020603050405020304" pitchFamily="18" charset="0"/>
              </a:rPr>
              <a:t>, superior de Belice y envía a los primeros jesuitas: los Padres </a:t>
            </a:r>
            <a:r>
              <a:rPr lang="es-ES_tradnl" sz="1800" b="1" dirty="0" err="1">
                <a:effectLst/>
                <a:latin typeface="Arial" panose="020B0604020202020204" pitchFamily="34" charset="0"/>
                <a:ea typeface="Times New Roman" panose="02020603050405020304" pitchFamily="18" charset="0"/>
                <a:cs typeface="Times New Roman" panose="02020603050405020304" pitchFamily="18" charset="0"/>
              </a:rPr>
              <a:t>O'Neil</a:t>
            </a:r>
            <a:r>
              <a:rPr lang="es-ES_tradnl" sz="1800" b="1" dirty="0">
                <a:effectLst/>
                <a:latin typeface="Arial" panose="020B0604020202020204" pitchFamily="34" charset="0"/>
                <a:ea typeface="Times New Roman" panose="02020603050405020304" pitchFamily="18" charset="0"/>
                <a:cs typeface="Times New Roman" panose="02020603050405020304" pitchFamily="18" charset="0"/>
              </a:rPr>
              <a:t> (El Progreso), Smith,  y J. Wade (Sulaco y Minas de Oro) y el P. Guillermo Moore (Olanchito). </a:t>
            </a:r>
          </a:p>
          <a:p>
            <a:pPr marL="457200" indent="-282575" algn="just" defTabSz="179388">
              <a:buFont typeface="Wingdings" panose="05000000000000000000" pitchFamily="2" charset="2"/>
              <a:buChar char="§"/>
              <a:tabLst>
                <a:tab pos="360363" algn="l"/>
                <a:tab pos="447675" algn="l"/>
              </a:tabLst>
            </a:pPr>
            <a:r>
              <a:rPr lang="es-HN" sz="1800" b="1" i="0" dirty="0">
                <a:solidFill>
                  <a:srgbClr val="001D35"/>
                </a:solidFill>
                <a:effectLst/>
                <a:latin typeface="Arial" panose="020B0604020202020204" pitchFamily="34" charset="0"/>
                <a:cs typeface="Arial" panose="020B0604020202020204" pitchFamily="34" charset="0"/>
              </a:rPr>
              <a:t>1946: Llega la primera misión jesuita estadounidense al país, </a:t>
            </a:r>
            <a:r>
              <a:rPr lang="es-HN" sz="1800" b="1" i="0" dirty="0" err="1">
                <a:solidFill>
                  <a:srgbClr val="001D35"/>
                </a:solidFill>
                <a:effectLst/>
                <a:latin typeface="Arial" panose="020B0604020202020204" pitchFamily="34" charset="0"/>
                <a:cs typeface="Arial" panose="020B0604020202020204" pitchFamily="34" charset="0"/>
              </a:rPr>
              <a:t>proce</a:t>
            </a:r>
            <a:r>
              <a:rPr lang="es-ES_tradnl" sz="1800" b="1" dirty="0">
                <a:latin typeface="Arial" panose="020B0604020202020204" pitchFamily="34" charset="0"/>
                <a:ea typeface="Times New Roman" panose="02020603050405020304" pitchFamily="18" charset="0"/>
                <a:cs typeface="Arial" panose="020B0604020202020204" pitchFamily="34" charset="0"/>
              </a:rPr>
              <a:t>dente de Belice para enfocarse en las</a:t>
            </a:r>
            <a:r>
              <a:rPr lang="es-HN" sz="1800" b="1" i="0" dirty="0">
                <a:solidFill>
                  <a:srgbClr val="001D35"/>
                </a:solidFill>
                <a:effectLst/>
                <a:latin typeface="Arial" panose="020B0604020202020204" pitchFamily="34" charset="0"/>
                <a:cs typeface="Arial" panose="020B0604020202020204" pitchFamily="34" charset="0"/>
              </a:rPr>
              <a:t> áreas empobrecidas como Yoro. Siguiendo el modelo de Belice diseñan un plan triple: </a:t>
            </a:r>
            <a:r>
              <a:rPr lang="es-HN" sz="1800" b="1" i="0" u="sng" dirty="0">
                <a:solidFill>
                  <a:srgbClr val="001D35"/>
                </a:solidFill>
                <a:effectLst/>
                <a:latin typeface="Arial" panose="020B0604020202020204" pitchFamily="34" charset="0"/>
                <a:cs typeface="Arial" panose="020B0604020202020204" pitchFamily="34" charset="0"/>
              </a:rPr>
              <a:t>Templos + Colegios + Cooperativas</a:t>
            </a:r>
            <a:r>
              <a:rPr lang="es-ES_tradnl" sz="1800" b="1" dirty="0">
                <a:latin typeface="Arial" panose="020B0604020202020204" pitchFamily="34" charset="0"/>
                <a:ea typeface="Times New Roman" panose="02020603050405020304" pitchFamily="18" charset="0"/>
                <a:cs typeface="Arial" panose="020B0604020202020204" pitchFamily="34" charset="0"/>
              </a:rPr>
              <a:t>.	   </a:t>
            </a:r>
          </a:p>
          <a:p>
            <a:pPr marL="457200" indent="-282575" algn="l" defTabSz="179388">
              <a:buFont typeface="Wingdings" panose="05000000000000000000" pitchFamily="2" charset="2"/>
              <a:buChar char="§"/>
              <a:tabLst>
                <a:tab pos="360363" algn="l"/>
                <a:tab pos="447675" algn="l"/>
              </a:tabLst>
            </a:pPr>
            <a:r>
              <a:rPr lang="es-ES_tradnl" sz="1800" b="1" dirty="0">
                <a:effectLst/>
                <a:latin typeface="Arial" panose="020B0604020202020204" pitchFamily="34" charset="0"/>
                <a:ea typeface="Times New Roman" panose="02020603050405020304" pitchFamily="18" charset="0"/>
                <a:cs typeface="Times New Roman" panose="02020603050405020304" pitchFamily="18" charset="0"/>
              </a:rPr>
              <a:t>Les tocó acompañar la gran huelga bananera de 1954, origen de la organización sindical hondureña. </a:t>
            </a:r>
          </a:p>
          <a:p>
            <a:pPr marL="457200" indent="-282575" algn="l" defTabSz="179388">
              <a:buFont typeface="Wingdings" panose="05000000000000000000" pitchFamily="2" charset="2"/>
              <a:buChar char="§"/>
              <a:tabLst>
                <a:tab pos="360363" algn="l"/>
                <a:tab pos="447675" algn="l"/>
              </a:tabLst>
            </a:pPr>
            <a:r>
              <a:rPr lang="es-ES_tradnl" sz="1800" b="1" dirty="0">
                <a:latin typeface="Arial" panose="020B0604020202020204" pitchFamily="34" charset="0"/>
                <a:ea typeface="Times New Roman" panose="02020603050405020304" pitchFamily="18" charset="0"/>
                <a:cs typeface="Times New Roman" panose="02020603050405020304" pitchFamily="18" charset="0"/>
              </a:rPr>
              <a:t>Organizaron las Parroquias en el Valle de El Progreso, Olanchito , El Negrito y en las montañas de Yoro, Minas de Oro, Sulaco y Victoria.</a:t>
            </a:r>
          </a:p>
          <a:p>
            <a:pPr marL="457200" indent="-282575" algn="l" defTabSz="179388">
              <a:buFont typeface="Wingdings" panose="05000000000000000000" pitchFamily="2" charset="2"/>
              <a:buChar char="§"/>
              <a:tabLst>
                <a:tab pos="360363" algn="l"/>
                <a:tab pos="447675" algn="l"/>
              </a:tabLst>
            </a:pPr>
            <a:r>
              <a:rPr lang="es-ES_tradnl" sz="1800" b="1" dirty="0">
                <a:effectLst/>
                <a:latin typeface="Arial" panose="020B0604020202020204" pitchFamily="34" charset="0"/>
                <a:ea typeface="Times New Roman" panose="02020603050405020304" pitchFamily="18" charset="0"/>
                <a:cs typeface="Times New Roman" panose="02020603050405020304" pitchFamily="18" charset="0"/>
              </a:rPr>
              <a:t>1949: P. Juan Murphy y P. Smith vienen a Yoro. P. Smith muere ahogado en 1950. </a:t>
            </a:r>
            <a:endParaRPr lang="es-HN" sz="1800" b="1" dirty="0">
              <a:latin typeface="Times New Roman" panose="02020603050405020304" pitchFamily="18" charset="0"/>
              <a:ea typeface="Times New Roman" panose="02020603050405020304" pitchFamily="18" charset="0"/>
            </a:endParaRPr>
          </a:p>
          <a:p>
            <a:pPr marL="457200" indent="-282575" algn="l" defTabSz="179388">
              <a:buFont typeface="Wingdings" panose="05000000000000000000" pitchFamily="2" charset="2"/>
              <a:buChar char="§"/>
              <a:tabLst>
                <a:tab pos="360363" algn="l"/>
                <a:tab pos="447675" algn="l"/>
              </a:tabLst>
            </a:pPr>
            <a:r>
              <a:rPr lang="es-ES_tradnl" sz="1800" b="1" dirty="0">
                <a:effectLst/>
                <a:latin typeface="Arial" panose="020B0604020202020204" pitchFamily="34" charset="0"/>
                <a:ea typeface="Times New Roman" panose="02020603050405020304" pitchFamily="18" charset="0"/>
                <a:cs typeface="Times New Roman" panose="02020603050405020304" pitchFamily="18" charset="0"/>
              </a:rPr>
              <a:t>1954: P.  Murphy asume El Negrito y  P. Wade organiza el Instituto San José de El Progreso.</a:t>
            </a:r>
            <a:endParaRPr lang="es-HN" sz="1800" b="1" dirty="0">
              <a:effectLst/>
              <a:latin typeface="Times New Roman" panose="02020603050405020304" pitchFamily="18" charset="0"/>
              <a:ea typeface="Times New Roman" panose="02020603050405020304" pitchFamily="18" charset="0"/>
            </a:endParaRPr>
          </a:p>
        </p:txBody>
      </p:sp>
      <p:pic>
        <p:nvPicPr>
          <p:cNvPr id="4" name="Imagen 3">
            <a:extLst>
              <a:ext uri="{FF2B5EF4-FFF2-40B4-BE49-F238E27FC236}">
                <a16:creationId xmlns:a16="http://schemas.microsoft.com/office/drawing/2014/main" id="{3C395EC4-40FD-E858-6535-38DE8ED4690C}"/>
              </a:ext>
            </a:extLst>
          </p:cNvPr>
          <p:cNvPicPr>
            <a:picLocks noChangeAspect="1"/>
          </p:cNvPicPr>
          <p:nvPr/>
        </p:nvPicPr>
        <p:blipFill>
          <a:blip r:embed="rId2"/>
          <a:stretch>
            <a:fillRect/>
          </a:stretch>
        </p:blipFill>
        <p:spPr>
          <a:xfrm>
            <a:off x="9156220" y="2480293"/>
            <a:ext cx="2977721" cy="2310193"/>
          </a:xfrm>
          <a:prstGeom prst="rect">
            <a:avLst/>
          </a:prstGeom>
        </p:spPr>
      </p:pic>
      <p:pic>
        <p:nvPicPr>
          <p:cNvPr id="2050" name="Picture 2">
            <a:extLst>
              <a:ext uri="{FF2B5EF4-FFF2-40B4-BE49-F238E27FC236}">
                <a16:creationId xmlns:a16="http://schemas.microsoft.com/office/drawing/2014/main" id="{7D9C7A1D-E34D-7B42-B1CA-15BE6BD77C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46" t="18440" r="12271"/>
          <a:stretch/>
        </p:blipFill>
        <p:spPr bwMode="auto">
          <a:xfrm>
            <a:off x="7205870" y="4491764"/>
            <a:ext cx="3774333" cy="2738173"/>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pic>
      <p:pic>
        <p:nvPicPr>
          <p:cNvPr id="6" name="Imagen 5">
            <a:extLst>
              <a:ext uri="{FF2B5EF4-FFF2-40B4-BE49-F238E27FC236}">
                <a16:creationId xmlns:a16="http://schemas.microsoft.com/office/drawing/2014/main" id="{4DB95EF8-9E03-6632-CC72-7684A1A82E6D}"/>
              </a:ext>
            </a:extLst>
          </p:cNvPr>
          <p:cNvPicPr>
            <a:picLocks noChangeAspect="1"/>
          </p:cNvPicPr>
          <p:nvPr/>
        </p:nvPicPr>
        <p:blipFill>
          <a:blip r:embed="rId4"/>
          <a:stretch>
            <a:fillRect/>
          </a:stretch>
        </p:blipFill>
        <p:spPr>
          <a:xfrm>
            <a:off x="7434470" y="110418"/>
            <a:ext cx="4214625" cy="2572564"/>
          </a:xfrm>
          <a:prstGeom prst="rect">
            <a:avLst/>
          </a:prstGeom>
        </p:spPr>
      </p:pic>
    </p:spTree>
    <p:extLst>
      <p:ext uri="{BB962C8B-B14F-4D97-AF65-F5344CB8AC3E}">
        <p14:creationId xmlns:p14="http://schemas.microsoft.com/office/powerpoint/2010/main" val="1998331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FCC6F2-BFBE-91BF-23CE-31A2E72CDDFA}"/>
              </a:ext>
            </a:extLst>
          </p:cNvPr>
          <p:cNvSpPr>
            <a:spLocks noGrp="1"/>
          </p:cNvSpPr>
          <p:nvPr>
            <p:ph type="title"/>
          </p:nvPr>
        </p:nvSpPr>
        <p:spPr>
          <a:xfrm>
            <a:off x="2208179" y="97277"/>
            <a:ext cx="7890091" cy="7019140"/>
          </a:xfrm>
          <a:solidFill>
            <a:srgbClr val="FF66FF"/>
          </a:solidFill>
        </p:spPr>
        <p:txBody>
          <a:bodyPr>
            <a:normAutofit fontScale="90000"/>
          </a:bodyPr>
          <a:lstStyle/>
          <a:p>
            <a:pPr lvl="0">
              <a:lnSpc>
                <a:spcPct val="115000"/>
              </a:lnSpc>
            </a:pPr>
            <a:br>
              <a:rPr lang="es-ES_tradnl" sz="2400" b="1" kern="100" dirty="0">
                <a:effectLst/>
                <a:latin typeface="Calibri" panose="020F0502020204030204" pitchFamily="34" charset="0"/>
                <a:ea typeface="Calibri" panose="020F0502020204030204" pitchFamily="34" charset="0"/>
                <a:cs typeface="Calibri" panose="020F0502020204030204" pitchFamily="34" charset="0"/>
              </a:rPr>
            </a:br>
            <a:br>
              <a:rPr lang="es-ES_tradnl" sz="2400" b="1" kern="100" dirty="0">
                <a:effectLst/>
                <a:latin typeface="Calibri" panose="020F0502020204030204" pitchFamily="34" charset="0"/>
                <a:ea typeface="Calibri" panose="020F0502020204030204" pitchFamily="34" charset="0"/>
                <a:cs typeface="Calibri" panose="020F0502020204030204" pitchFamily="34" charset="0"/>
              </a:rPr>
            </a:br>
            <a:br>
              <a:rPr lang="es-ES_tradnl" sz="2400" b="1" kern="100" dirty="0">
                <a:effectLst/>
                <a:latin typeface="Calibri" panose="020F0502020204030204" pitchFamily="34" charset="0"/>
                <a:ea typeface="Calibri" panose="020F0502020204030204" pitchFamily="34" charset="0"/>
                <a:cs typeface="Calibri" panose="020F0502020204030204" pitchFamily="34" charset="0"/>
              </a:rPr>
            </a:br>
            <a:br>
              <a:rPr lang="es-ES_tradnl" sz="2400" b="1" kern="100" dirty="0">
                <a:effectLst/>
                <a:latin typeface="Calibri" panose="020F0502020204030204" pitchFamily="34" charset="0"/>
                <a:ea typeface="Calibri" panose="020F0502020204030204" pitchFamily="34" charset="0"/>
                <a:cs typeface="Calibri" panose="020F0502020204030204" pitchFamily="34" charset="0"/>
              </a:rPr>
            </a:br>
            <a:br>
              <a:rPr lang="es-ES_tradnl" sz="2400" b="1" kern="100" dirty="0">
                <a:effectLst/>
                <a:latin typeface="Calibri" panose="020F0502020204030204" pitchFamily="34" charset="0"/>
                <a:ea typeface="Calibri" panose="020F0502020204030204" pitchFamily="34" charset="0"/>
                <a:cs typeface="Calibri" panose="020F0502020204030204" pitchFamily="34" charset="0"/>
              </a:rPr>
            </a:br>
            <a:r>
              <a:rPr lang="es-ES_tradnl" sz="2400" b="1" kern="100" dirty="0">
                <a:effectLst/>
                <a:latin typeface="Calibri" panose="020F0502020204030204" pitchFamily="34" charset="0"/>
                <a:ea typeface="Calibri" panose="020F0502020204030204" pitchFamily="34" charset="0"/>
                <a:cs typeface="Calibri" panose="020F0502020204030204" pitchFamily="34" charset="0"/>
              </a:rPr>
              <a:t>* 1965: Se crean Centros de Capacitación en las Parroquias</a:t>
            </a:r>
            <a:br>
              <a:rPr lang="es-HN" sz="2400" b="1" kern="100" dirty="0">
                <a:latin typeface="Calibri" panose="020F0502020204030204" pitchFamily="34" charset="0"/>
                <a:ea typeface="Calibri" panose="020F0502020204030204" pitchFamily="34" charset="0"/>
                <a:cs typeface="Calibri" panose="020F0502020204030204" pitchFamily="34" charset="0"/>
              </a:rPr>
            </a:br>
            <a:r>
              <a:rPr lang="es-HN" sz="2400" b="1" kern="100" dirty="0">
                <a:latin typeface="Calibri" panose="020F0502020204030204" pitchFamily="34" charset="0"/>
                <a:ea typeface="Calibri" panose="020F0502020204030204" pitchFamily="34" charset="0"/>
                <a:cs typeface="Calibri" panose="020F0502020204030204" pitchFamily="34" charset="0"/>
              </a:rPr>
              <a:t>* </a:t>
            </a:r>
            <a:r>
              <a:rPr lang="es-ES_tradnl" sz="2400" b="1" kern="100" dirty="0">
                <a:effectLst/>
                <a:latin typeface="Calibri" panose="020F0502020204030204" pitchFamily="34" charset="0"/>
                <a:ea typeface="Calibri" panose="020F0502020204030204" pitchFamily="34" charset="0"/>
                <a:cs typeface="Calibri" panose="020F0502020204030204" pitchFamily="34" charset="0"/>
              </a:rPr>
              <a:t>1967: Se difunde la Celebración de la Palabra.</a:t>
            </a:r>
            <a:br>
              <a:rPr lang="es-HN" sz="2400" kern="100" dirty="0">
                <a:effectLst/>
                <a:latin typeface="Calibri" panose="020F0502020204030204" pitchFamily="34" charset="0"/>
                <a:ea typeface="Calibri" panose="020F0502020204030204" pitchFamily="34" charset="0"/>
                <a:cs typeface="Calibri" panose="020F0502020204030204" pitchFamily="34" charset="0"/>
              </a:rPr>
            </a:br>
            <a:r>
              <a:rPr lang="es-HN" sz="2400" kern="100" dirty="0">
                <a:effectLst/>
                <a:latin typeface="Calibri" panose="020F0502020204030204" pitchFamily="34" charset="0"/>
                <a:ea typeface="Calibri" panose="020F0502020204030204" pitchFamily="34" charset="0"/>
                <a:cs typeface="Calibri" panose="020F0502020204030204" pitchFamily="34" charset="0"/>
              </a:rPr>
              <a:t>* </a:t>
            </a:r>
            <a:r>
              <a:rPr lang="es-ES_tradnl" sz="2400" b="1" kern="100" dirty="0">
                <a:effectLst/>
                <a:latin typeface="Calibri" panose="020F0502020204030204" pitchFamily="34" charset="0"/>
                <a:ea typeface="Calibri" panose="020F0502020204030204" pitchFamily="34" charset="0"/>
                <a:cs typeface="Calibri" panose="020F0502020204030204" pitchFamily="34" charset="0"/>
              </a:rPr>
              <a:t>1968: Empiezan a llegar nuevos jesuitas de España.</a:t>
            </a:r>
            <a:br>
              <a:rPr lang="es-HN" sz="2400" kern="100" dirty="0">
                <a:effectLst/>
                <a:latin typeface="Calibri" panose="020F0502020204030204" pitchFamily="34" charset="0"/>
                <a:ea typeface="Calibri" panose="020F0502020204030204" pitchFamily="34" charset="0"/>
                <a:cs typeface="Calibri" panose="020F0502020204030204" pitchFamily="34" charset="0"/>
              </a:rPr>
            </a:br>
            <a:r>
              <a:rPr lang="es-HN" sz="2400" kern="100" dirty="0">
                <a:effectLst/>
                <a:latin typeface="Calibri" panose="020F0502020204030204" pitchFamily="34" charset="0"/>
                <a:ea typeface="Calibri" panose="020F0502020204030204" pitchFamily="34" charset="0"/>
                <a:cs typeface="Calibri" panose="020F0502020204030204" pitchFamily="34" charset="0"/>
              </a:rPr>
              <a:t>* </a:t>
            </a:r>
            <a:r>
              <a:rPr lang="es-ES_tradnl" sz="2400" b="1" kern="100" dirty="0">
                <a:effectLst/>
                <a:latin typeface="Calibri" panose="020F0502020204030204" pitchFamily="34" charset="0"/>
                <a:ea typeface="Calibri" panose="020F0502020204030204" pitchFamily="34" charset="0"/>
                <a:cs typeface="Calibri" panose="020F0502020204030204" pitchFamily="34" charset="0"/>
              </a:rPr>
              <a:t>1970: Nace </a:t>
            </a:r>
            <a:r>
              <a:rPr lang="es-ES_tradnl" sz="2400" b="1" i="1" kern="100" dirty="0">
                <a:effectLst/>
                <a:latin typeface="Calibri" panose="020F0502020204030204" pitchFamily="34" charset="0"/>
                <a:ea typeface="Calibri" panose="020F0502020204030204" pitchFamily="34" charset="0"/>
                <a:cs typeface="Calibri" panose="020F0502020204030204" pitchFamily="34" charset="0"/>
              </a:rPr>
              <a:t>Radio Progreso</a:t>
            </a:r>
            <a:r>
              <a:rPr lang="es-ES_tradnl" sz="2400" b="1" kern="100" dirty="0">
                <a:effectLst/>
                <a:latin typeface="Calibri" panose="020F0502020204030204" pitchFamily="34" charset="0"/>
                <a:ea typeface="Calibri" panose="020F0502020204030204" pitchFamily="34" charset="0"/>
                <a:cs typeface="Calibri" panose="020F0502020204030204" pitchFamily="34" charset="0"/>
              </a:rPr>
              <a:t>, que alfabetiza la zona.</a:t>
            </a:r>
            <a:br>
              <a:rPr lang="es-HN" sz="2400" kern="100" dirty="0">
                <a:effectLst/>
                <a:latin typeface="Calibri" panose="020F0502020204030204" pitchFamily="34" charset="0"/>
                <a:ea typeface="Calibri" panose="020F0502020204030204" pitchFamily="34" charset="0"/>
                <a:cs typeface="Calibri" panose="020F0502020204030204" pitchFamily="34" charset="0"/>
              </a:rPr>
            </a:br>
            <a:r>
              <a:rPr lang="es-HN" sz="2400" kern="100" dirty="0">
                <a:effectLst/>
                <a:latin typeface="Calibri" panose="020F0502020204030204" pitchFamily="34" charset="0"/>
                <a:ea typeface="Calibri" panose="020F0502020204030204" pitchFamily="34" charset="0"/>
                <a:cs typeface="Calibri" panose="020F0502020204030204" pitchFamily="34" charset="0"/>
              </a:rPr>
              <a:t>* </a:t>
            </a:r>
            <a:r>
              <a:rPr lang="es-ES_tradnl" sz="2400" b="1" kern="100" dirty="0">
                <a:effectLst/>
                <a:latin typeface="Calibri" panose="020F0502020204030204" pitchFamily="34" charset="0"/>
                <a:ea typeface="Calibri" panose="020F0502020204030204" pitchFamily="34" charset="0"/>
                <a:cs typeface="Calibri" panose="020F0502020204030204" pitchFamily="34" charset="0"/>
              </a:rPr>
              <a:t>1973: Los jesuitas asumen las Parroquias de Colón </a:t>
            </a:r>
            <a:br>
              <a:rPr lang="es-HN" sz="2400" kern="100" dirty="0">
                <a:effectLst/>
                <a:latin typeface="Calibri" panose="020F0502020204030204" pitchFamily="34" charset="0"/>
                <a:ea typeface="Calibri" panose="020F0502020204030204" pitchFamily="34" charset="0"/>
                <a:cs typeface="Calibri" panose="020F0502020204030204" pitchFamily="34" charset="0"/>
              </a:rPr>
            </a:br>
            <a:r>
              <a:rPr lang="es-HN" sz="2400" kern="100" dirty="0">
                <a:effectLst/>
                <a:latin typeface="Calibri" panose="020F0502020204030204" pitchFamily="34" charset="0"/>
                <a:ea typeface="Calibri" panose="020F0502020204030204" pitchFamily="34" charset="0"/>
                <a:cs typeface="Calibri" panose="020F0502020204030204" pitchFamily="34" charset="0"/>
              </a:rPr>
              <a:t>* </a:t>
            </a:r>
            <a:r>
              <a:rPr lang="es-ES_tradnl" sz="2400" b="1" kern="100" dirty="0">
                <a:effectLst/>
                <a:latin typeface="Calibri" panose="020F0502020204030204" pitchFamily="34" charset="0"/>
                <a:ea typeface="Calibri" panose="020F0502020204030204" pitchFamily="34" charset="0"/>
                <a:cs typeface="Calibri" panose="020F0502020204030204" pitchFamily="34" charset="0"/>
              </a:rPr>
              <a:t>1980: Nace el Equipo de Reflexión, Investigación y Comunicación</a:t>
            </a:r>
            <a:br>
              <a:rPr lang="es-ES_tradnl" sz="2400" b="1" kern="100" dirty="0">
                <a:effectLst/>
                <a:latin typeface="Calibri" panose="020F0502020204030204" pitchFamily="34" charset="0"/>
                <a:ea typeface="Calibri" panose="020F0502020204030204" pitchFamily="34" charset="0"/>
                <a:cs typeface="Calibri" panose="020F0502020204030204" pitchFamily="34" charset="0"/>
              </a:rPr>
            </a:br>
            <a:r>
              <a:rPr lang="es-ES_tradnl" sz="2400" b="1" kern="100" dirty="0">
                <a:effectLst/>
                <a:latin typeface="Calibri" panose="020F0502020204030204" pitchFamily="34" charset="0"/>
                <a:ea typeface="Calibri" panose="020F0502020204030204" pitchFamily="34" charset="0"/>
                <a:cs typeface="Calibri" panose="020F0502020204030204" pitchFamily="34" charset="0"/>
              </a:rPr>
              <a:t>   (ERIC), para apoyar el análisis de realidad y la planificación</a:t>
            </a:r>
            <a:br>
              <a:rPr lang="es-ES_tradnl" sz="2400" b="1" kern="100" dirty="0">
                <a:effectLst/>
                <a:latin typeface="Calibri" panose="020F0502020204030204" pitchFamily="34" charset="0"/>
                <a:ea typeface="Calibri" panose="020F0502020204030204" pitchFamily="34" charset="0"/>
                <a:cs typeface="Calibri" panose="020F0502020204030204" pitchFamily="34" charset="0"/>
              </a:rPr>
            </a:br>
            <a:r>
              <a:rPr lang="es-ES_tradnl" sz="2400" b="1" kern="100" dirty="0">
                <a:effectLst/>
                <a:latin typeface="Calibri" panose="020F0502020204030204" pitchFamily="34" charset="0"/>
                <a:ea typeface="Calibri" panose="020F0502020204030204" pitchFamily="34" charset="0"/>
                <a:cs typeface="Calibri" panose="020F0502020204030204" pitchFamily="34" charset="0"/>
              </a:rPr>
              <a:t>    </a:t>
            </a:r>
            <a:r>
              <a:rPr lang="es-ES_tradnl" sz="2400" b="1" kern="100" dirty="0">
                <a:latin typeface="Calibri" panose="020F0502020204030204" pitchFamily="34" charset="0"/>
                <a:ea typeface="Calibri" panose="020F0502020204030204" pitchFamily="34" charset="0"/>
                <a:cs typeface="Calibri" panose="020F0502020204030204" pitchFamily="34" charset="0"/>
              </a:rPr>
              <a:t>p</a:t>
            </a:r>
            <a:r>
              <a:rPr lang="es-ES_tradnl" sz="2400" b="1" kern="100" dirty="0">
                <a:effectLst/>
                <a:latin typeface="Calibri" panose="020F0502020204030204" pitchFamily="34" charset="0"/>
                <a:ea typeface="Calibri" panose="020F0502020204030204" pitchFamily="34" charset="0"/>
                <a:cs typeface="Calibri" panose="020F0502020204030204" pitchFamily="34" charset="0"/>
              </a:rPr>
              <a:t>astoral en las Parroquias </a:t>
            </a:r>
            <a:br>
              <a:rPr lang="es-ES_tradnl" sz="2400" b="1" kern="100" dirty="0">
                <a:effectLst/>
                <a:latin typeface="Calibri" panose="020F0502020204030204" pitchFamily="34" charset="0"/>
                <a:ea typeface="Calibri" panose="020F0502020204030204" pitchFamily="34" charset="0"/>
                <a:cs typeface="Calibri" panose="020F0502020204030204" pitchFamily="34" charset="0"/>
              </a:rPr>
            </a:br>
            <a:r>
              <a:rPr lang="es-ES_tradnl" sz="2400" b="1" kern="100" dirty="0">
                <a:effectLst/>
                <a:latin typeface="Calibri" panose="020F0502020204030204" pitchFamily="34" charset="0"/>
                <a:ea typeface="Calibri" panose="020F0502020204030204" pitchFamily="34" charset="0"/>
                <a:cs typeface="Calibri" panose="020F0502020204030204" pitchFamily="34" charset="0"/>
              </a:rPr>
              <a:t>*  Se establecen </a:t>
            </a:r>
            <a:r>
              <a:rPr lang="es-ES_tradnl" sz="2400" b="1" kern="100" dirty="0" err="1">
                <a:effectLst/>
                <a:latin typeface="Calibri" panose="020F0502020204030204" pitchFamily="34" charset="0"/>
                <a:ea typeface="Calibri" panose="020F0502020204030204" pitchFamily="34" charset="0"/>
                <a:cs typeface="Calibri" panose="020F0502020204030204" pitchFamily="34" charset="0"/>
              </a:rPr>
              <a:t>Pre-seminarios</a:t>
            </a:r>
            <a:r>
              <a:rPr lang="es-ES_tradnl" sz="2400" b="1" kern="100" dirty="0">
                <a:effectLst/>
                <a:latin typeface="Calibri" panose="020F0502020204030204" pitchFamily="34" charset="0"/>
                <a:ea typeface="Calibri" panose="020F0502020204030204" pitchFamily="34" charset="0"/>
                <a:cs typeface="Calibri" panose="020F0502020204030204" pitchFamily="34" charset="0"/>
              </a:rPr>
              <a:t>: El Progreso, Olanchito y</a:t>
            </a:r>
            <a:br>
              <a:rPr lang="es-ES_tradnl" sz="2400" b="1" kern="100" dirty="0">
                <a:effectLst/>
                <a:latin typeface="Calibri" panose="020F0502020204030204" pitchFamily="34" charset="0"/>
                <a:ea typeface="Calibri" panose="020F0502020204030204" pitchFamily="34" charset="0"/>
                <a:cs typeface="Calibri" panose="020F0502020204030204" pitchFamily="34" charset="0"/>
              </a:rPr>
            </a:br>
            <a:r>
              <a:rPr lang="es-ES_tradnl" sz="2400" b="1" kern="100" dirty="0">
                <a:effectLst/>
                <a:latin typeface="Calibri" panose="020F0502020204030204" pitchFamily="34" charset="0"/>
                <a:ea typeface="Calibri" panose="020F0502020204030204" pitchFamily="34" charset="0"/>
                <a:cs typeface="Calibri" panose="020F0502020204030204" pitchFamily="34" charset="0"/>
              </a:rPr>
              <a:t>    Tocoa para las vocaciones sacerdotales y religiosas.</a:t>
            </a:r>
            <a:br>
              <a:rPr lang="es-ES_tradnl" sz="2400" b="1" kern="100" dirty="0">
                <a:effectLst/>
                <a:latin typeface="Calibri" panose="020F0502020204030204" pitchFamily="34" charset="0"/>
                <a:ea typeface="Calibri" panose="020F0502020204030204" pitchFamily="34" charset="0"/>
                <a:cs typeface="Calibri" panose="020F0502020204030204" pitchFamily="34" charset="0"/>
              </a:rPr>
            </a:br>
            <a:r>
              <a:rPr lang="es-ES_tradnl" sz="2400" b="1" kern="100" dirty="0">
                <a:effectLst/>
                <a:latin typeface="Calibri" panose="020F0502020204030204" pitchFamily="34" charset="0"/>
                <a:ea typeface="Calibri" panose="020F0502020204030204" pitchFamily="34" charset="0"/>
                <a:cs typeface="Calibri" panose="020F0502020204030204" pitchFamily="34" charset="0"/>
              </a:rPr>
              <a:t>*  Se divide en tres la Parroquia de Las Mercedes de El Progreso.</a:t>
            </a:r>
            <a:br>
              <a:rPr lang="es-ES_tradnl" sz="2400" b="1" kern="100" dirty="0">
                <a:effectLst/>
                <a:latin typeface="Calibri" panose="020F0502020204030204" pitchFamily="34" charset="0"/>
                <a:ea typeface="Calibri" panose="020F0502020204030204" pitchFamily="34" charset="0"/>
                <a:cs typeface="Calibri" panose="020F0502020204030204" pitchFamily="34" charset="0"/>
              </a:rPr>
            </a:br>
            <a:r>
              <a:rPr lang="es-ES_tradnl" sz="2400" b="1" kern="100" dirty="0">
                <a:effectLst/>
                <a:latin typeface="Calibri" panose="020F0502020204030204" pitchFamily="34" charset="0"/>
                <a:ea typeface="Calibri" panose="020F0502020204030204" pitchFamily="34" charset="0"/>
                <a:cs typeface="Calibri" panose="020F0502020204030204" pitchFamily="34" charset="0"/>
              </a:rPr>
              <a:t>*  Se planifica el pas</a:t>
            </a:r>
            <a:r>
              <a:rPr lang="es-ES_tradnl" sz="2400" b="1" kern="100" dirty="0">
                <a:latin typeface="Calibri" panose="020F0502020204030204" pitchFamily="34" charset="0"/>
                <a:ea typeface="Calibri" panose="020F0502020204030204" pitchFamily="34" charset="0"/>
                <a:cs typeface="Calibri" panose="020F0502020204030204" pitchFamily="34" charset="0"/>
              </a:rPr>
              <a:t>o </a:t>
            </a:r>
            <a:r>
              <a:rPr lang="es-ES_tradnl" sz="2400" b="1" kern="100" dirty="0">
                <a:effectLst/>
                <a:latin typeface="Calibri" panose="020F0502020204030204" pitchFamily="34" charset="0"/>
                <a:ea typeface="Calibri" panose="020F0502020204030204" pitchFamily="34" charset="0"/>
                <a:cs typeface="Calibri" panose="020F0502020204030204" pitchFamily="34" charset="0"/>
              </a:rPr>
              <a:t>progresivo de las Parroquias a los Padres</a:t>
            </a:r>
            <a:br>
              <a:rPr lang="es-ES_tradnl" sz="2400" b="1" kern="100" dirty="0">
                <a:effectLst/>
                <a:latin typeface="Calibri" panose="020F0502020204030204" pitchFamily="34" charset="0"/>
                <a:ea typeface="Calibri" panose="020F0502020204030204" pitchFamily="34" charset="0"/>
                <a:cs typeface="Calibri" panose="020F0502020204030204" pitchFamily="34" charset="0"/>
              </a:rPr>
            </a:br>
            <a:r>
              <a:rPr lang="es-ES_tradnl" sz="2400" b="1" kern="100" dirty="0">
                <a:effectLst/>
                <a:latin typeface="Calibri" panose="020F0502020204030204" pitchFamily="34" charset="0"/>
                <a:ea typeface="Calibri" panose="020F0502020204030204" pitchFamily="34" charset="0"/>
                <a:cs typeface="Calibri" panose="020F0502020204030204" pitchFamily="34" charset="0"/>
              </a:rPr>
              <a:t>    diocesanos desde 2001: Santa Rita, Morazán, El Negrito,</a:t>
            </a:r>
            <a:br>
              <a:rPr lang="es-ES_tradnl" sz="2400" b="1" kern="100" dirty="0">
                <a:effectLst/>
                <a:latin typeface="Calibri" panose="020F0502020204030204" pitchFamily="34" charset="0"/>
                <a:ea typeface="Calibri" panose="020F0502020204030204" pitchFamily="34" charset="0"/>
                <a:cs typeface="Calibri" panose="020F0502020204030204" pitchFamily="34" charset="0"/>
              </a:rPr>
            </a:br>
            <a:r>
              <a:rPr lang="es-ES_tradnl" sz="2400" b="1" kern="100" dirty="0">
                <a:effectLst/>
                <a:latin typeface="Calibri" panose="020F0502020204030204" pitchFamily="34" charset="0"/>
                <a:ea typeface="Calibri" panose="020F0502020204030204" pitchFamily="34" charset="0"/>
                <a:cs typeface="Calibri" panose="020F0502020204030204" pitchFamily="34" charset="0"/>
              </a:rPr>
              <a:t>    Olanchito, Victoria-Sulaco, Urraco, Toyos, Catedral,</a:t>
            </a:r>
            <a:br>
              <a:rPr lang="es-ES_tradnl" sz="2400" b="1" kern="100" dirty="0">
                <a:effectLst/>
                <a:latin typeface="Calibri" panose="020F0502020204030204" pitchFamily="34" charset="0"/>
                <a:ea typeface="Calibri" panose="020F0502020204030204" pitchFamily="34" charset="0"/>
                <a:cs typeface="Calibri" panose="020F0502020204030204" pitchFamily="34" charset="0"/>
              </a:rPr>
            </a:br>
            <a:r>
              <a:rPr lang="es-ES_tradnl" sz="2400" b="1" kern="100" dirty="0">
                <a:effectLst/>
                <a:latin typeface="Calibri" panose="020F0502020204030204" pitchFamily="34" charset="0"/>
                <a:ea typeface="Calibri" panose="020F0502020204030204" pitchFamily="34" charset="0"/>
                <a:cs typeface="Calibri" panose="020F0502020204030204" pitchFamily="34" charset="0"/>
              </a:rPr>
              <a:t>    Suyapa. </a:t>
            </a:r>
            <a:br>
              <a:rPr lang="es-ES_tradnl" sz="3100" b="1" dirty="0">
                <a:effectLst/>
                <a:latin typeface="Arial" panose="020B0604020202020204" pitchFamily="34" charset="0"/>
                <a:ea typeface="Times New Roman" panose="02020603050405020304" pitchFamily="18" charset="0"/>
                <a:cs typeface="Times New Roman" panose="02020603050405020304" pitchFamily="18" charset="0"/>
              </a:rPr>
            </a:br>
            <a:br>
              <a:rPr lang="es-HN" b="1" dirty="0"/>
            </a:br>
            <a:endParaRPr lang="es-HN" dirty="0"/>
          </a:p>
        </p:txBody>
      </p:sp>
      <p:pic>
        <p:nvPicPr>
          <p:cNvPr id="4" name="Marcador de contenido 3">
            <a:extLst>
              <a:ext uri="{FF2B5EF4-FFF2-40B4-BE49-F238E27FC236}">
                <a16:creationId xmlns:a16="http://schemas.microsoft.com/office/drawing/2014/main" id="{AFAB9778-8A90-9593-F169-4EE23B7366A6}"/>
              </a:ext>
            </a:extLst>
          </p:cNvPr>
          <p:cNvPicPr>
            <a:picLocks noGrp="1" noChangeAspect="1"/>
          </p:cNvPicPr>
          <p:nvPr>
            <p:ph idx="1"/>
          </p:nvPr>
        </p:nvPicPr>
        <p:blipFill>
          <a:blip r:embed="rId2"/>
          <a:srcRect t="11153" b="21920"/>
          <a:stretch/>
        </p:blipFill>
        <p:spPr>
          <a:xfrm>
            <a:off x="10098271" y="298580"/>
            <a:ext cx="1860606" cy="1791691"/>
          </a:xfrm>
          <a:prstGeom prst="rect">
            <a:avLst/>
          </a:prstGeom>
        </p:spPr>
      </p:pic>
      <p:pic>
        <p:nvPicPr>
          <p:cNvPr id="1026" name="Picture 2">
            <a:extLst>
              <a:ext uri="{FF2B5EF4-FFF2-40B4-BE49-F238E27FC236}">
                <a16:creationId xmlns:a16="http://schemas.microsoft.com/office/drawing/2014/main" id="{DEA3B560-2615-DC36-2456-728244E998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93" t="17143" r="21230" b="18367"/>
          <a:stretch/>
        </p:blipFill>
        <p:spPr bwMode="auto">
          <a:xfrm>
            <a:off x="10238992" y="4767730"/>
            <a:ext cx="1530219" cy="209027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5F0A4343-4041-9587-1A73-2AAA3E5860BA}"/>
              </a:ext>
            </a:extLst>
          </p:cNvPr>
          <p:cNvPicPr>
            <a:picLocks noChangeAspect="1"/>
          </p:cNvPicPr>
          <p:nvPr/>
        </p:nvPicPr>
        <p:blipFill>
          <a:blip r:embed="rId4"/>
          <a:stretch>
            <a:fillRect/>
          </a:stretch>
        </p:blipFill>
        <p:spPr>
          <a:xfrm>
            <a:off x="10208452" y="2541600"/>
            <a:ext cx="1640244" cy="1946423"/>
          </a:xfrm>
          <a:prstGeom prst="rect">
            <a:avLst/>
          </a:prstGeom>
        </p:spPr>
      </p:pic>
      <p:pic>
        <p:nvPicPr>
          <p:cNvPr id="6" name="Imagen 5">
            <a:extLst>
              <a:ext uri="{FF2B5EF4-FFF2-40B4-BE49-F238E27FC236}">
                <a16:creationId xmlns:a16="http://schemas.microsoft.com/office/drawing/2014/main" id="{D48AC026-4F11-1E39-98AE-68863CA6429D}"/>
              </a:ext>
            </a:extLst>
          </p:cNvPr>
          <p:cNvPicPr>
            <a:picLocks noChangeAspect="1"/>
          </p:cNvPicPr>
          <p:nvPr/>
        </p:nvPicPr>
        <p:blipFill>
          <a:blip r:embed="rId5"/>
          <a:srcRect l="10206" b="9963"/>
          <a:stretch/>
        </p:blipFill>
        <p:spPr>
          <a:xfrm>
            <a:off x="85150" y="4873148"/>
            <a:ext cx="1713495" cy="1984852"/>
          </a:xfrm>
          <a:prstGeom prst="rect">
            <a:avLst/>
          </a:prstGeom>
        </p:spPr>
      </p:pic>
      <p:pic>
        <p:nvPicPr>
          <p:cNvPr id="8" name="Imagen 7">
            <a:extLst>
              <a:ext uri="{FF2B5EF4-FFF2-40B4-BE49-F238E27FC236}">
                <a16:creationId xmlns:a16="http://schemas.microsoft.com/office/drawing/2014/main" id="{2FB2DB5D-69E3-2D60-C39B-707C9796BA19}"/>
              </a:ext>
            </a:extLst>
          </p:cNvPr>
          <p:cNvPicPr>
            <a:picLocks noChangeAspect="1"/>
          </p:cNvPicPr>
          <p:nvPr/>
        </p:nvPicPr>
        <p:blipFill>
          <a:blip r:embed="rId6"/>
          <a:srcRect l="34975" t="2996" r="32653" b="24624"/>
          <a:stretch/>
        </p:blipFill>
        <p:spPr>
          <a:xfrm>
            <a:off x="317241" y="2570371"/>
            <a:ext cx="1747148" cy="2197359"/>
          </a:xfrm>
          <a:prstGeom prst="rect">
            <a:avLst/>
          </a:prstGeom>
        </p:spPr>
      </p:pic>
      <p:pic>
        <p:nvPicPr>
          <p:cNvPr id="9" name="Imagen 8">
            <a:extLst>
              <a:ext uri="{FF2B5EF4-FFF2-40B4-BE49-F238E27FC236}">
                <a16:creationId xmlns:a16="http://schemas.microsoft.com/office/drawing/2014/main" id="{C596FA8F-8CAB-3B7B-8C08-690ED89F7F1A}"/>
              </a:ext>
            </a:extLst>
          </p:cNvPr>
          <p:cNvPicPr>
            <a:picLocks noChangeAspect="1"/>
          </p:cNvPicPr>
          <p:nvPr/>
        </p:nvPicPr>
        <p:blipFill>
          <a:blip r:embed="rId7"/>
          <a:srcRect b="16085"/>
          <a:stretch/>
        </p:blipFill>
        <p:spPr>
          <a:xfrm>
            <a:off x="85150" y="151571"/>
            <a:ext cx="2051134" cy="2085708"/>
          </a:xfrm>
          <a:prstGeom prst="rect">
            <a:avLst/>
          </a:prstGeom>
        </p:spPr>
      </p:pic>
      <p:sp>
        <p:nvSpPr>
          <p:cNvPr id="12" name="Título 1">
            <a:extLst>
              <a:ext uri="{FF2B5EF4-FFF2-40B4-BE49-F238E27FC236}">
                <a16:creationId xmlns:a16="http://schemas.microsoft.com/office/drawing/2014/main" id="{A41C316A-6E7B-6824-10C0-09FF6EB88BC2}"/>
              </a:ext>
            </a:extLst>
          </p:cNvPr>
          <p:cNvSpPr txBox="1">
            <a:spLocks/>
          </p:cNvSpPr>
          <p:nvPr/>
        </p:nvSpPr>
        <p:spPr>
          <a:xfrm>
            <a:off x="2115007" y="38911"/>
            <a:ext cx="7961986" cy="964097"/>
          </a:xfrm>
          <a:prstGeom prst="rect">
            <a:avLst/>
          </a:prstGeom>
          <a:solidFill>
            <a:srgbClr val="00FF00"/>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400" b="1" kern="100" dirty="0">
                <a:latin typeface="Calibri" panose="020F0502020204030204" pitchFamily="34" charset="0"/>
                <a:ea typeface="Calibri" panose="020F0502020204030204" pitchFamily="34" charset="0"/>
                <a:cs typeface="Calibri" panose="020F0502020204030204" pitchFamily="34" charset="0"/>
              </a:rPr>
              <a:t>PROGRESIVAMENTE LA VICARÍA DE YORO SE FUE INTEGRANDO EN LAS PRIORIDADES DE LA IGLESIA HONDUREÑA…</a:t>
            </a:r>
            <a:endParaRPr lang="es-HN" sz="2400" dirty="0"/>
          </a:p>
        </p:txBody>
      </p:sp>
    </p:spTree>
    <p:extLst>
      <p:ext uri="{BB962C8B-B14F-4D97-AF65-F5344CB8AC3E}">
        <p14:creationId xmlns:p14="http://schemas.microsoft.com/office/powerpoint/2010/main" val="599716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1DB3B8-7035-2262-AEFB-173F772A6E46}"/>
              </a:ext>
            </a:extLst>
          </p:cNvPr>
          <p:cNvSpPr>
            <a:spLocks noGrp="1"/>
          </p:cNvSpPr>
          <p:nvPr>
            <p:ph type="title"/>
          </p:nvPr>
        </p:nvSpPr>
        <p:spPr>
          <a:xfrm>
            <a:off x="0" y="0"/>
            <a:ext cx="8885337" cy="932873"/>
          </a:xfrm>
          <a:solidFill>
            <a:srgbClr val="66FF33"/>
          </a:solidFill>
        </p:spPr>
        <p:txBody>
          <a:bodyPr>
            <a:normAutofit/>
          </a:bodyPr>
          <a:lstStyle/>
          <a:p>
            <a:pPr algn="ctr"/>
            <a:r>
              <a:rPr lang="es-HN" sz="3600" b="1" dirty="0">
                <a:latin typeface="Arial" panose="020B0604020202020204" pitchFamily="34" charset="0"/>
                <a:cs typeface="Arial" panose="020B0604020202020204" pitchFamily="34" charset="0"/>
              </a:rPr>
              <a:t>2ª etapa: Nace la Diócesis de Yoro</a:t>
            </a:r>
          </a:p>
        </p:txBody>
      </p:sp>
      <p:sp>
        <p:nvSpPr>
          <p:cNvPr id="3" name="Marcador de contenido 2">
            <a:extLst>
              <a:ext uri="{FF2B5EF4-FFF2-40B4-BE49-F238E27FC236}">
                <a16:creationId xmlns:a16="http://schemas.microsoft.com/office/drawing/2014/main" id="{D33EF3DC-C2DD-BC8D-FD2E-4B539ABCA180}"/>
              </a:ext>
            </a:extLst>
          </p:cNvPr>
          <p:cNvSpPr>
            <a:spLocks noGrp="1"/>
          </p:cNvSpPr>
          <p:nvPr>
            <p:ph idx="1"/>
          </p:nvPr>
        </p:nvSpPr>
        <p:spPr>
          <a:xfrm>
            <a:off x="1" y="932873"/>
            <a:ext cx="8885338" cy="5925127"/>
          </a:xfrm>
          <a:solidFill>
            <a:srgbClr val="FFFF66"/>
          </a:solidFill>
        </p:spPr>
        <p:txBody>
          <a:bodyPr>
            <a:normAutofit/>
          </a:bodyPr>
          <a:lstStyle/>
          <a:p>
            <a:r>
              <a:rPr lang="es-HN" b="1" dirty="0">
                <a:latin typeface="Calibri" panose="020F0502020204030204" pitchFamily="34" charset="0"/>
                <a:ea typeface="Calibri" panose="020F0502020204030204" pitchFamily="34" charset="0"/>
                <a:cs typeface="Calibri" panose="020F0502020204030204" pitchFamily="34" charset="0"/>
              </a:rPr>
              <a:t>La Diócesis de Yoro nació el 18 de septiembre de 2005, con 10 Parroquias y 25 sacerdotes, 4 de ellos del clero diocesano.</a:t>
            </a:r>
          </a:p>
          <a:p>
            <a:r>
              <a:rPr lang="es-HN" b="1" dirty="0">
                <a:latin typeface="Calibri" panose="020F0502020204030204" pitchFamily="34" charset="0"/>
                <a:ea typeface="Calibri" panose="020F0502020204030204" pitchFamily="34" charset="0"/>
                <a:cs typeface="Calibri" panose="020F0502020204030204" pitchFamily="34" charset="0"/>
              </a:rPr>
              <a:t>12 dic 2005: es ordenado el primer Obispo de Yoro, Mons. Juan Luis </a:t>
            </a:r>
            <a:r>
              <a:rPr lang="es-HN" b="1" dirty="0" err="1">
                <a:latin typeface="Calibri" panose="020F0502020204030204" pitchFamily="34" charset="0"/>
                <a:ea typeface="Calibri" panose="020F0502020204030204" pitchFamily="34" charset="0"/>
                <a:cs typeface="Calibri" panose="020F0502020204030204" pitchFamily="34" charset="0"/>
              </a:rPr>
              <a:t>Giasson</a:t>
            </a:r>
            <a:r>
              <a:rPr lang="es-HN" b="1" dirty="0">
                <a:latin typeface="Calibri" panose="020F0502020204030204" pitchFamily="34" charset="0"/>
                <a:ea typeface="Calibri" panose="020F0502020204030204" pitchFamily="34" charset="0"/>
                <a:cs typeface="Calibri" panose="020F0502020204030204" pitchFamily="34" charset="0"/>
              </a:rPr>
              <a:t>, </a:t>
            </a:r>
            <a:r>
              <a:rPr lang="es-HN"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sacerdote de las Misiones Extranjeras de la Provincia de </a:t>
            </a:r>
            <a:r>
              <a:rPr lang="es-HN" b="1" i="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Québec</a:t>
            </a:r>
            <a:r>
              <a:rPr lang="es-HN"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Canadá, q</a:t>
            </a:r>
            <a:r>
              <a:rPr lang="es-HN" b="1" dirty="0">
                <a:latin typeface="Calibri" panose="020F0502020204030204" pitchFamily="34" charset="0"/>
                <a:ea typeface="Calibri" panose="020F0502020204030204" pitchFamily="34" charset="0"/>
                <a:cs typeface="Calibri" panose="020F0502020204030204" pitchFamily="34" charset="0"/>
              </a:rPr>
              <a:t>ue había trabajado en Choluteca y Tegucigalpa desde 1966.</a:t>
            </a:r>
          </a:p>
          <a:p>
            <a:r>
              <a:rPr lang="es-HN" b="1" dirty="0">
                <a:latin typeface="Calibri" panose="020F0502020204030204" pitchFamily="34" charset="0"/>
                <a:ea typeface="Calibri" panose="020F0502020204030204" pitchFamily="34" charset="0"/>
                <a:cs typeface="Calibri" panose="020F0502020204030204" pitchFamily="34" charset="0"/>
              </a:rPr>
              <a:t>Marzo 2006 fue convocada en el Centro de Capacitación La Fragua </a:t>
            </a:r>
            <a:r>
              <a:rPr lang="es-HN" b="1" u="sng" dirty="0">
                <a:latin typeface="Calibri" panose="020F0502020204030204" pitchFamily="34" charset="0"/>
                <a:ea typeface="Calibri" panose="020F0502020204030204" pitchFamily="34" charset="0"/>
                <a:cs typeface="Calibri" panose="020F0502020204030204" pitchFamily="34" charset="0"/>
              </a:rPr>
              <a:t>la 1ª Asamblea diocesana de Pastoral</a:t>
            </a:r>
          </a:p>
          <a:p>
            <a:r>
              <a:rPr lang="es-HN" b="1" dirty="0">
                <a:latin typeface="Calibri" panose="020F0502020204030204" pitchFamily="34" charset="0"/>
                <a:ea typeface="Calibri" panose="020F0502020204030204" pitchFamily="34" charset="0"/>
                <a:cs typeface="Calibri" panose="020F0502020204030204" pitchFamily="34" charset="0"/>
              </a:rPr>
              <a:t>Asisten todas las Parroquias y Movimientos apostólicos. 20 sacerdotes, religiosas y un nutrido grupo de laicos y laicas. </a:t>
            </a:r>
          </a:p>
        </p:txBody>
      </p:sp>
      <p:pic>
        <p:nvPicPr>
          <p:cNvPr id="4" name="Imagen 3">
            <a:extLst>
              <a:ext uri="{FF2B5EF4-FFF2-40B4-BE49-F238E27FC236}">
                <a16:creationId xmlns:a16="http://schemas.microsoft.com/office/drawing/2014/main" id="{14C9F44A-DAA7-9F54-ED9B-6C7BE4381C55}"/>
              </a:ext>
            </a:extLst>
          </p:cNvPr>
          <p:cNvPicPr>
            <a:picLocks noChangeAspect="1"/>
          </p:cNvPicPr>
          <p:nvPr/>
        </p:nvPicPr>
        <p:blipFill>
          <a:blip r:embed="rId2"/>
          <a:stretch>
            <a:fillRect/>
          </a:stretch>
        </p:blipFill>
        <p:spPr>
          <a:xfrm>
            <a:off x="8885338" y="290945"/>
            <a:ext cx="3201061" cy="2880272"/>
          </a:xfrm>
          <a:prstGeom prst="rect">
            <a:avLst/>
          </a:prstGeom>
        </p:spPr>
      </p:pic>
      <p:pic>
        <p:nvPicPr>
          <p:cNvPr id="5" name="Imagen 4">
            <a:extLst>
              <a:ext uri="{FF2B5EF4-FFF2-40B4-BE49-F238E27FC236}">
                <a16:creationId xmlns:a16="http://schemas.microsoft.com/office/drawing/2014/main" id="{16ED5A38-D165-1184-966C-9012FD3A878C}"/>
              </a:ext>
            </a:extLst>
          </p:cNvPr>
          <p:cNvPicPr>
            <a:picLocks noChangeAspect="1"/>
          </p:cNvPicPr>
          <p:nvPr/>
        </p:nvPicPr>
        <p:blipFill>
          <a:blip r:embed="rId3"/>
          <a:srcRect l="7832" t="6886" r="7579" b="11318"/>
          <a:stretch/>
        </p:blipFill>
        <p:spPr>
          <a:xfrm>
            <a:off x="9370950" y="3259699"/>
            <a:ext cx="2715449" cy="3509819"/>
          </a:xfrm>
          <a:prstGeom prst="rect">
            <a:avLst/>
          </a:prstGeom>
        </p:spPr>
      </p:pic>
    </p:spTree>
    <p:extLst>
      <p:ext uri="{BB962C8B-B14F-4D97-AF65-F5344CB8AC3E}">
        <p14:creationId xmlns:p14="http://schemas.microsoft.com/office/powerpoint/2010/main" val="1488469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74812" y="-94129"/>
            <a:ext cx="12366812" cy="645459"/>
          </a:xfrm>
        </p:spPr>
        <p:txBody>
          <a:bodyPr>
            <a:normAutofit/>
          </a:bodyPr>
          <a:lstStyle/>
          <a:p>
            <a:pPr algn="ctr"/>
            <a:r>
              <a:rPr lang="es-MX" sz="2800" b="1" dirty="0">
                <a:latin typeface="Arial" panose="020B0604020202020204" pitchFamily="34" charset="0"/>
                <a:cs typeface="Arial" panose="020B0604020202020204" pitchFamily="34" charset="0"/>
              </a:rPr>
              <a:t>Las primeras reuniones 2006: Reunión (Marzo) y Asamblea (Octubre)</a:t>
            </a:r>
            <a:endParaRPr lang="es-HN" sz="28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07576" y="672352"/>
            <a:ext cx="7606457" cy="6185647"/>
          </a:xfrm>
          <a:solidFill>
            <a:srgbClr val="FF66FF"/>
          </a:solidFill>
        </p:spPr>
        <p:txBody>
          <a:bodyPr>
            <a:noAutofit/>
          </a:bodyPr>
          <a:lstStyle/>
          <a:p>
            <a:r>
              <a:rPr lang="es-HN" sz="2300" b="1" dirty="0">
                <a:latin typeface="Arial" panose="020B0604020202020204" pitchFamily="34" charset="0"/>
                <a:cs typeface="Arial" panose="020B0604020202020204" pitchFamily="34" charset="0"/>
              </a:rPr>
              <a:t>Marzo 2006: 1ª Reunión diocesana de Pastoral</a:t>
            </a:r>
          </a:p>
          <a:p>
            <a:pPr lvl="1"/>
            <a:r>
              <a:rPr lang="es-HN" sz="2300" dirty="0">
                <a:latin typeface="Arial" panose="020B0604020202020204" pitchFamily="34" charset="0"/>
                <a:cs typeface="Arial" panose="020B0604020202020204" pitchFamily="34" charset="0"/>
              </a:rPr>
              <a:t>Eran días en que toda la Iglesia latinoamericana estaba inmersa en la preparación de la </a:t>
            </a:r>
            <a:r>
              <a:rPr lang="es-HN" sz="2300" dirty="0" err="1">
                <a:latin typeface="Arial" panose="020B0604020202020204" pitchFamily="34" charset="0"/>
                <a:cs typeface="Arial" panose="020B0604020202020204" pitchFamily="34" charset="0"/>
              </a:rPr>
              <a:t>Vª</a:t>
            </a:r>
            <a:r>
              <a:rPr lang="es-HN" sz="2300" dirty="0">
                <a:latin typeface="Arial" panose="020B0604020202020204" pitchFamily="34" charset="0"/>
                <a:cs typeface="Arial" panose="020B0604020202020204" pitchFamily="34" charset="0"/>
              </a:rPr>
              <a:t> Asamblea del CELAM que se celebraría dos años más tarde en Aparecida (Brasil)</a:t>
            </a:r>
          </a:p>
          <a:p>
            <a:pPr lvl="1"/>
            <a:r>
              <a:rPr lang="es-HN" sz="2300" dirty="0">
                <a:latin typeface="Arial" panose="020B0604020202020204" pitchFamily="34" charset="0"/>
                <a:cs typeface="Arial" panose="020B0604020202020204" pitchFamily="34" charset="0"/>
              </a:rPr>
              <a:t>Es la primera vez que se plantean los retos de la nueva Diócesis.</a:t>
            </a:r>
            <a:endParaRPr lang="es-MX" sz="2300" dirty="0">
              <a:latin typeface="Arial" panose="020B0604020202020204" pitchFamily="34" charset="0"/>
              <a:cs typeface="Arial" panose="020B0604020202020204" pitchFamily="34" charset="0"/>
            </a:endParaRPr>
          </a:p>
          <a:p>
            <a:r>
              <a:rPr lang="es-MX" sz="2300" b="1" dirty="0">
                <a:latin typeface="Arial" panose="020B0604020202020204" pitchFamily="34" charset="0"/>
                <a:cs typeface="Arial" panose="020B0604020202020204" pitchFamily="34" charset="0"/>
              </a:rPr>
              <a:t>Octubre 2006</a:t>
            </a:r>
            <a:r>
              <a:rPr lang="es-MX" sz="2300" dirty="0">
                <a:latin typeface="Arial" panose="020B0604020202020204" pitchFamily="34" charset="0"/>
                <a:cs typeface="Arial" panose="020B0604020202020204" pitchFamily="34" charset="0"/>
              </a:rPr>
              <a:t>: Asamblea diocesana de Pastoral:</a:t>
            </a:r>
          </a:p>
          <a:p>
            <a:pPr lvl="1"/>
            <a:r>
              <a:rPr lang="es-MX" sz="2300" dirty="0">
                <a:latin typeface="Arial" panose="020B0604020202020204" pitchFamily="34" charset="0"/>
                <a:cs typeface="Arial" panose="020B0604020202020204" pitchFamily="34" charset="0"/>
              </a:rPr>
              <a:t> Se establecen tres “ejes transversales” que debían atravesar todas la pastoral: </a:t>
            </a:r>
          </a:p>
          <a:p>
            <a:pPr marL="1254125" lvl="1" indent="447675">
              <a:tabLst>
                <a:tab pos="1974850" algn="l"/>
              </a:tabLst>
            </a:pPr>
            <a:r>
              <a:rPr lang="es-MX" sz="2300" b="1" dirty="0">
                <a:latin typeface="Arial" panose="020B0604020202020204" pitchFamily="34" charset="0"/>
                <a:cs typeface="Arial" panose="020B0604020202020204" pitchFamily="34" charset="0"/>
              </a:rPr>
              <a:t>La formación de agentes y comunidades</a:t>
            </a:r>
          </a:p>
          <a:p>
            <a:pPr marL="1254125" lvl="1" indent="447675">
              <a:tabLst>
                <a:tab pos="1974850" algn="l"/>
              </a:tabLst>
            </a:pPr>
            <a:r>
              <a:rPr lang="es-MX" sz="2300" b="1" dirty="0">
                <a:latin typeface="Arial" panose="020B0604020202020204" pitchFamily="34" charset="0"/>
                <a:cs typeface="Arial" panose="020B0604020202020204" pitchFamily="34" charset="0"/>
              </a:rPr>
              <a:t>La espiritualidad encarnada </a:t>
            </a:r>
          </a:p>
          <a:p>
            <a:pPr marL="1254125" lvl="1" indent="447675">
              <a:tabLst>
                <a:tab pos="1974850" algn="l"/>
              </a:tabLst>
            </a:pPr>
            <a:r>
              <a:rPr lang="es-MX" sz="2300" b="1" dirty="0">
                <a:latin typeface="Arial" panose="020B0604020202020204" pitchFamily="34" charset="0"/>
                <a:cs typeface="Arial" panose="020B0604020202020204" pitchFamily="34" charset="0"/>
              </a:rPr>
              <a:t>La pastoral social. </a:t>
            </a:r>
          </a:p>
          <a:p>
            <a:pPr lvl="1"/>
            <a:r>
              <a:rPr lang="es-MX" sz="2300" dirty="0">
                <a:latin typeface="Arial" panose="020B0604020202020204" pitchFamily="34" charset="0"/>
                <a:cs typeface="Arial" panose="020B0604020202020204" pitchFamily="34" charset="0"/>
              </a:rPr>
              <a:t>Se fijan </a:t>
            </a:r>
            <a:r>
              <a:rPr lang="es-MX" sz="2300" u="sng" dirty="0">
                <a:latin typeface="Arial" panose="020B0604020202020204" pitchFamily="34" charset="0"/>
                <a:cs typeface="Arial" panose="020B0604020202020204" pitchFamily="34" charset="0"/>
              </a:rPr>
              <a:t>4 áreas pastorales prio</a:t>
            </a:r>
            <a:r>
              <a:rPr lang="es-MX" sz="2300" dirty="0">
                <a:latin typeface="Arial" panose="020B0604020202020204" pitchFamily="34" charset="0"/>
                <a:cs typeface="Arial" panose="020B0604020202020204" pitchFamily="34" charset="0"/>
              </a:rPr>
              <a:t>ritarias: Celebración de la Palabra, Catequesis, trabajo juvenil-vocacional y la Pastoral social. </a:t>
            </a:r>
            <a:endParaRPr lang="es-HN" sz="2300" dirty="0">
              <a:latin typeface="Arial" panose="020B0604020202020204" pitchFamily="34" charset="0"/>
              <a:cs typeface="Arial" panose="020B0604020202020204" pitchFamily="34" charset="0"/>
            </a:endParaRPr>
          </a:p>
        </p:txBody>
      </p:sp>
      <p:pic>
        <p:nvPicPr>
          <p:cNvPr id="5122" name="Picture 2" descr="No hay ninguna descripción de la foto disponible.">
            <a:extLst>
              <a:ext uri="{FF2B5EF4-FFF2-40B4-BE49-F238E27FC236}">
                <a16:creationId xmlns:a16="http://schemas.microsoft.com/office/drawing/2014/main" id="{DC9286A3-0AC4-477D-E100-B2D7BC4DD8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69" t="7163" r="15709" b="13026"/>
          <a:stretch/>
        </p:blipFill>
        <p:spPr bwMode="auto">
          <a:xfrm>
            <a:off x="7714033" y="551330"/>
            <a:ext cx="4503906" cy="262520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1F2EE478-D4F0-218E-E092-2D9D5E3C7763}"/>
              </a:ext>
            </a:extLst>
          </p:cNvPr>
          <p:cNvPicPr>
            <a:picLocks noChangeAspect="1"/>
          </p:cNvPicPr>
          <p:nvPr/>
        </p:nvPicPr>
        <p:blipFill>
          <a:blip r:embed="rId3"/>
          <a:stretch>
            <a:fillRect/>
          </a:stretch>
        </p:blipFill>
        <p:spPr>
          <a:xfrm>
            <a:off x="7745888" y="4162535"/>
            <a:ext cx="4338536" cy="2442545"/>
          </a:xfrm>
          <a:prstGeom prst="rect">
            <a:avLst/>
          </a:prstGeom>
        </p:spPr>
      </p:pic>
    </p:spTree>
    <p:extLst>
      <p:ext uri="{BB962C8B-B14F-4D97-AF65-F5344CB8AC3E}">
        <p14:creationId xmlns:p14="http://schemas.microsoft.com/office/powerpoint/2010/main" val="2739457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399FF"/>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7F24E9C-5666-3020-2C5A-7B9DBF09E670}"/>
              </a:ext>
            </a:extLst>
          </p:cNvPr>
          <p:cNvSpPr>
            <a:spLocks noGrp="1"/>
          </p:cNvSpPr>
          <p:nvPr>
            <p:ph idx="1"/>
          </p:nvPr>
        </p:nvSpPr>
        <p:spPr>
          <a:xfrm>
            <a:off x="168613" y="972766"/>
            <a:ext cx="8226356" cy="5885234"/>
          </a:xfrm>
          <a:solidFill>
            <a:srgbClr val="FFFF00"/>
          </a:solidFill>
        </p:spPr>
        <p:txBody>
          <a:bodyPr>
            <a:normAutofit fontScale="92500" lnSpcReduction="10000"/>
          </a:bodyPr>
          <a:lstStyle/>
          <a:p>
            <a:pPr marL="360363" marR="0" lvl="0" indent="-360363"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lang="es-HN" b="1" u="sng" dirty="0">
                <a:latin typeface="Calibri" panose="020F0502020204030204" pitchFamily="34" charset="0"/>
                <a:ea typeface="Calibri" panose="020F0502020204030204" pitchFamily="34" charset="0"/>
                <a:cs typeface="Calibri" panose="020F0502020204030204" pitchFamily="34" charset="0"/>
              </a:rPr>
              <a:t>Edificios</a:t>
            </a:r>
            <a:r>
              <a:rPr lang="es-HN" b="1" dirty="0">
                <a:latin typeface="Calibri" panose="020F0502020204030204" pitchFamily="34" charset="0"/>
                <a:ea typeface="Calibri" panose="020F0502020204030204" pitchFamily="34" charset="0"/>
                <a:cs typeface="Calibri" panose="020F0502020204030204" pitchFamily="34" charset="0"/>
              </a:rPr>
              <a:t>: los locales para la vivienda del Obispo e instalaciones diocesanas, sedes parroquiales. </a:t>
            </a:r>
          </a:p>
          <a:p>
            <a:pPr marL="360363" marR="0" lvl="0" indent="-360363"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lang="es-HN" b="1" u="sng" dirty="0">
                <a:latin typeface="Calibri" panose="020F0502020204030204" pitchFamily="34" charset="0"/>
                <a:ea typeface="Calibri" panose="020F0502020204030204" pitchFamily="34" charset="0"/>
                <a:cs typeface="Calibri" panose="020F0502020204030204" pitchFamily="34" charset="0"/>
              </a:rPr>
              <a:t>Organismos diocesanos</a:t>
            </a:r>
            <a:r>
              <a:rPr lang="es-HN" b="1" dirty="0">
                <a:latin typeface="Calibri" panose="020F0502020204030204" pitchFamily="34" charset="0"/>
                <a:ea typeface="Calibri" panose="020F0502020204030204" pitchFamily="34" charset="0"/>
                <a:cs typeface="Calibri" panose="020F0502020204030204" pitchFamily="34" charset="0"/>
              </a:rPr>
              <a:t>: designación del Consejo presbiteral y sus Estatutos. </a:t>
            </a:r>
          </a:p>
          <a:p>
            <a:pPr marL="360363" marR="0" lvl="0" indent="-360363"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lang="es-HN" b="1" u="sng" dirty="0">
                <a:latin typeface="Calibri" panose="020F0502020204030204" pitchFamily="34" charset="0"/>
                <a:ea typeface="Calibri" panose="020F0502020204030204" pitchFamily="34" charset="0"/>
                <a:cs typeface="Calibri" panose="020F0502020204030204" pitchFamily="34" charset="0"/>
              </a:rPr>
              <a:t>Coordinadore</a:t>
            </a:r>
            <a:r>
              <a:rPr lang="es-HN" b="1" dirty="0">
                <a:latin typeface="Calibri" panose="020F0502020204030204" pitchFamily="34" charset="0"/>
                <a:ea typeface="Calibri" panose="020F0502020204030204" pitchFamily="34" charset="0"/>
                <a:cs typeface="Calibri" panose="020F0502020204030204" pitchFamily="34" charset="0"/>
              </a:rPr>
              <a:t>s: También se procedió al nombramiento de los Vicarios General y de Pastoral (9 febrero 2006), Canciller (20 febrero 2006).</a:t>
            </a:r>
          </a:p>
          <a:p>
            <a:pPr marL="360363" marR="0" lvl="0" indent="-360363"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lang="es-HN" b="1" u="sng" dirty="0">
                <a:latin typeface="Calibri" panose="020F0502020204030204" pitchFamily="34" charset="0"/>
                <a:ea typeface="Calibri" panose="020F0502020204030204" pitchFamily="34" charset="0"/>
                <a:cs typeface="Calibri" panose="020F0502020204030204" pitchFamily="34" charset="0"/>
              </a:rPr>
              <a:t>Los Consejos diocesanos: </a:t>
            </a:r>
            <a:r>
              <a:rPr lang="es-HN" b="1" dirty="0">
                <a:latin typeface="Calibri" panose="020F0502020204030204" pitchFamily="34" charset="0"/>
                <a:ea typeface="Calibri" panose="020F0502020204030204" pitchFamily="34" charset="0"/>
                <a:cs typeface="Calibri" panose="020F0502020204030204" pitchFamily="34" charset="0"/>
              </a:rPr>
              <a:t>Consejo presbiteral y Colegio de Consultores así como sus estatutos mínimos.</a:t>
            </a:r>
          </a:p>
          <a:p>
            <a:pPr marL="360363" marR="0" lvl="0" indent="-360363"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lang="es-HN" b="1" u="sng" dirty="0">
                <a:latin typeface="Calibri" panose="020F0502020204030204" pitchFamily="34" charset="0"/>
                <a:ea typeface="Calibri" panose="020F0502020204030204" pitchFamily="34" charset="0"/>
                <a:cs typeface="Calibri" panose="020F0502020204030204" pitchFamily="34" charset="0"/>
              </a:rPr>
              <a:t>Estructuras Parroquiales</a:t>
            </a:r>
            <a:r>
              <a:rPr lang="es-HN" b="1" dirty="0">
                <a:latin typeface="Calibri" panose="020F0502020204030204" pitchFamily="34" charset="0"/>
                <a:ea typeface="Calibri" panose="020F0502020204030204" pitchFamily="34" charset="0"/>
                <a:cs typeface="Calibri" panose="020F0502020204030204" pitchFamily="34" charset="0"/>
              </a:rPr>
              <a:t>: Consejos Eclesiales , CODIPAS y las Asambleas diocesanas.</a:t>
            </a:r>
          </a:p>
          <a:p>
            <a:pPr marL="360363" marR="0" lvl="0" indent="-360363"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lang="es-HN" b="1" u="sng" dirty="0">
                <a:latin typeface="Calibri" panose="020F0502020204030204" pitchFamily="34" charset="0"/>
                <a:ea typeface="Calibri" panose="020F0502020204030204" pitchFamily="34" charset="0"/>
                <a:cs typeface="Calibri" panose="020F0502020204030204" pitchFamily="34" charset="0"/>
              </a:rPr>
              <a:t>Escuelas: </a:t>
            </a:r>
            <a:r>
              <a:rPr lang="es-HN" b="1" dirty="0">
                <a:latin typeface="Calibri" panose="020F0502020204030204" pitchFamily="34" charset="0"/>
                <a:ea typeface="Calibri" panose="020F0502020204030204" pitchFamily="34" charset="0"/>
                <a:cs typeface="Calibri" panose="020F0502020204030204" pitchFamily="34" charset="0"/>
              </a:rPr>
              <a:t>Para Catequistas (ESCADIS). Escuela de Teología Manuel de Jesús Subirana</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lang="es-HN" b="1" dirty="0">
                <a:latin typeface="Calibri" panose="020F0502020204030204" pitchFamily="34" charset="0"/>
                <a:ea typeface="Calibri" panose="020F0502020204030204" pitchFamily="34" charset="0"/>
                <a:cs typeface="Calibri" panose="020F0502020204030204" pitchFamily="34" charset="0"/>
              </a:rPr>
              <a:t>Encuentro diocesano de </a:t>
            </a:r>
            <a:r>
              <a:rPr lang="es-HN" b="1" u="sng" dirty="0">
                <a:latin typeface="Calibri" panose="020F0502020204030204" pitchFamily="34" charset="0"/>
                <a:ea typeface="Calibri" panose="020F0502020204030204" pitchFamily="34" charset="0"/>
                <a:cs typeface="Calibri" panose="020F0502020204030204" pitchFamily="34" charset="0"/>
              </a:rPr>
              <a:t>Luquigüe</a:t>
            </a:r>
            <a:r>
              <a:rPr lang="es-HN" b="1" dirty="0">
                <a:latin typeface="Calibri" panose="020F0502020204030204" pitchFamily="34" charset="0"/>
                <a:ea typeface="Calibri" panose="020F0502020204030204" pitchFamily="34" charset="0"/>
                <a:cs typeface="Calibri" panose="020F0502020204030204" pitchFamily="34" charset="0"/>
              </a:rPr>
              <a:t> en Pentecostés</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endParaRPr lang="es-HN" b="1"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es-HN" b="1" dirty="0">
                <a:latin typeface="Calibri" panose="020F0502020204030204" pitchFamily="34" charset="0"/>
                <a:ea typeface="Calibri" panose="020F0502020204030204" pitchFamily="34" charset="0"/>
                <a:cs typeface="Calibri" panose="020F0502020204030204" pitchFamily="34" charset="0"/>
              </a:rPr>
              <a:t>   UN ESQUELETO DE ORGANIZACIÓN DIOCESANA…</a:t>
            </a:r>
          </a:p>
        </p:txBody>
      </p:sp>
      <p:sp>
        <p:nvSpPr>
          <p:cNvPr id="2" name="Título 1">
            <a:extLst>
              <a:ext uri="{FF2B5EF4-FFF2-40B4-BE49-F238E27FC236}">
                <a16:creationId xmlns:a16="http://schemas.microsoft.com/office/drawing/2014/main" id="{21580981-EE61-3020-011C-85C954391803}"/>
              </a:ext>
            </a:extLst>
          </p:cNvPr>
          <p:cNvSpPr txBox="1">
            <a:spLocks/>
          </p:cNvSpPr>
          <p:nvPr/>
        </p:nvSpPr>
        <p:spPr>
          <a:xfrm>
            <a:off x="1" y="0"/>
            <a:ext cx="12191999" cy="701964"/>
          </a:xfrm>
          <a:prstGeom prst="rect">
            <a:avLst/>
          </a:prstGeom>
          <a:solidFill>
            <a:srgbClr val="FF33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HN" sz="2800" b="1" dirty="0">
                <a:latin typeface="Calibri" panose="020F0502020204030204" pitchFamily="34" charset="0"/>
                <a:ea typeface="Calibri" panose="020F0502020204030204" pitchFamily="34" charset="0"/>
                <a:cs typeface="Calibri" panose="020F0502020204030204" pitchFamily="34" charset="0"/>
              </a:rPr>
              <a:t>El primer fruto de esta etapa: </a:t>
            </a:r>
          </a:p>
          <a:p>
            <a:pPr algn="ctr"/>
            <a:r>
              <a:rPr lang="es-HN" sz="2800" b="1" dirty="0">
                <a:latin typeface="Calibri" panose="020F0502020204030204" pitchFamily="34" charset="0"/>
                <a:ea typeface="Calibri" panose="020F0502020204030204" pitchFamily="34" charset="0"/>
                <a:cs typeface="Calibri" panose="020F0502020204030204" pitchFamily="34" charset="0"/>
              </a:rPr>
              <a:t>la creación de las estructuras básicas de la Diócesis</a:t>
            </a:r>
          </a:p>
        </p:txBody>
      </p:sp>
      <p:pic>
        <p:nvPicPr>
          <p:cNvPr id="4" name="Imagen 3">
            <a:extLst>
              <a:ext uri="{FF2B5EF4-FFF2-40B4-BE49-F238E27FC236}">
                <a16:creationId xmlns:a16="http://schemas.microsoft.com/office/drawing/2014/main" id="{F77F5E85-4042-6A5B-62E0-7AB9AF43C9E2}"/>
              </a:ext>
            </a:extLst>
          </p:cNvPr>
          <p:cNvPicPr>
            <a:picLocks noChangeAspect="1"/>
          </p:cNvPicPr>
          <p:nvPr/>
        </p:nvPicPr>
        <p:blipFill>
          <a:blip r:embed="rId2"/>
          <a:stretch>
            <a:fillRect/>
          </a:stretch>
        </p:blipFill>
        <p:spPr>
          <a:xfrm>
            <a:off x="8579796" y="1121676"/>
            <a:ext cx="3443591" cy="4997022"/>
          </a:xfrm>
          <a:prstGeom prst="rect">
            <a:avLst/>
          </a:prstGeom>
        </p:spPr>
      </p:pic>
    </p:spTree>
    <p:extLst>
      <p:ext uri="{BB962C8B-B14F-4D97-AF65-F5344CB8AC3E}">
        <p14:creationId xmlns:p14="http://schemas.microsoft.com/office/powerpoint/2010/main" val="130725209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3391</TotalTime>
  <Words>2017</Words>
  <Application>Microsoft Office PowerPoint</Application>
  <PresentationFormat>Panorámica</PresentationFormat>
  <Paragraphs>152</Paragraphs>
  <Slides>28</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28</vt:i4>
      </vt:variant>
    </vt:vector>
  </HeadingPairs>
  <TitlesOfParts>
    <vt:vector size="36" baseType="lpstr">
      <vt:lpstr>Aptos</vt:lpstr>
      <vt:lpstr>Aptos Display</vt:lpstr>
      <vt:lpstr>Arial</vt:lpstr>
      <vt:lpstr>Arial Black</vt:lpstr>
      <vt:lpstr>Calibri</vt:lpstr>
      <vt:lpstr>Times New Roman</vt:lpstr>
      <vt:lpstr>Wingdings</vt:lpstr>
      <vt:lpstr>Tema de Office</vt:lpstr>
      <vt:lpstr>LA DIÓCESIS DE YORO El pasado y los retos del presente</vt:lpstr>
      <vt:lpstr>LA DIÓCESIS DE YORO</vt:lpstr>
      <vt:lpstr>3 etapas y  5 Planes Pastorales diocesanos</vt:lpstr>
      <vt:lpstr>1ª etapa: La Vicaría de Yoro (1946-2005).</vt:lpstr>
      <vt:lpstr>La Vicaría de Yoro…</vt:lpstr>
      <vt:lpstr>     * 1965: Se crean Centros de Capacitación en las Parroquias * 1967: Se difunde la Celebración de la Palabra. * 1968: Empiezan a llegar nuevos jesuitas de España. * 1970: Nace Radio Progreso, que alfabetiza la zona. * 1973: Los jesuitas asumen las Parroquias de Colón  * 1980: Nace el Equipo de Reflexión, Investigación y Comunicación    (ERIC), para apoyar el análisis de realidad y la planificación     pastoral en las Parroquias  *  Se establecen Pre-seminarios: El Progreso, Olanchito y     Tocoa para las vocaciones sacerdotales y religiosas. *  Se divide en tres la Parroquia de Las Mercedes de El Progreso. *  Se planifica el paso progresivo de las Parroquias a los Padres     diocesanos desde 2001: Santa Rita, Morazán, El Negrito,     Olanchito, Victoria-Sulaco, Urraco, Toyos, Catedral,     Suyapa.   </vt:lpstr>
      <vt:lpstr>2ª etapa: Nace la Diócesis de Yoro</vt:lpstr>
      <vt:lpstr>Las primeras reuniones 2006: Reunión (Marzo) y Asamblea (Octubre)</vt:lpstr>
      <vt:lpstr>Presentación de PowerPoint</vt:lpstr>
      <vt:lpstr>El 2° fruto: el efecto de Aparecida (Mayo 2007)</vt:lpstr>
      <vt:lpstr>2009: Primer plan pastoral de la Diócesis: La unificación del caminar de las Parroquias</vt:lpstr>
      <vt:lpstr>Presentación de PowerPoint</vt:lpstr>
      <vt:lpstr>Presentación de PowerPoint</vt:lpstr>
      <vt:lpstr>Presentación de PowerPoint</vt:lpstr>
      <vt:lpstr>Presentación de PowerPoint</vt:lpstr>
      <vt:lpstr>    Tras la renuncia y el fallecimiento de Mons. Juan Luis Giasson (11 feb 2014) Monseñor Héctor David García Osorio  fue nombrado por el Papa Francisco en Julio de 2014 para dirigir la Diócesis de Yoro.      Tomó posesión de la Diócesis de Yoro el 20 de septiembre de 2014. Su nombramiento como obispo de Yoro había sido anunciado el 3 de julio de 2014 por el papa Francisco     Se mantuvo en su cargo durante once años hasta julio de 2025, cuando fue nombrado nuevo obispo de la Diócesis de Santa Rosa de Copán.    </vt:lpstr>
      <vt:lpstr>Presentación de PowerPoint</vt:lpstr>
      <vt:lpstr>Presentación de PowerPoint</vt:lpstr>
      <vt:lpstr>Presentación de PowerPoint</vt:lpstr>
      <vt:lpstr>Presentación de PowerPoint</vt:lpstr>
      <vt:lpstr>Presentación de PowerPoint</vt:lpstr>
      <vt:lpstr>PLAN PASTORAL VIGENTE: 2020-2024</vt:lpstr>
      <vt:lpstr>Avances significativos…</vt:lpstr>
      <vt:lpstr>LAS PRIORIDADES SE REPITEN…</vt:lpstr>
      <vt:lpstr>Parroquias, sacerdotes y diáconos Honduras, 2021</vt:lpstr>
      <vt:lpstr>Delegados – Catequistas Diócesis de Yoro</vt:lpstr>
      <vt:lpstr>Presentación de PowerPoint</vt:lpstr>
      <vt:lpstr>Dos preguntas para el trabajo en grupo…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Parroquias, sacerdotes y diáconos Honduras, 2021</dc:title>
  <dc:creator>John Donald</dc:creator>
  <cp:lastModifiedBy>John Donald</cp:lastModifiedBy>
  <cp:revision>15</cp:revision>
  <dcterms:created xsi:type="dcterms:W3CDTF">2025-09-09T23:27:24Z</dcterms:created>
  <dcterms:modified xsi:type="dcterms:W3CDTF">2025-10-23T15:35:24Z</dcterms:modified>
</cp:coreProperties>
</file>